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jpeg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956813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alt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altLang="ru-RU" sz="36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Ионизирующие </a:t>
            </a:r>
            <a:r>
              <a:rPr lang="ru-RU" alt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излучения. Действие на человека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04800" y="304800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4" imgW="2286000" imgH="2286000" progId="MS_ClipArt_Gallery.2">
                  <p:embed/>
                </p:oleObj>
              </mc:Choice>
              <mc:Fallback>
                <p:oleObj name="Clip" r:id="rId4" imgW="2286000" imgH="22860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04800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81000" y="1219200"/>
            <a:ext cx="8305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 Человек подвергается воздействию ионизирующих излучений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(ИИ)</a:t>
            </a:r>
            <a:r>
              <a:rPr lang="ru-RU" altLang="ru-RU"/>
              <a:t> при работе с радиоактивными веществами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(РВ</a:t>
            </a:r>
            <a:r>
              <a:rPr lang="ru-RU" altLang="ru-RU"/>
              <a:t>), при авариях на АЭС, ядерных взрывах, на промышленных и транспортных объектах, при влиянии техногенного фона.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3048000"/>
            <a:ext cx="8001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dirty="0"/>
              <a:t>  Ионизирующие излучения, взаимодействуя с веществом, создают в нём положительно и отрицательно заряженные атомы - ионы. В результате этого свойства вещества в значительной степени изменяются.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33400" y="44196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Основная характеристика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РВ</a:t>
            </a:r>
            <a:r>
              <a:rPr lang="ru-RU" altLang="ru-RU"/>
              <a:t>  это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активность</a:t>
            </a: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  <a:r>
              <a:rPr lang="ru-RU" altLang="ru-RU"/>
              <a:t> - число самопроизвольных ядерных превращений</a:t>
            </a:r>
            <a:r>
              <a:rPr lang="en-US" altLang="ru-RU"/>
              <a:t> </a:t>
            </a:r>
            <a:r>
              <a:rPr lang="en-US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dN</a:t>
            </a:r>
            <a:r>
              <a:rPr lang="ru-RU" altLang="ru-RU"/>
              <a:t> за малый промежуток времени </a:t>
            </a:r>
            <a:r>
              <a:rPr lang="en-US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dt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altLang="ru-RU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09600" y="5657850"/>
          <a:ext cx="12192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6" imgW="533160" imgH="393480" progId="Equation.3">
                  <p:embed/>
                </p:oleObj>
              </mc:Choice>
              <mc:Fallback>
                <p:oleObj name="Equation" r:id="rId6" imgW="5331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657850"/>
                        <a:ext cx="1219200" cy="8985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17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86000" y="5486400"/>
            <a:ext cx="6858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где </a:t>
            </a:r>
            <a:r>
              <a:rPr lang="ru-RU" altLang="ru-RU" b="1"/>
              <a:t>А</a:t>
            </a:r>
            <a:r>
              <a:rPr lang="ru-RU" altLang="ru-RU"/>
              <a:t> - активность, измеряемая в беккерелях(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БК</a:t>
            </a:r>
            <a:r>
              <a:rPr lang="ru-RU" altLang="ru-RU"/>
              <a:t>);</a:t>
            </a:r>
            <a:br>
              <a:rPr lang="ru-RU" altLang="ru-RU"/>
            </a:b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1 БК</a:t>
            </a:r>
            <a:r>
              <a:rPr lang="ru-RU" altLang="ru-RU"/>
              <a:t> равен одному ядерному превращению в</a:t>
            </a:r>
            <a:br>
              <a:rPr lang="ru-RU" altLang="ru-RU"/>
            </a:br>
            <a:r>
              <a:rPr lang="ru-RU" altLang="ru-RU"/>
              <a:t>секунду . Внесистемная единица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Кюри (Ки).</a:t>
            </a:r>
            <a:endParaRPr lang="ru-RU" altLang="ru-RU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1295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8305800" y="64008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78640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3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140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7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125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75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10525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13025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utoUpdateAnimBg="0"/>
      <p:bldP spid="2053" grpId="0" autoUpdateAnimBg="0"/>
      <p:bldP spid="2054" grpId="0" build="p" autoUpdateAnimBg="0" advAuto="125000"/>
      <p:bldP spid="205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ru-RU" altLang="ru-RU" sz="3200" b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Ядерный реактор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229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 </a:t>
            </a:r>
            <a:r>
              <a:rPr lang="ru-RU" altLang="ru-RU" b="1"/>
              <a:t>Ядерные реакторы</a:t>
            </a:r>
            <a:r>
              <a:rPr lang="ru-RU" altLang="ru-RU"/>
              <a:t> - это устройства, в которых осуществляется управляемая реакция деления ядер урана и при этом кинетическая энергия превращается в тепловую. При делении ядер урана высвобождается огромная энергия:</a:t>
            </a: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981200" y="3048000"/>
          <a:ext cx="51054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2133360" imgH="203040" progId="Equation.3">
                  <p:embed/>
                </p:oleObj>
              </mc:Choice>
              <mc:Fallback>
                <p:oleObj name="Equation" r:id="rId3" imgW="2133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048000"/>
                        <a:ext cx="5105400" cy="4873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09600" y="3657600"/>
            <a:ext cx="7848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Образование критической массы в реакторе исключено, поэтому атомный взрыв реактора практически невозможен. Однако может произойти тепловой взрыв, вызывающий разрушение реактора и радиоактивный выброс с последующим заражением местности. Загрузка реактора на три года составляет 100 и более кг урана.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09600" y="6035675"/>
            <a:ext cx="762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Авария на реакторе наиболее вероятна при неустановив-</a:t>
            </a:r>
            <a:br>
              <a:rPr lang="ru-RU" altLang="ru-RU"/>
            </a:br>
            <a:r>
              <a:rPr lang="ru-RU" altLang="ru-RU"/>
              <a:t>шемся режиме работы (при пуске и остановке.)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152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305800" y="63246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4672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99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25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29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149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  <p:bldP spid="3078" grpId="0" autoUpdateAnimBg="0"/>
      <p:bldP spid="307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r>
              <a:rPr lang="ru-RU" altLang="ru-RU" sz="3200" b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Ядерный реактор (продолжение)</a:t>
            </a:r>
          </a:p>
        </p:txBody>
      </p:sp>
      <p:grpSp>
        <p:nvGrpSpPr>
          <p:cNvPr id="4146" name="Group 50"/>
          <p:cNvGrpSpPr>
            <a:grpSpLocks/>
          </p:cNvGrpSpPr>
          <p:nvPr/>
        </p:nvGrpSpPr>
        <p:grpSpPr bwMode="auto">
          <a:xfrm>
            <a:off x="3505200" y="1219200"/>
            <a:ext cx="1676400" cy="1295400"/>
            <a:chOff x="2208" y="768"/>
            <a:chExt cx="1056" cy="816"/>
          </a:xfrm>
        </p:grpSpPr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2208" y="768"/>
              <a:ext cx="144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2640" y="768"/>
              <a:ext cx="144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3120" y="768"/>
              <a:ext cx="144" cy="816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47" name="Group 51"/>
          <p:cNvGrpSpPr>
            <a:grpSpLocks/>
          </p:cNvGrpSpPr>
          <p:nvPr/>
        </p:nvGrpSpPr>
        <p:grpSpPr bwMode="auto">
          <a:xfrm>
            <a:off x="3962400" y="1219200"/>
            <a:ext cx="762000" cy="1295400"/>
            <a:chOff x="2496" y="768"/>
            <a:chExt cx="480" cy="816"/>
          </a:xfrm>
        </p:grpSpPr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2496" y="768"/>
              <a:ext cx="48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2928" y="768"/>
              <a:ext cx="48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45" name="Group 49"/>
          <p:cNvGrpSpPr>
            <a:grpSpLocks/>
          </p:cNvGrpSpPr>
          <p:nvPr/>
        </p:nvGrpSpPr>
        <p:grpSpPr bwMode="auto">
          <a:xfrm>
            <a:off x="1524000" y="1066800"/>
            <a:ext cx="5638800" cy="2590800"/>
            <a:chOff x="960" y="672"/>
            <a:chExt cx="3552" cy="1632"/>
          </a:xfrm>
        </p:grpSpPr>
        <p:sp>
          <p:nvSpPr>
            <p:cNvPr id="4099" name="Line 3"/>
            <p:cNvSpPr>
              <a:spLocks noChangeShapeType="1"/>
            </p:cNvSpPr>
            <p:nvPr/>
          </p:nvSpPr>
          <p:spPr bwMode="auto">
            <a:xfrm flipV="1">
              <a:off x="1488" y="864"/>
              <a:ext cx="0" cy="1392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0" name="Line 4"/>
            <p:cNvSpPr>
              <a:spLocks noChangeShapeType="1"/>
            </p:cNvSpPr>
            <p:nvPr/>
          </p:nvSpPr>
          <p:spPr bwMode="auto">
            <a:xfrm>
              <a:off x="1488" y="864"/>
              <a:ext cx="2496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3984" y="864"/>
              <a:ext cx="0" cy="1392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 flipH="1">
              <a:off x="1488" y="2256"/>
              <a:ext cx="2496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3" name="Line 7"/>
            <p:cNvSpPr>
              <a:spLocks noChangeShapeType="1"/>
            </p:cNvSpPr>
            <p:nvPr/>
          </p:nvSpPr>
          <p:spPr bwMode="auto">
            <a:xfrm flipV="1">
              <a:off x="1968" y="1104"/>
              <a:ext cx="0" cy="86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1968" y="1104"/>
              <a:ext cx="158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3552" y="1104"/>
              <a:ext cx="0" cy="86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 flipH="1">
              <a:off x="1968" y="1968"/>
              <a:ext cx="158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 flipV="1">
              <a:off x="2112" y="1248"/>
              <a:ext cx="0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2112" y="1248"/>
              <a:ext cx="12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3408" y="1248"/>
              <a:ext cx="0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 flipH="1">
              <a:off x="2112" y="1776"/>
              <a:ext cx="129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1008" y="1488"/>
              <a:ext cx="110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1" name="Rectangle 25"/>
            <p:cNvSpPr>
              <a:spLocks noChangeArrowheads="1"/>
            </p:cNvSpPr>
            <p:nvPr/>
          </p:nvSpPr>
          <p:spPr bwMode="auto">
            <a:xfrm>
              <a:off x="3408" y="1392"/>
              <a:ext cx="1104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1" name="Text Box 35"/>
            <p:cNvSpPr txBox="1">
              <a:spLocks noChangeArrowheads="1"/>
            </p:cNvSpPr>
            <p:nvPr/>
          </p:nvSpPr>
          <p:spPr bwMode="auto">
            <a:xfrm>
              <a:off x="4080" y="177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7</a:t>
              </a:r>
            </a:p>
          </p:txBody>
        </p:sp>
        <p:sp>
          <p:nvSpPr>
            <p:cNvPr id="4132" name="Text Box 36"/>
            <p:cNvSpPr txBox="1">
              <a:spLocks noChangeArrowheads="1"/>
            </p:cNvSpPr>
            <p:nvPr/>
          </p:nvSpPr>
          <p:spPr bwMode="auto">
            <a:xfrm>
              <a:off x="3600" y="1680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6</a:t>
              </a:r>
            </a:p>
          </p:txBody>
        </p:sp>
        <p:sp>
          <p:nvSpPr>
            <p:cNvPr id="4133" name="Text Box 37"/>
            <p:cNvSpPr txBox="1">
              <a:spLocks noChangeArrowheads="1"/>
            </p:cNvSpPr>
            <p:nvPr/>
          </p:nvSpPr>
          <p:spPr bwMode="auto">
            <a:xfrm>
              <a:off x="1056" y="81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5</a:t>
              </a:r>
            </a:p>
          </p:txBody>
        </p:sp>
        <p:sp>
          <p:nvSpPr>
            <p:cNvPr id="4135" name="Line 39"/>
            <p:cNvSpPr>
              <a:spLocks noChangeShapeType="1"/>
            </p:cNvSpPr>
            <p:nvPr/>
          </p:nvSpPr>
          <p:spPr bwMode="auto">
            <a:xfrm>
              <a:off x="1344" y="1056"/>
              <a:ext cx="1152" cy="3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6" name="Text Box 40"/>
            <p:cNvSpPr txBox="1">
              <a:spLocks noChangeArrowheads="1"/>
            </p:cNvSpPr>
            <p:nvPr/>
          </p:nvSpPr>
          <p:spPr bwMode="auto">
            <a:xfrm>
              <a:off x="4176" y="100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4</a:t>
              </a:r>
            </a:p>
          </p:txBody>
        </p:sp>
        <p:sp>
          <p:nvSpPr>
            <p:cNvPr id="4137" name="Text Box 41"/>
            <p:cNvSpPr txBox="1">
              <a:spLocks noChangeArrowheads="1"/>
            </p:cNvSpPr>
            <p:nvPr/>
          </p:nvSpPr>
          <p:spPr bwMode="auto">
            <a:xfrm>
              <a:off x="960" y="172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3</a:t>
              </a:r>
            </a:p>
          </p:txBody>
        </p:sp>
        <p:sp>
          <p:nvSpPr>
            <p:cNvPr id="4138" name="Line 42"/>
            <p:cNvSpPr>
              <a:spLocks noChangeShapeType="1"/>
            </p:cNvSpPr>
            <p:nvPr/>
          </p:nvSpPr>
          <p:spPr bwMode="auto">
            <a:xfrm flipV="1">
              <a:off x="1248" y="1676"/>
              <a:ext cx="912" cy="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9" name="Text Box 43"/>
            <p:cNvSpPr txBox="1">
              <a:spLocks noChangeArrowheads="1"/>
            </p:cNvSpPr>
            <p:nvPr/>
          </p:nvSpPr>
          <p:spPr bwMode="auto">
            <a:xfrm>
              <a:off x="1008" y="201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2</a:t>
              </a:r>
            </a:p>
          </p:txBody>
        </p:sp>
        <p:sp>
          <p:nvSpPr>
            <p:cNvPr id="4140" name="Line 44"/>
            <p:cNvSpPr>
              <a:spLocks noChangeShapeType="1"/>
            </p:cNvSpPr>
            <p:nvPr/>
          </p:nvSpPr>
          <p:spPr bwMode="auto">
            <a:xfrm flipV="1">
              <a:off x="1248" y="1700"/>
              <a:ext cx="1536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1" name="Text Box 45"/>
            <p:cNvSpPr txBox="1">
              <a:spLocks noChangeArrowheads="1"/>
            </p:cNvSpPr>
            <p:nvPr/>
          </p:nvSpPr>
          <p:spPr bwMode="auto">
            <a:xfrm>
              <a:off x="4128" y="672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1</a:t>
              </a:r>
            </a:p>
          </p:txBody>
        </p:sp>
        <p:sp>
          <p:nvSpPr>
            <p:cNvPr id="4142" name="Line 46"/>
            <p:cNvSpPr>
              <a:spLocks noChangeShapeType="1"/>
            </p:cNvSpPr>
            <p:nvPr/>
          </p:nvSpPr>
          <p:spPr bwMode="auto">
            <a:xfrm flipH="1">
              <a:off x="3168" y="912"/>
              <a:ext cx="960" cy="2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3" name="Line 47"/>
            <p:cNvSpPr>
              <a:spLocks noChangeShapeType="1"/>
            </p:cNvSpPr>
            <p:nvPr/>
          </p:nvSpPr>
          <p:spPr bwMode="auto">
            <a:xfrm flipH="1">
              <a:off x="4120" y="1248"/>
              <a:ext cx="5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44" name="Line 48"/>
            <p:cNvSpPr>
              <a:spLocks noChangeShapeType="1"/>
            </p:cNvSpPr>
            <p:nvPr/>
          </p:nvSpPr>
          <p:spPr bwMode="auto">
            <a:xfrm flipH="1">
              <a:off x="4032" y="201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48" name="Text Box 52"/>
          <p:cNvSpPr txBox="1">
            <a:spLocks noChangeArrowheads="1"/>
          </p:cNvSpPr>
          <p:nvPr/>
        </p:nvSpPr>
        <p:spPr bwMode="auto">
          <a:xfrm>
            <a:off x="0" y="4114800"/>
            <a:ext cx="9144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Ядерный реактор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 содержит ядерное горючее </a:t>
            </a:r>
            <a:r>
              <a:rPr lang="ru-RU" altLang="ru-RU" b="1"/>
              <a:t>(1)-</a:t>
            </a:r>
            <a:r>
              <a:rPr lang="ru-RU" altLang="ru-RU"/>
              <a:t> урановые тепловыделяющие элементы (ТВЛЭы), распределённые в активной зоне </a:t>
            </a:r>
            <a:r>
              <a:rPr lang="ru-RU" altLang="ru-RU" b="1"/>
              <a:t>(2);</a:t>
            </a:r>
            <a:r>
              <a:rPr lang="ru-RU" altLang="ru-RU"/>
              <a:t> замедлитель </a:t>
            </a:r>
            <a:r>
              <a:rPr lang="ru-RU" altLang="ru-RU" b="1"/>
              <a:t>(3)-</a:t>
            </a:r>
            <a:r>
              <a:rPr lang="ru-RU" altLang="ru-RU"/>
              <a:t> графит, беррилий;  </a:t>
            </a:r>
            <a:r>
              <a:rPr lang="ru-RU" altLang="ru-RU" b="1"/>
              <a:t>(4)-</a:t>
            </a:r>
            <a:r>
              <a:rPr lang="ru-RU" altLang="ru-RU"/>
              <a:t> тепловую колонку; управляющие стержни </a:t>
            </a:r>
            <a:r>
              <a:rPr lang="ru-RU" altLang="ru-RU" b="1"/>
              <a:t>(5),</a:t>
            </a:r>
            <a:r>
              <a:rPr lang="ru-RU" altLang="ru-RU"/>
              <a:t> поглощающие нейтроны (кадмий, бористая сталь); отражатель нейтронов </a:t>
            </a:r>
            <a:r>
              <a:rPr lang="ru-RU" altLang="ru-RU" b="1"/>
              <a:t>(6);</a:t>
            </a:r>
            <a:r>
              <a:rPr lang="ru-RU" altLang="ru-RU"/>
              <a:t> внешнюю защиту </a:t>
            </a:r>
            <a:r>
              <a:rPr lang="ru-RU" altLang="ru-RU" b="1"/>
              <a:t>(7).</a:t>
            </a:r>
            <a:endParaRPr lang="ru-RU" altLang="ru-RU"/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0" y="228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4</a:t>
            </a:r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8229600" y="64008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396452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" presetID="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3" presetID="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ru-RU" altLang="ru-RU" sz="3200" b="1">
                <a:solidFill>
                  <a:srgbClr val="99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Работа АЭС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57200" y="838200"/>
            <a:ext cx="8229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 За счёт ядерной энергии урановые стержни разогреваются и отдают своё тепло прямому или промежуточному теплоносителю, который превращается в пар. Пар подаётся на турбогенератор и вырабатывается электроэнергия.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80010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В одноконтурной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 контура теплоносителя (вода) и рабочего тела (пар) не разделены. Такая схема осуществлена на Курской, Смоленской, Чернобыльской, Ленинградской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. В двухконтурных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 контура теплоносителя и рабочего тела разделены (Кольская, Калининская 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, а также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 Болгарии, Финляндии, Канады.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09600" y="4953000"/>
            <a:ext cx="7848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b="1" u="sng"/>
              <a:t>Радиационная авария</a:t>
            </a:r>
            <a:r>
              <a:rPr lang="ru-RU" altLang="ru-RU"/>
              <a:t> - это непредвиденная ситуация, вызванная нарушением нормальной работы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 с выбросом радиоактивных веществ (</a:t>
            </a:r>
            <a:r>
              <a:rPr lang="ru-RU" altLang="ru-RU" b="1"/>
              <a:t>РВ</a:t>
            </a:r>
            <a:r>
              <a:rPr lang="ru-RU" altLang="ru-RU"/>
              <a:t>) и ионизирующих излучений (</a:t>
            </a:r>
            <a:r>
              <a:rPr lang="ru-RU" altLang="ru-RU" b="1"/>
              <a:t>ИИ</a:t>
            </a:r>
            <a:r>
              <a:rPr lang="ru-RU" altLang="ru-RU"/>
              <a:t>).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76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5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382000" y="6324600"/>
            <a:ext cx="7620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36840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" presetID="5" presetClass="entr" presetSubtype="5" fill="hold" grpId="0" nodeType="afterEffect">
                                  <p:stCondLst>
                                    <p:cond delay="10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152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utoUpdateAnimBg="0"/>
      <p:bldP spid="5124" grpId="0" autoUpdateAnimBg="0"/>
      <p:bldP spid="5125" grpId="0" build="p" autoUpdateAnimBg="0" advAuto="15200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ru-RU" altLang="ru-RU" sz="36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Особенности </a:t>
            </a:r>
            <a:r>
              <a:rPr lang="ru-RU" alt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аварий на АЭС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8153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Авария с выходом радиоактивных веществ за пределы </a:t>
            </a:r>
            <a:r>
              <a:rPr lang="ru-RU" altLang="ru-RU" b="1">
                <a:solidFill>
                  <a:srgbClr val="9966FF"/>
                </a:solidFill>
              </a:rPr>
              <a:t>АЭС</a:t>
            </a:r>
            <a:r>
              <a:rPr lang="ru-RU" altLang="ru-RU"/>
              <a:t> может возникнуть без разрушения реактора и с разрушением реактора ( катастрофическая).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458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b="1" u="sng"/>
              <a:t>1. Авария без разрушения реактора</a:t>
            </a:r>
            <a:r>
              <a:rPr lang="ru-RU" altLang="ru-RU"/>
              <a:t> возникает в результате оплавления  тепловыделяющих элементов (ТВЭЛов) и выброса пара с аэрозольными радиоактивными веществами (ксенон, криптон, йод и др.) через высокую вентиляционную трубу  АЭС. Время выброса составляет примерно 20 - 30 мин.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81000" y="4267200"/>
            <a:ext cx="80772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Происходит заражение не только воздуха, но и местности по пути распространения радиоактивного облака (мелкодисперсные </a:t>
            </a:r>
            <a:r>
              <a:rPr lang="ru-RU" altLang="ru-RU" b="1"/>
              <a:t>РВ</a:t>
            </a:r>
            <a:r>
              <a:rPr lang="ru-RU" altLang="ru-RU"/>
              <a:t>). Основную дозу облучения  люди получают за счёт внутреннего облучения (99%), а от внешнего облучения - 1%. Накопление дозы происходит примерно в течение одного часа за время прохождения радиоактивного облака.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228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8458200" y="6324600"/>
            <a:ext cx="6858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422324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7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1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665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29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 advAuto="17000"/>
      <p:bldP spid="2052" grpId="0" autoUpdateAnimBg="0"/>
      <p:bldP spid="205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038600" y="3352800"/>
          <a:ext cx="4724400" cy="291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Clip" r:id="rId3" imgW="2286720" imgH="1410840" progId="MS_ClipArt_Gallery.2">
                  <p:embed/>
                </p:oleObj>
              </mc:Choice>
              <mc:Fallback>
                <p:oleObj name="Clip" r:id="rId3" imgW="2286720" imgH="14108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352800"/>
                        <a:ext cx="4724400" cy="291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04800" y="4648200"/>
          <a:ext cx="127635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Clip" r:id="rId5" imgW="1592640" imgH="2286000" progId="MS_ClipArt_Gallery.2">
                  <p:embed/>
                </p:oleObj>
              </mc:Choice>
              <mc:Fallback>
                <p:oleObj name="Clip" r:id="rId5" imgW="1592640" imgH="22860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648200"/>
                        <a:ext cx="127635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AutoShape 5"/>
          <p:cNvSpPr>
            <a:spLocks noChangeArrowheads="1"/>
          </p:cNvSpPr>
          <p:nvPr/>
        </p:nvSpPr>
        <p:spPr bwMode="auto">
          <a:xfrm rot="-10558047">
            <a:off x="2057400" y="2209800"/>
            <a:ext cx="5105400" cy="1524000"/>
          </a:xfrm>
          <a:prstGeom prst="cloudCallout">
            <a:avLst>
              <a:gd name="adj1" fmla="val -37759"/>
              <a:gd name="adj2" fmla="val 53412"/>
            </a:avLst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ru-RU" altLang="ru-RU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600200" y="4724400"/>
            <a:ext cx="1828800" cy="609600"/>
          </a:xfrm>
          <a:prstGeom prst="cloudCallout">
            <a:avLst>
              <a:gd name="adj1" fmla="val -43750"/>
              <a:gd name="adj2" fmla="val 87500"/>
            </a:avLst>
          </a:prstGeom>
          <a:solidFill>
            <a:srgbClr val="9999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3400" y="533400"/>
            <a:ext cx="7848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Авария на </a:t>
            </a:r>
            <a:r>
              <a:rPr lang="ru-RU" altLang="ru-RU" sz="2800" b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АЭС </a:t>
            </a:r>
            <a:r>
              <a:rPr lang="ru-RU" altLang="ru-RU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с выбросом радиоактивных</a:t>
            </a:r>
            <a:r>
              <a:rPr lang="ru-RU" altLang="ru-RU" sz="2800" b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веществ без разрушения реактора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152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153400" y="6172200"/>
            <a:ext cx="9906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315902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5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 autoUpdateAnimBg="0"/>
      <p:bldP spid="307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/>
          <a:lstStyle/>
          <a:p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Особенности аварий на </a:t>
            </a:r>
            <a:r>
              <a:rPr lang="ru-RU" altLang="ru-RU" sz="3200" b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АЭС </a:t>
            </a:r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(продолжение) 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457200" y="1371600"/>
            <a:ext cx="8153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b="1" u="sng"/>
              <a:t>2. Катастрофическая авария с разрушением реактора</a:t>
            </a:r>
            <a:r>
              <a:rPr lang="ru-RU" altLang="ru-RU"/>
              <a:t> происходит вследствие теплового взрыва. Продукты деления выбрасываются от реактора на высоту до 1,5 км.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2514600"/>
            <a:ext cx="7848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В связи с тем, что при работе реактора в нём происходит накопление долгоживущих радионуклидов, заражение ими местности происходит на очень длительное время. Например, период полураспада стронция 90 составляет 26 лет, цезия 137 - 30 лет, а углерода 14 - 5700 лет.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57200" y="4419600"/>
            <a:ext cx="762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Основную роль в формировании радиационной обстановки будут играть изотопы инертных газов - криптона и ксенона, а также изотопы йода, цезия и др.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3400" y="5670550"/>
            <a:ext cx="762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В результате такой аварии на местности формируется радиоактивный след, причём заражение местности происходит неравномерно и носит пятнистый характер.  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228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367771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30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8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355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2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1705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7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 advAuto="3000"/>
      <p:bldP spid="4100" grpId="0" autoUpdateAnimBg="0"/>
      <p:bldP spid="4101" grpId="0" autoUpdateAnimBg="0"/>
      <p:bldP spid="410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04800" y="4495800"/>
          <a:ext cx="3048000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Clip" r:id="rId3" imgW="2286720" imgH="1410840" progId="MS_ClipArt_Gallery.2">
                  <p:embed/>
                </p:oleObj>
              </mc:Choice>
              <mc:Fallback>
                <p:oleObj name="Clip" r:id="rId3" imgW="2286720" imgH="14108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95800"/>
                        <a:ext cx="3048000" cy="187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2743200" y="5257800"/>
            <a:ext cx="381000" cy="381000"/>
          </a:xfrm>
          <a:prstGeom prst="irregularSeal1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2362200" y="4419600"/>
            <a:ext cx="609600" cy="1066800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49" name="Group 29"/>
          <p:cNvGrpSpPr>
            <a:grpSpLocks/>
          </p:cNvGrpSpPr>
          <p:nvPr/>
        </p:nvGrpSpPr>
        <p:grpSpPr bwMode="auto">
          <a:xfrm>
            <a:off x="457200" y="3200400"/>
            <a:ext cx="6858000" cy="1905000"/>
            <a:chOff x="288" y="2016"/>
            <a:chExt cx="4320" cy="1200"/>
          </a:xfrm>
        </p:grpSpPr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>
              <a:off x="1440" y="2016"/>
              <a:ext cx="528" cy="720"/>
            </a:xfrm>
            <a:prstGeom prst="wedgeEllipseCallout">
              <a:avLst>
                <a:gd name="adj1" fmla="val -27843"/>
                <a:gd name="adj2" fmla="val 70000"/>
              </a:avLst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1872" y="2784"/>
              <a:ext cx="2736" cy="432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rgbClr val="99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5128" name="AutoShape 8"/>
            <p:cNvSpPr>
              <a:spLocks noChangeArrowheads="1"/>
            </p:cNvSpPr>
            <p:nvPr/>
          </p:nvSpPr>
          <p:spPr bwMode="auto">
            <a:xfrm>
              <a:off x="288" y="2688"/>
              <a:ext cx="864" cy="336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rgbClr val="99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</p:grpSp>
      <p:sp>
        <p:nvSpPr>
          <p:cNvPr id="5129" name="Oval 9" descr="Почтовая бумага"/>
          <p:cNvSpPr>
            <a:spLocks noChangeArrowheads="1"/>
          </p:cNvSpPr>
          <p:nvPr/>
        </p:nvSpPr>
        <p:spPr bwMode="auto">
          <a:xfrm>
            <a:off x="3505200" y="5791200"/>
            <a:ext cx="4572000" cy="685800"/>
          </a:xfrm>
          <a:prstGeom prst="ellipse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52" name="Group 32"/>
          <p:cNvGrpSpPr>
            <a:grpSpLocks/>
          </p:cNvGrpSpPr>
          <p:nvPr/>
        </p:nvGrpSpPr>
        <p:grpSpPr bwMode="auto">
          <a:xfrm>
            <a:off x="3810000" y="5181600"/>
            <a:ext cx="3429000" cy="914400"/>
            <a:chOff x="2400" y="3264"/>
            <a:chExt cx="2160" cy="576"/>
          </a:xfrm>
        </p:grpSpPr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4224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>
              <a:off x="2688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1" name="Line 11"/>
            <p:cNvSpPr>
              <a:spLocks noChangeShapeType="1"/>
            </p:cNvSpPr>
            <p:nvPr/>
          </p:nvSpPr>
          <p:spPr bwMode="auto">
            <a:xfrm>
              <a:off x="2880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>
              <a:off x="3072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>
              <a:off x="3264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4" name="Line 14"/>
            <p:cNvSpPr>
              <a:spLocks noChangeShapeType="1"/>
            </p:cNvSpPr>
            <p:nvPr/>
          </p:nvSpPr>
          <p:spPr bwMode="auto">
            <a:xfrm>
              <a:off x="3456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>
              <a:off x="3648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>
              <a:off x="3840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>
              <a:off x="4032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4416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2544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2400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>
              <a:off x="4560" y="326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148" name="Group 28"/>
          <p:cNvGrpSpPr>
            <a:grpSpLocks/>
          </p:cNvGrpSpPr>
          <p:nvPr/>
        </p:nvGrpSpPr>
        <p:grpSpPr bwMode="auto">
          <a:xfrm>
            <a:off x="914400" y="5105400"/>
            <a:ext cx="2667000" cy="381000"/>
            <a:chOff x="576" y="3216"/>
            <a:chExt cx="1680" cy="240"/>
          </a:xfrm>
        </p:grpSpPr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 flipH="1">
              <a:off x="576" y="3216"/>
              <a:ext cx="43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0" y="0"/>
            <a:ext cx="9144000" cy="528638"/>
          </a:xfrm>
          <a:prstGeom prst="rect">
            <a:avLst/>
          </a:prstGeom>
          <a:solidFill>
            <a:srgbClr val="FFFFCC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Катастрофическая  авария на </a:t>
            </a:r>
            <a:r>
              <a:rPr lang="ru-RU" altLang="ru-RU" sz="2800" b="1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АЭС</a:t>
            </a:r>
            <a:r>
              <a:rPr lang="ru-RU" altLang="ru-RU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 (продолжение)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381000" y="609600"/>
            <a:ext cx="8305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На сформированном радиоактивном следе основной источник радиационного воздействия - </a:t>
            </a:r>
            <a:r>
              <a:rPr lang="ru-RU" altLang="ru-RU" b="1"/>
              <a:t>внешнее облучение</a:t>
            </a:r>
            <a:r>
              <a:rPr lang="ru-RU" altLang="ru-RU"/>
              <a:t> от выпавших радиоактивных веществ. Поступление радиоактивных веществ </a:t>
            </a:r>
            <a:r>
              <a:rPr lang="ru-RU" altLang="ru-RU" b="1"/>
              <a:t>внутрь</a:t>
            </a:r>
            <a:r>
              <a:rPr lang="ru-RU" altLang="ru-RU"/>
              <a:t> организма возможно с радиоактивно загрязнёнными продуктами питания и водой. </a:t>
            </a:r>
            <a:r>
              <a:rPr lang="ru-RU" altLang="ru-RU" b="1"/>
              <a:t>Контактное облучение</a:t>
            </a:r>
            <a:r>
              <a:rPr lang="ru-RU" altLang="ru-RU"/>
              <a:t> происходит за счёт заражения кожных покровов и одежды.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0" y="533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4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8229600" y="63246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3138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3" presetID="1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9" grpId="0" animBg="1"/>
      <p:bldP spid="514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762000"/>
          </a:xfrm>
        </p:spPr>
        <p:txBody>
          <a:bodyPr/>
          <a:lstStyle/>
          <a:p>
            <a:r>
              <a:rPr lang="ru-RU" altLang="ru-RU" sz="36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3.9. Зоны радиоактивного заражения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57200" y="1371600"/>
            <a:ext cx="8229600" cy="1187450"/>
          </a:xfrm>
          <a:prstGeom prst="rect">
            <a:avLst/>
          </a:prstGeom>
          <a:solidFill>
            <a:srgbClr val="CC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 По степени опасности заражённую местность при аварии на </a:t>
            </a:r>
            <a:r>
              <a:rPr lang="ru-RU" altLang="ru-RU" b="1"/>
              <a:t>АЭС</a:t>
            </a:r>
            <a:r>
              <a:rPr lang="ru-RU" altLang="ru-RU"/>
              <a:t> с разрушением реактора принято делить на пять зон внешнего радиоактивного заражения: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133600" y="29718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rgbClr val="FF3300"/>
                </a:solidFill>
              </a:rPr>
              <a:t>М - слабого заражения.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133600" y="36576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rgbClr val="0066FF"/>
                </a:solidFill>
              </a:rPr>
              <a:t>А - умеренного заражения.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133600" y="42672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rgbClr val="9966FF"/>
                </a:solidFill>
              </a:rPr>
              <a:t>Б - сильного заражения.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33600" y="49530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rgbClr val="800000"/>
                </a:solidFill>
              </a:rPr>
              <a:t>В - опасного заражения.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209800" y="56388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Г - чрезвычайно опасного заражения.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152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305800" y="62484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53516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6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93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18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 autoUpdateAnimBg="0"/>
      <p:bldP spid="2052" grpId="0" autoUpdateAnimBg="0"/>
      <p:bldP spid="2053" grpId="0" autoUpdateAnimBg="0"/>
      <p:bldP spid="2054" grpId="0" autoUpdateAnimBg="0"/>
      <p:bldP spid="2055" grpId="0" autoUpdateAnimBg="0"/>
      <p:bldP spid="205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Зоны радиоактивного заражения на 1 час после аварии на </a:t>
            </a:r>
            <a:r>
              <a:rPr lang="ru-RU" altLang="ru-RU" sz="3200" b="1" dirty="0" smtClean="0">
                <a:solidFill>
                  <a:srgbClr val="99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ЧАЭС</a:t>
            </a:r>
            <a:r>
              <a:rPr lang="ru-RU" altLang="ru-RU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 разрушением реактора</a:t>
            </a:r>
          </a:p>
        </p:txBody>
      </p:sp>
      <p:sp>
        <p:nvSpPr>
          <p:cNvPr id="3101" name="Oval 29"/>
          <p:cNvSpPr>
            <a:spLocks noChangeArrowheads="1"/>
          </p:cNvSpPr>
          <p:nvPr/>
        </p:nvSpPr>
        <p:spPr bwMode="auto">
          <a:xfrm>
            <a:off x="838200" y="2590800"/>
            <a:ext cx="7162800" cy="1905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2" name="Oval 30"/>
          <p:cNvSpPr>
            <a:spLocks noChangeArrowheads="1"/>
          </p:cNvSpPr>
          <p:nvPr/>
        </p:nvSpPr>
        <p:spPr bwMode="auto">
          <a:xfrm>
            <a:off x="838200" y="2971800"/>
            <a:ext cx="5715000" cy="114300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3" name="Oval 31"/>
          <p:cNvSpPr>
            <a:spLocks noChangeArrowheads="1"/>
          </p:cNvSpPr>
          <p:nvPr/>
        </p:nvSpPr>
        <p:spPr bwMode="auto">
          <a:xfrm>
            <a:off x="838200" y="3048000"/>
            <a:ext cx="40386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4" name="Oval 32"/>
          <p:cNvSpPr>
            <a:spLocks noChangeArrowheads="1"/>
          </p:cNvSpPr>
          <p:nvPr/>
        </p:nvSpPr>
        <p:spPr bwMode="auto">
          <a:xfrm>
            <a:off x="838200" y="3200400"/>
            <a:ext cx="2743200" cy="685800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5" name="Oval 33"/>
          <p:cNvSpPr>
            <a:spLocks noChangeArrowheads="1"/>
          </p:cNvSpPr>
          <p:nvPr/>
        </p:nvSpPr>
        <p:spPr bwMode="auto">
          <a:xfrm>
            <a:off x="838200" y="3276600"/>
            <a:ext cx="1447800" cy="457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29" name="Group 57"/>
          <p:cNvGrpSpPr>
            <a:grpSpLocks/>
          </p:cNvGrpSpPr>
          <p:nvPr/>
        </p:nvGrpSpPr>
        <p:grpSpPr bwMode="auto">
          <a:xfrm>
            <a:off x="2286000" y="3429000"/>
            <a:ext cx="5715000" cy="1752600"/>
            <a:chOff x="1440" y="2160"/>
            <a:chExt cx="3600" cy="1104"/>
          </a:xfrm>
        </p:grpSpPr>
        <p:sp>
          <p:nvSpPr>
            <p:cNvPr id="3107" name="Line 35"/>
            <p:cNvSpPr>
              <a:spLocks noChangeShapeType="1"/>
            </p:cNvSpPr>
            <p:nvPr/>
          </p:nvSpPr>
          <p:spPr bwMode="auto">
            <a:xfrm>
              <a:off x="1440" y="2208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8" name="Line 36"/>
            <p:cNvSpPr>
              <a:spLocks noChangeShapeType="1"/>
            </p:cNvSpPr>
            <p:nvPr/>
          </p:nvSpPr>
          <p:spPr bwMode="auto">
            <a:xfrm>
              <a:off x="2256" y="2208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9" name="Line 37"/>
            <p:cNvSpPr>
              <a:spLocks noChangeShapeType="1"/>
            </p:cNvSpPr>
            <p:nvPr/>
          </p:nvSpPr>
          <p:spPr bwMode="auto">
            <a:xfrm>
              <a:off x="3072" y="216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10" name="Line 38"/>
            <p:cNvSpPr>
              <a:spLocks noChangeShapeType="1"/>
            </p:cNvSpPr>
            <p:nvPr/>
          </p:nvSpPr>
          <p:spPr bwMode="auto">
            <a:xfrm>
              <a:off x="4128" y="216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11" name="Line 39"/>
            <p:cNvSpPr>
              <a:spLocks noChangeShapeType="1"/>
            </p:cNvSpPr>
            <p:nvPr/>
          </p:nvSpPr>
          <p:spPr bwMode="auto">
            <a:xfrm>
              <a:off x="5040" y="2160"/>
              <a:ext cx="0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1828800" y="54102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  28             48              80                 200             340, км</a:t>
            </a:r>
          </a:p>
        </p:txBody>
      </p:sp>
      <p:grpSp>
        <p:nvGrpSpPr>
          <p:cNvPr id="3128" name="Group 56"/>
          <p:cNvGrpSpPr>
            <a:grpSpLocks/>
          </p:cNvGrpSpPr>
          <p:nvPr/>
        </p:nvGrpSpPr>
        <p:grpSpPr bwMode="auto">
          <a:xfrm>
            <a:off x="1676400" y="2133600"/>
            <a:ext cx="5638800" cy="1295400"/>
            <a:chOff x="1056" y="1344"/>
            <a:chExt cx="3552" cy="816"/>
          </a:xfrm>
        </p:grpSpPr>
        <p:sp>
          <p:nvSpPr>
            <p:cNvPr id="3113" name="Line 41"/>
            <p:cNvSpPr>
              <a:spLocks noChangeShapeType="1"/>
            </p:cNvSpPr>
            <p:nvPr/>
          </p:nvSpPr>
          <p:spPr bwMode="auto">
            <a:xfrm>
              <a:off x="1056" y="1344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14" name="Line 42"/>
            <p:cNvSpPr>
              <a:spLocks noChangeShapeType="1"/>
            </p:cNvSpPr>
            <p:nvPr/>
          </p:nvSpPr>
          <p:spPr bwMode="auto">
            <a:xfrm>
              <a:off x="1728" y="1344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15" name="Line 43"/>
            <p:cNvSpPr>
              <a:spLocks noChangeShapeType="1"/>
            </p:cNvSpPr>
            <p:nvPr/>
          </p:nvSpPr>
          <p:spPr bwMode="auto">
            <a:xfrm>
              <a:off x="2640" y="1344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17" name="Line 45"/>
            <p:cNvSpPr>
              <a:spLocks noChangeShapeType="1"/>
            </p:cNvSpPr>
            <p:nvPr/>
          </p:nvSpPr>
          <p:spPr bwMode="auto">
            <a:xfrm>
              <a:off x="3600" y="1344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18" name="Line 46"/>
            <p:cNvSpPr>
              <a:spLocks noChangeShapeType="1"/>
            </p:cNvSpPr>
            <p:nvPr/>
          </p:nvSpPr>
          <p:spPr bwMode="auto">
            <a:xfrm>
              <a:off x="4608" y="1344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126" name="Group 54"/>
          <p:cNvGrpSpPr>
            <a:grpSpLocks/>
          </p:cNvGrpSpPr>
          <p:nvPr/>
        </p:nvGrpSpPr>
        <p:grpSpPr bwMode="auto">
          <a:xfrm>
            <a:off x="0" y="1676400"/>
            <a:ext cx="8686800" cy="4800600"/>
            <a:chOff x="0" y="1056"/>
            <a:chExt cx="5472" cy="3024"/>
          </a:xfrm>
        </p:grpSpPr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384" y="2256"/>
              <a:ext cx="50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>
              <a:off x="528" y="1056"/>
              <a:ext cx="0" cy="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8" name="Oval 26"/>
            <p:cNvSpPr>
              <a:spLocks noChangeArrowheads="1"/>
            </p:cNvSpPr>
            <p:nvPr/>
          </p:nvSpPr>
          <p:spPr bwMode="auto">
            <a:xfrm>
              <a:off x="432" y="2160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19" name="Text Box 47"/>
            <p:cNvSpPr txBox="1">
              <a:spLocks noChangeArrowheads="1"/>
            </p:cNvSpPr>
            <p:nvPr/>
          </p:nvSpPr>
          <p:spPr bwMode="auto">
            <a:xfrm>
              <a:off x="0" y="1296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Ш</a:t>
              </a:r>
            </a:p>
          </p:txBody>
        </p:sp>
        <p:sp>
          <p:nvSpPr>
            <p:cNvPr id="3120" name="Text Box 48"/>
            <p:cNvSpPr txBox="1">
              <a:spLocks noChangeArrowheads="1"/>
            </p:cNvSpPr>
            <p:nvPr/>
          </p:nvSpPr>
          <p:spPr bwMode="auto">
            <a:xfrm>
              <a:off x="5184" y="172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b="1"/>
                <a:t>L</a:t>
              </a:r>
              <a:endParaRPr lang="ru-RU" altLang="ru-RU" b="1"/>
            </a:p>
          </p:txBody>
        </p:sp>
        <p:sp>
          <p:nvSpPr>
            <p:cNvPr id="3121" name="Oval 49"/>
            <p:cNvSpPr>
              <a:spLocks noChangeArrowheads="1"/>
            </p:cNvSpPr>
            <p:nvPr/>
          </p:nvSpPr>
          <p:spPr bwMode="auto">
            <a:xfrm>
              <a:off x="240" y="3744"/>
              <a:ext cx="240" cy="24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22" name="Line 50"/>
            <p:cNvSpPr>
              <a:spLocks noChangeShapeType="1"/>
            </p:cNvSpPr>
            <p:nvPr/>
          </p:nvSpPr>
          <p:spPr bwMode="auto">
            <a:xfrm>
              <a:off x="576" y="3888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23" name="Text Box 51"/>
            <p:cNvSpPr txBox="1">
              <a:spLocks noChangeArrowheads="1"/>
            </p:cNvSpPr>
            <p:nvPr/>
          </p:nvSpPr>
          <p:spPr bwMode="auto">
            <a:xfrm>
              <a:off x="1008" y="3744"/>
              <a:ext cx="11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Очаг </a:t>
              </a:r>
              <a:r>
                <a:rPr lang="ru-RU" altLang="ru-RU" b="1">
                  <a:solidFill>
                    <a:srgbClr val="FF3300"/>
                  </a:solidFill>
                </a:rPr>
                <a:t>ЧС</a:t>
              </a:r>
              <a:endParaRPr lang="ru-RU" altLang="ru-RU" b="1"/>
            </a:p>
          </p:txBody>
        </p:sp>
        <p:sp>
          <p:nvSpPr>
            <p:cNvPr id="3124" name="Text Box 52"/>
            <p:cNvSpPr txBox="1">
              <a:spLocks noChangeArrowheads="1"/>
            </p:cNvSpPr>
            <p:nvPr/>
          </p:nvSpPr>
          <p:spPr bwMode="auto">
            <a:xfrm>
              <a:off x="2208" y="3792"/>
              <a:ext cx="28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b="1"/>
                <a:t>L</a:t>
              </a:r>
              <a:r>
                <a:rPr lang="ru-RU" altLang="ru-RU" b="1"/>
                <a:t>, Ш</a:t>
              </a:r>
              <a:r>
                <a:rPr lang="ru-RU" altLang="ru-RU"/>
                <a:t> - глубина и ширина зоны</a:t>
              </a:r>
            </a:p>
          </p:txBody>
        </p:sp>
      </p:grpSp>
      <p:grpSp>
        <p:nvGrpSpPr>
          <p:cNvPr id="3127" name="Group 55"/>
          <p:cNvGrpSpPr>
            <a:grpSpLocks/>
          </p:cNvGrpSpPr>
          <p:nvPr/>
        </p:nvGrpSpPr>
        <p:grpSpPr bwMode="auto">
          <a:xfrm>
            <a:off x="914400" y="1066800"/>
            <a:ext cx="7924800" cy="990600"/>
            <a:chOff x="576" y="672"/>
            <a:chExt cx="4992" cy="624"/>
          </a:xfrm>
        </p:grpSpPr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576" y="1008"/>
              <a:ext cx="49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Г</a:t>
              </a:r>
              <a:r>
                <a:rPr lang="ru-RU" altLang="ru-RU"/>
                <a:t> (14 Р/ч)  </a:t>
              </a:r>
              <a:r>
                <a:rPr lang="ru-RU" altLang="ru-RU" b="1"/>
                <a:t>В</a:t>
              </a:r>
              <a:r>
                <a:rPr lang="ru-RU" altLang="ru-RU"/>
                <a:t> (4,2 Р/ч)  </a:t>
              </a:r>
              <a:r>
                <a:rPr lang="ru-RU" altLang="ru-RU" b="1"/>
                <a:t>Б</a:t>
              </a:r>
              <a:r>
                <a:rPr lang="ru-RU" altLang="ru-RU"/>
                <a:t> (1,4 Р/ч)  </a:t>
              </a:r>
              <a:r>
                <a:rPr lang="ru-RU" altLang="ru-RU" b="1"/>
                <a:t>А</a:t>
              </a:r>
              <a:r>
                <a:rPr lang="ru-RU" altLang="ru-RU"/>
                <a:t> (0,14 Р/ч)  </a:t>
              </a:r>
              <a:r>
                <a:rPr lang="ru-RU" altLang="ru-RU" b="1"/>
                <a:t>М</a:t>
              </a:r>
              <a:r>
                <a:rPr lang="ru-RU" altLang="ru-RU"/>
                <a:t> (0,01 Р/ч)</a:t>
              </a:r>
            </a:p>
          </p:txBody>
        </p:sp>
        <p:sp>
          <p:nvSpPr>
            <p:cNvPr id="3125" name="Text Box 53"/>
            <p:cNvSpPr txBox="1">
              <a:spLocks noChangeArrowheads="1"/>
            </p:cNvSpPr>
            <p:nvPr/>
          </p:nvSpPr>
          <p:spPr bwMode="auto">
            <a:xfrm>
              <a:off x="1344" y="672"/>
              <a:ext cx="3600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Уровни радиации на границах зон, Р/ч</a:t>
              </a:r>
            </a:p>
          </p:txBody>
        </p:sp>
      </p:grpSp>
      <p:sp>
        <p:nvSpPr>
          <p:cNvPr id="3130" name="Text Box 58"/>
          <p:cNvSpPr txBox="1">
            <a:spLocks noChangeArrowheads="1"/>
          </p:cNvSpPr>
          <p:nvPr/>
        </p:nvSpPr>
        <p:spPr bwMode="auto">
          <a:xfrm>
            <a:off x="0" y="685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</a:t>
            </a:r>
          </a:p>
        </p:txBody>
      </p:sp>
      <p:sp>
        <p:nvSpPr>
          <p:cNvPr id="3131" name="Text Box 59"/>
          <p:cNvSpPr txBox="1">
            <a:spLocks noChangeArrowheads="1"/>
          </p:cNvSpPr>
          <p:nvPr/>
        </p:nvSpPr>
        <p:spPr bwMode="auto">
          <a:xfrm>
            <a:off x="8382000" y="6400800"/>
            <a:ext cx="7620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361019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9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49500"/>
                            </p:stCondLst>
                            <p:childTnLst>
                              <p:par>
                                <p:cTn id="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4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9500"/>
                            </p:stCondLst>
                            <p:childTnLst>
                              <p:par>
                                <p:cTn id="2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4500"/>
                            </p:stCondLst>
                            <p:childTnLst>
                              <p:par>
                                <p:cTn id="36" presetID="1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9500"/>
                            </p:stCondLst>
                            <p:childTnLst>
                              <p:par>
                                <p:cTn id="44" presetID="1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1" grpId="0" animBg="1"/>
      <p:bldP spid="3102" grpId="0" animBg="1"/>
      <p:bldP spid="3103" grpId="0" animBg="1"/>
      <p:bldP spid="3104" grpId="0" animBg="1"/>
      <p:bldP spid="3105" grpId="0" animBg="1"/>
      <p:bldP spid="311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04800" y="471488"/>
          <a:ext cx="8534400" cy="465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Photo Editor Photo" r:id="rId3" imgW="4019048" imgH="2190476" progId="MSPhotoEd.3">
                  <p:embed/>
                </p:oleObj>
              </mc:Choice>
              <mc:Fallback>
                <p:oleObj name="Photo Editor Photo" r:id="rId3" imgW="4019048" imgH="2190476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71488"/>
                        <a:ext cx="8534400" cy="465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762000" y="54102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Рис. 55  Зоны радиоактивного заражения при ядерном</a:t>
            </a:r>
            <a:br>
              <a:rPr lang="ru-RU" altLang="ru-RU" b="1"/>
            </a:br>
            <a:r>
              <a:rPr lang="ru-RU" altLang="ru-RU" b="1"/>
              <a:t>              взрыве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0" y="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8305800" y="63246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22025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  <a:solidFill>
            <a:srgbClr val="FFFF0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Виды ионизирующих излучений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3400" y="1676400"/>
            <a:ext cx="861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 1. Жёсткие электромагнитные рентгеновские Р и гамма γ излучения.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62000" y="2438400"/>
            <a:ext cx="8382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Эти излучения имеют большую проникающую способность.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28956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2. Корпускулярные (неэлектромагнитные) излучения.</a:t>
            </a:r>
          </a:p>
        </p:txBody>
      </p:sp>
      <p:grpSp>
        <p:nvGrpSpPr>
          <p:cNvPr id="3081" name="Group 9"/>
          <p:cNvGrpSpPr>
            <a:grpSpLocks/>
          </p:cNvGrpSpPr>
          <p:nvPr/>
        </p:nvGrpSpPr>
        <p:grpSpPr bwMode="auto">
          <a:xfrm>
            <a:off x="914400" y="3352800"/>
            <a:ext cx="838200" cy="838200"/>
            <a:chOff x="576" y="2112"/>
            <a:chExt cx="528" cy="528"/>
          </a:xfrm>
        </p:grpSpPr>
        <p:sp>
          <p:nvSpPr>
            <p:cNvPr id="3078" name="Oval 6"/>
            <p:cNvSpPr>
              <a:spLocks noChangeArrowheads="1"/>
            </p:cNvSpPr>
            <p:nvPr/>
          </p:nvSpPr>
          <p:spPr bwMode="auto">
            <a:xfrm>
              <a:off x="576" y="2112"/>
              <a:ext cx="528" cy="528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720" y="2208"/>
              <a:ext cx="288" cy="288"/>
            </a:xfrm>
            <a:prstGeom prst="rect">
              <a:avLst/>
            </a:prstGeom>
            <a:solidFill>
              <a:srgbClr val="99FF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α</a:t>
              </a:r>
            </a:p>
          </p:txBody>
        </p:sp>
      </p:grpSp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914400" y="4343400"/>
            <a:ext cx="838200" cy="838200"/>
            <a:chOff x="576" y="2736"/>
            <a:chExt cx="528" cy="528"/>
          </a:xfrm>
        </p:grpSpPr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576" y="2736"/>
              <a:ext cx="528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768" y="2832"/>
              <a:ext cx="288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β</a:t>
              </a:r>
            </a:p>
          </p:txBody>
        </p:sp>
      </p:grp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286000" y="4191000"/>
            <a:ext cx="6858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Поток  электронов, заряд (-), ионизирующая способность бета-излучения ниже, а проникающая способность выше, чем альфа-частиц.</a:t>
            </a:r>
          </a:p>
        </p:txBody>
      </p: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914400" y="5410200"/>
            <a:ext cx="838200" cy="838200"/>
            <a:chOff x="576" y="3408"/>
            <a:chExt cx="528" cy="528"/>
          </a:xfrm>
        </p:grpSpPr>
        <p:sp>
          <p:nvSpPr>
            <p:cNvPr id="3087" name="Oval 15"/>
            <p:cNvSpPr>
              <a:spLocks noChangeArrowheads="1"/>
            </p:cNvSpPr>
            <p:nvPr/>
          </p:nvSpPr>
          <p:spPr bwMode="auto">
            <a:xfrm>
              <a:off x="576" y="3408"/>
              <a:ext cx="528" cy="52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8" name="Text Box 16"/>
            <p:cNvSpPr txBox="1">
              <a:spLocks noChangeArrowheads="1"/>
            </p:cNvSpPr>
            <p:nvPr/>
          </p:nvSpPr>
          <p:spPr bwMode="auto">
            <a:xfrm>
              <a:off x="720" y="3504"/>
              <a:ext cx="336" cy="2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b="1"/>
                <a:t>n</a:t>
              </a:r>
              <a:endParaRPr lang="ru-RU" altLang="ru-RU" b="1"/>
            </a:p>
          </p:txBody>
        </p:sp>
      </p:grp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362200" y="5305425"/>
            <a:ext cx="6781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Нейтронное излучение является потоком электронейтральных частиц ядра - нейтронов.</a:t>
            </a:r>
            <a:br>
              <a:rPr lang="ru-RU" altLang="ru-RU"/>
            </a:br>
            <a:r>
              <a:rPr lang="ru-RU" altLang="ru-RU"/>
              <a:t>Имеет значительную проникающую способность и создаёт высокую степень ионизации.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286000" y="3276600"/>
            <a:ext cx="6553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Поток ядер гелия, заряд (+), малая проникающая способность, высокая степень ионизации.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0" y="304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8229600" y="6461125"/>
            <a:ext cx="9144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36272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5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9200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37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9725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34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7175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3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40175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43675"/>
                            </p:stCondLst>
                            <p:childTnLst>
                              <p:par>
                                <p:cTn id="28" presetID="15" presetClass="entr" presetSubtype="0" fill="hold" nodeType="afterEffect">
                                  <p:stCondLst>
                                    <p:cond delay="49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93675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97175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77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75175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 advAuto="25000"/>
      <p:bldP spid="3076" grpId="0" build="p" autoUpdateAnimBg="0" advAuto="37000"/>
      <p:bldP spid="3077" grpId="0" build="p" autoUpdateAnimBg="0" advAuto="34000"/>
      <p:bldP spid="3085" grpId="0" autoUpdateAnimBg="0"/>
      <p:bldP spid="3089" grpId="0" autoUpdateAnimBg="0"/>
      <p:bldP spid="3098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ru-RU" altLang="ru-RU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Фазы протекания аварии на </a:t>
            </a:r>
            <a:r>
              <a:rPr lang="ru-RU" altLang="ru-RU" sz="3600">
                <a:solidFill>
                  <a:srgbClr val="99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АЭС</a:t>
            </a:r>
            <a:endParaRPr lang="ru-RU" altLang="ru-RU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371600" y="685800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3300"/>
                </a:solidFill>
              </a:rPr>
              <a:t>1. Ранняя фаза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1143000"/>
            <a:ext cx="9144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 Это период от начала аварии до момента прекращения выброса радиоактивных веществ. При Чернобыльской аварии эта фаза составляла две недели. Доза внешнего облучения обусловлена гамма и бета- излучением. Внутреннее облучение - от ингаляционного попадания в организм радиоактивных продуктов.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295400" y="3048000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0066FF"/>
                </a:solidFill>
              </a:rPr>
              <a:t>2. Средняя фаза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3429000"/>
            <a:ext cx="9144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 Период от момента завершения формирования радиоактивного следа до принятия мер защиты населения. Источник внешнего облучения - радиоактивные вещества, осевшие из облака. Внутреннее заражение возникает от употребления загрязнённых продуктов и воды.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295400" y="5257800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800000"/>
                </a:solidFill>
              </a:rPr>
              <a:t>3. Поздняя фаза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56388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Период от момента прекращения ведения работ по защите до отмены ограничений на жизнедеятельность в этом районе.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152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4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8153400" y="6324600"/>
            <a:ext cx="9906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6163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18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89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7400"/>
                            </p:stCondLst>
                            <p:childTnLst>
                              <p:par>
                                <p:cTn id="14" presetID="2" presetClass="entr" presetSubtype="3" fill="hold" grpId="0" nodeType="afterEffect">
                                  <p:stCondLst>
                                    <p:cond delay="129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7375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65875"/>
                            </p:stCondLst>
                            <p:childTnLst>
                              <p:par>
                                <p:cTn id="23" presetID="2" presetClass="entr" presetSubtype="3" fill="hold" grpId="0" nodeType="afterEffect">
                                  <p:stCondLst>
                                    <p:cond delay="113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7985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 advAuto="18000"/>
      <p:bldP spid="4100" grpId="0" autoUpdateAnimBg="0"/>
      <p:bldP spid="4101" grpId="0" build="p" autoUpdateAnimBg="0" advAuto="129000"/>
      <p:bldP spid="4102" grpId="0" autoUpdateAnimBg="0"/>
      <p:bldP spid="4103" grpId="0" build="p" autoUpdateAnimBg="0" advAuto="113000"/>
      <p:bldP spid="410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  <a:solidFill>
            <a:srgbClr val="FFFF00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Дозовые характеристики 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5240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1. Экспозиционная доза Х</a:t>
            </a:r>
            <a:r>
              <a:rPr lang="ru-RU" altLang="ru-RU"/>
              <a:t> (Кл/кг) оценивает эффект ионизации воздуха рентгеновским и гамма- излучением: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581400" y="2514600"/>
          <a:ext cx="13747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545760" imgH="393480" progId="Equation.3">
                  <p:embed/>
                </p:oleObj>
              </mc:Choice>
              <mc:Fallback>
                <p:oleObj name="Equation" r:id="rId5" imgW="545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1374775" cy="990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37338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где  </a:t>
            </a:r>
            <a:r>
              <a:rPr lang="en-US" altLang="ru-RU"/>
              <a:t>Q - </a:t>
            </a:r>
            <a:r>
              <a:rPr lang="ru-RU" altLang="ru-RU"/>
              <a:t>сумма электрических зарядов ионов одного знака, Кл;</a:t>
            </a:r>
            <a:br>
              <a:rPr lang="ru-RU" altLang="ru-RU"/>
            </a:br>
            <a:r>
              <a:rPr lang="ru-RU" altLang="ru-RU"/>
              <a:t>        </a:t>
            </a:r>
            <a:r>
              <a:rPr lang="en-US" altLang="ru-RU"/>
              <a:t>m - объём воздуха массой 1 кг.</a:t>
            </a:r>
            <a:endParaRPr lang="ru-RU" altLang="ru-RU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4495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     Внесистемная единица экспозиционной дозы - 1 рентген.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50292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Мощность экспозиционной дозы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Р</a:t>
            </a:r>
            <a:r>
              <a:rPr lang="ru-RU" altLang="ru-RU"/>
              <a:t> (Р/ч, мР/ч, мкР/ч):</a:t>
            </a:r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231900" y="5480050"/>
          <a:ext cx="12065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469800" imgH="393480" progId="Equation.3">
                  <p:embed/>
                </p:oleObj>
              </mc:Choice>
              <mc:Fallback>
                <p:oleObj name="Equation" r:id="rId7" imgW="469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5480050"/>
                        <a:ext cx="1206500" cy="10128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667000" y="54864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Эта величина для природного фона составляет: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572000" y="6096000"/>
            <a:ext cx="2133600" cy="482600"/>
          </a:xfrm>
          <a:prstGeom prst="rect">
            <a:avLst/>
          </a:prstGeom>
          <a:solidFill>
            <a:srgbClr val="99FF3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10 - 20 мкР/ч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0" y="228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8305800" y="63246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33798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675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9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625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8750"/>
                            </p:stCondLst>
                            <p:childTnLst>
                              <p:par>
                                <p:cTn id="18" presetID="2" presetClass="entr" presetSubtype="3" fill="hold" grpId="0" nodeType="afterEffect">
                                  <p:stCondLst>
                                    <p:cond delay="47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9275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39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68775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84275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90775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 advAuto="20000"/>
      <p:bldP spid="4101" grpId="0" autoUpdateAnimBg="0"/>
      <p:bldP spid="4102" grpId="0" build="p" autoUpdateAnimBg="0" advAuto="47000"/>
      <p:bldP spid="4104" grpId="0" autoUpdateAnimBg="0"/>
      <p:bldP spid="4106" grpId="0" autoUpdateAnimBg="0"/>
      <p:bldP spid="410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467600" cy="990600"/>
          </a:xfr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Дозовые характеристики (продолжение 1) 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rgbClr val="0066FF"/>
                </a:solidFill>
              </a:rPr>
              <a:t> 2. Поглощённая доза </a:t>
            </a:r>
            <a:r>
              <a:rPr lang="en-US" altLang="ru-RU" b="1">
                <a:solidFill>
                  <a:srgbClr val="0066FF"/>
                </a:solidFill>
              </a:rPr>
              <a:t>D</a:t>
            </a:r>
            <a:r>
              <a:rPr lang="en-US" altLang="ru-RU"/>
              <a:t> </a:t>
            </a:r>
            <a:r>
              <a:rPr lang="ru-RU" altLang="ru-RU"/>
              <a:t>- это отношение энергии ионизирующего излучения Е (Дж) к массе вещества </a:t>
            </a:r>
            <a:r>
              <a:rPr lang="en-US" altLang="ru-RU"/>
              <a:t>m</a:t>
            </a:r>
            <a:r>
              <a:rPr lang="ru-RU" altLang="ru-RU" baseline="-25000"/>
              <a:t>в</a:t>
            </a:r>
            <a:r>
              <a:rPr lang="ru-RU" altLang="ru-RU"/>
              <a:t>(кг):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810000" y="2438400"/>
          <a:ext cx="1368425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533160" imgH="431640" progId="Equation.3">
                  <p:embed/>
                </p:oleObj>
              </mc:Choice>
              <mc:Fallback>
                <p:oleObj name="Equation" r:id="rId5" imgW="533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438400"/>
                        <a:ext cx="1368425" cy="11080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39624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Единица поглощённой дозы - </a:t>
            </a:r>
            <a:r>
              <a:rPr lang="ru-RU" altLang="ru-RU" b="1">
                <a:solidFill>
                  <a:srgbClr val="0066FF"/>
                </a:solidFill>
              </a:rPr>
              <a:t>1 Грей (Гр)</a:t>
            </a:r>
            <a:r>
              <a:rPr lang="ru-RU" altLang="ru-RU"/>
              <a:t> = 1 Дж/кг = 100 рад, где рад - внесистемная единица. Для биологической ткани: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505200" y="4876800"/>
            <a:ext cx="20574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1 Р = 0,95 рад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5562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 Экспозиционную дозу в рентгенах и поглощённую дозу в ткани в радах можно считать совпадающими.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304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4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8229600" y="62484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323646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45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495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145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57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18950"/>
                            </p:stCondLst>
                            <p:childTnLst>
                              <p:par>
                                <p:cTn id="23" presetID="2" presetClass="entr" presetSubtype="3" fill="hold" grpId="0" nodeType="afterEffect">
                                  <p:stCondLst>
                                    <p:cond delay="6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 advAuto="3000"/>
      <p:bldP spid="5125" grpId="0" autoUpdateAnimBg="0"/>
      <p:bldP spid="5126" grpId="0" animBg="1" autoUpdateAnimBg="0"/>
      <p:bldP spid="5127" grpId="0" build="p" autoUpdateAnimBg="0" advAuto="6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Дозовые характеристики </a:t>
            </a:r>
            <a:b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(продолжение 2)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85800" y="1600200"/>
            <a:ext cx="7924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>
                <a:solidFill>
                  <a:srgbClr val="FF3300"/>
                </a:solidFill>
              </a:rPr>
              <a:t>3. Эквивалентная доза </a:t>
            </a:r>
            <a:r>
              <a:rPr lang="en-US" altLang="ru-RU" b="1">
                <a:solidFill>
                  <a:srgbClr val="FF3300"/>
                </a:solidFill>
              </a:rPr>
              <a:t>H</a:t>
            </a:r>
            <a:r>
              <a:rPr lang="ru-RU" altLang="ru-RU"/>
              <a:t> </a:t>
            </a:r>
            <a:r>
              <a:rPr lang="ru-RU" altLang="ru-RU" b="1">
                <a:solidFill>
                  <a:srgbClr val="FF3300"/>
                </a:solidFill>
              </a:rPr>
              <a:t>(Зиверт, Зв)</a:t>
            </a:r>
            <a:r>
              <a:rPr lang="ru-RU" altLang="ru-RU"/>
              <a:t> учитывает разный биологический эффект ионизирующих излучений. Она характеризуется произведением поглощённой дозы</a:t>
            </a:r>
            <a:r>
              <a:rPr lang="en-US" altLang="ru-RU"/>
              <a:t> </a:t>
            </a:r>
            <a:r>
              <a:rPr lang="en-US" altLang="ru-RU" b="1"/>
              <a:t>D</a:t>
            </a:r>
            <a:r>
              <a:rPr lang="ru-RU" altLang="ru-RU"/>
              <a:t> на коэффициент относительной биологической активности (коэффициент качества излучения  </a:t>
            </a:r>
            <a:r>
              <a:rPr lang="ru-RU" altLang="ru-RU" b="1"/>
              <a:t>К</a:t>
            </a:r>
            <a:r>
              <a:rPr lang="ru-RU" altLang="ru-RU"/>
              <a:t>).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581400" y="3581400"/>
          <a:ext cx="16859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622080" imgH="203040" progId="Equation.3">
                  <p:embed/>
                </p:oleObj>
              </mc:Choice>
              <mc:Fallback>
                <p:oleObj name="Equation" r:id="rId5" imgW="6220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81400"/>
                        <a:ext cx="1685925" cy="5461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0" y="4267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 Внесистемная единица эквивалентной дозы - </a:t>
            </a:r>
            <a:r>
              <a:rPr lang="ru-RU" altLang="ru-RU" b="1"/>
              <a:t>бэр</a:t>
            </a:r>
            <a:r>
              <a:rPr lang="ru-RU" altLang="ru-RU"/>
              <a:t> (биологический эквивалент рада).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352800" y="4953000"/>
            <a:ext cx="22098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1 бэр = 0,01 Зв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5562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Коэффициент качества излучения равен для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гамма- и  бета-излуче-</a:t>
            </a: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ния - 1</a:t>
            </a: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нейтронного излучения - 10,</a:t>
            </a: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альфа-частиц - 20</a:t>
            </a: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04800" y="6400800"/>
            <a:ext cx="845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Для  гамма-излучения эквивалентная доза равна поглощённой.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0" y="7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5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8229600" y="60198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306929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9125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9625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125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37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87625"/>
                            </p:stCondLst>
                            <p:childTnLst>
                              <p:par>
                                <p:cTn id="23" presetID="2" presetClass="entr" presetSubtype="3" fill="hold" grpId="0" nodeType="afterEffect">
                                  <p:stCondLst>
                                    <p:cond delay="6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12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55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 advAuto="3000"/>
      <p:bldP spid="6149" grpId="0" autoUpdateAnimBg="0"/>
      <p:bldP spid="6150" grpId="0" animBg="1" autoUpdateAnimBg="0"/>
      <p:bldP spid="6151" grpId="0" build="p" autoUpdateAnimBg="0" advAuto="6000"/>
      <p:bldP spid="615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r>
              <a:rPr lang="ru-RU" altLang="ru-RU" sz="3200" b="1">
                <a:effectLst>
                  <a:outerShdw blurRad="38100" dist="38100" dir="2700000" algn="tl">
                    <a:srgbClr val="FFFFFF"/>
                  </a:outerShdw>
                </a:effectLst>
              </a:rPr>
              <a:t>Воздействие ионизирующих излучений на человека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Разнообразные проявления поражающего действия ионизирующих излучений на человека называют </a:t>
            </a:r>
            <a:r>
              <a:rPr lang="ru-RU" altLang="ru-RU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лучевой болезнью</a:t>
            </a:r>
            <a:r>
              <a:rPr lang="ru-RU" altLang="ru-RU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ru-RU" altLang="ru-RU"/>
              <a:t> Ионизация живой ткани приводит к разрыву молекулярных связей и изменению химической структуры соединений. Нарушаются биохимические процессы и обмен веществ. Тормозятся функции кроветворных органов, происходит увеличение числа белых кровяных телец (лейкоцитов), расстройство деятельности желудочно-кишечного тракта, истощение организма.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4419600"/>
            <a:ext cx="9144000" cy="84772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Облучение</a:t>
            </a:r>
            <a:r>
              <a:rPr lang="ru-RU" altLang="ru-RU"/>
              <a:t> 0,25-0,5 Зв (25-50Р для гамма-излучения) - незначитель-</a:t>
            </a:r>
            <a:br>
              <a:rPr lang="ru-RU" altLang="ru-RU"/>
            </a:br>
            <a:r>
              <a:rPr lang="ru-RU" altLang="ru-RU"/>
              <a:t>ные изменения  состава крови.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5257800"/>
            <a:ext cx="91440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0,8 - 1 Зв </a:t>
            </a: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(80-100Р)</a:t>
            </a:r>
            <a:r>
              <a:rPr lang="ru-RU" altLang="ru-RU"/>
              <a:t> - начало развития  лучевой болезни.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0" y="5715000"/>
            <a:ext cx="91440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2,7 - 3,0 Зв </a:t>
            </a: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(270-300Р)</a:t>
            </a:r>
            <a:r>
              <a:rPr lang="ru-RU" altLang="ru-RU"/>
              <a:t> - </a:t>
            </a:r>
            <a:r>
              <a:rPr lang="ru-RU" altLang="ru-RU" b="1">
                <a:solidFill>
                  <a:srgbClr val="FF3300"/>
                </a:solidFill>
              </a:rPr>
              <a:t>острая  лучевая болезнь</a:t>
            </a:r>
            <a:r>
              <a:rPr lang="ru-RU" altLang="ru-RU"/>
              <a:t>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0" y="6248400"/>
            <a:ext cx="91440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5,5 - 7,0 Зв </a:t>
            </a: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(550-700Р)</a:t>
            </a:r>
            <a:r>
              <a:rPr lang="ru-RU" altLang="ru-RU"/>
              <a:t> - летальный исход.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228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6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8077200" y="4086225"/>
            <a:ext cx="10668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14403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38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26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99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5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49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37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87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  <p:bldP spid="7173" grpId="0" animBg="1" autoUpdateAnimBg="0"/>
      <p:bldP spid="7174" grpId="0" animBg="1" autoUpdateAnimBg="0"/>
      <p:bldP spid="7176" grpId="0" animBg="1" autoUpdateAnimBg="0"/>
      <p:bldP spid="717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3200" b="1">
                <a:solidFill>
                  <a:schemeClr val="tx1"/>
                </a:solidFill>
              </a:rPr>
              <a:t>Нормирование ионизирующих излучений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76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Допустимые дозы ионизирующих излучений регламентируются </a:t>
            </a:r>
            <a:r>
              <a:rPr lang="ru-RU" altLang="ru-RU" b="1"/>
              <a:t>Нормами радиационной безопасности</a:t>
            </a:r>
            <a:r>
              <a:rPr lang="ru-RU" altLang="ru-RU"/>
              <a:t> </a:t>
            </a:r>
            <a:r>
              <a:rPr lang="ru-RU" altLang="ru-RU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(НРБ).</a:t>
            </a:r>
            <a:endParaRPr lang="ru-RU" altLang="ru-RU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Установлены три категории облучаемых лиц и три группы критических органов.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1000" y="2895600"/>
            <a:ext cx="7239000" cy="482600"/>
          </a:xfrm>
          <a:prstGeom prst="rect">
            <a:avLst/>
          </a:prstGeom>
          <a:solidFill>
            <a:srgbClr val="CCFF6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Категория А - персонал  радиационных объектов.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81000" y="3429000"/>
            <a:ext cx="8763000" cy="84772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Категория Б - ограниченная часть населения, которая может</a:t>
            </a:r>
            <a:r>
              <a:rPr lang="ru-RU" altLang="ru-RU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ru-RU" altLang="ru-RU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подвергаться  ионизирующим излучениям.</a:t>
            </a:r>
            <a:endParaRPr lang="ru-RU" altLang="ru-RU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81000" y="4343400"/>
            <a:ext cx="7924800" cy="482600"/>
          </a:xfrm>
          <a:prstGeom prst="rect">
            <a:avLst/>
          </a:prstGeom>
          <a:solidFill>
            <a:srgbClr val="00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Категория В - остальное население (не нормируется).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0" y="4876800"/>
            <a:ext cx="9144000" cy="8477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 группа критических органов - всё тело, красный костный мозг;</a:t>
            </a:r>
            <a:br>
              <a:rPr lang="ru-RU" altLang="ru-RU"/>
            </a:br>
            <a:r>
              <a:rPr lang="ru-RU" altLang="ru-RU"/>
              <a:t>2 группа - мышцы, щитовидная железа и др.; 3 - костная ткань и др.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0" y="57912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 u="sng">
                <a:solidFill>
                  <a:srgbClr val="0066FF"/>
                </a:solidFill>
              </a:rPr>
              <a:t>Например</a:t>
            </a:r>
            <a:r>
              <a:rPr lang="ru-RU" altLang="ru-RU" sz="2000" b="1"/>
              <a:t>, при общем облучении для  группы А норма 50 мЗв/год (5Р/год);</a:t>
            </a:r>
            <a:br>
              <a:rPr lang="ru-RU" altLang="ru-RU" sz="2000" b="1"/>
            </a:br>
            <a:r>
              <a:rPr lang="ru-RU" altLang="ru-RU" sz="2000" b="1"/>
              <a:t> для  группы Б норма  10 мЗв/год (1Р/год); для группы В - 0,5Р/год.                                               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0" y="152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7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8458200" y="4343400"/>
            <a:ext cx="6858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19279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35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1600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54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475"/>
                            </p:stCondLst>
                            <p:childTnLst>
                              <p:par>
                                <p:cTn id="14" presetID="2" presetClass="entr" presetSubtype="1" fill="hold" grpId="0" nodeType="afterEffect">
                                  <p:stCondLst>
                                    <p:cond delay="47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47975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28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76475"/>
                            </p:stCondLst>
                            <p:childTnLst>
                              <p:par>
                                <p:cTn id="24" presetID="2" presetClass="entr" presetSubtype="1" fill="hold" grpId="0" nodeType="afterEffect">
                                  <p:stCondLst>
                                    <p:cond delay="54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30975"/>
                            </p:stCondLst>
                            <p:childTnLst>
                              <p:par>
                                <p:cTn id="29" presetID="2" presetClass="entr" presetSubtype="12" fill="hold" grpId="0" nodeType="afterEffect">
                                  <p:stCondLst>
                                    <p:cond delay="3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62475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68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 advAuto="35000"/>
      <p:bldP spid="8196" grpId="0" build="p" autoUpdateAnimBg="0" advAuto="54000"/>
      <p:bldP spid="8197" grpId="0" animBg="1" autoUpdateAnimBg="0"/>
      <p:bldP spid="8198" grpId="0" animBg="1" autoUpdateAnimBg="0"/>
      <p:bldP spid="8199" grpId="0" animBg="1" autoUpdateAnimBg="0"/>
      <p:bldP spid="8200" grpId="0" animBg="1" autoUpdateAnimBg="0"/>
      <p:bldP spid="820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ru-RU" altLang="ru-RU" sz="3600" b="1" dirty="0" err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Радиационно</a:t>
            </a:r>
            <a:r>
              <a:rPr lang="ru-RU" altLang="ru-RU" sz="36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опасные объекты 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81000" y="685800"/>
            <a:ext cx="8382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Радиационно опасные объекты (</a:t>
            </a:r>
            <a:r>
              <a:rPr lang="ru-RU" altLang="ru-RU" b="1"/>
              <a:t>РОО</a:t>
            </a:r>
            <a:r>
              <a:rPr lang="ru-RU" altLang="ru-RU"/>
              <a:t>) - это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/>
              <a:t>, испытательные ядерные взрывы; атомные суда, корабли, подводные лодки, реакторы в научно-исследовательских центрах, примышленные  установки по дефектоскопии. 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За период с 1971 года в мире на </a:t>
            </a:r>
            <a:r>
              <a:rPr lang="ru-RU" altLang="ru-RU" b="1">
                <a:solidFill>
                  <a:srgbClr val="9933FF"/>
                </a:solidFill>
              </a:rPr>
              <a:t>АЭС</a:t>
            </a:r>
            <a:r>
              <a:rPr lang="ru-RU" altLang="ru-RU" b="1"/>
              <a:t> произошло около 200 аварийных ситуаций различного уровня. 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79248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В соответствии с рекомендациями </a:t>
            </a:r>
            <a:r>
              <a:rPr lang="ru-RU" altLang="ru-RU" b="1">
                <a:solidFill>
                  <a:srgbClr val="FF3300"/>
                </a:solidFill>
              </a:rPr>
              <a:t>МАГАТЭ</a:t>
            </a:r>
            <a:r>
              <a:rPr lang="ru-RU" altLang="ru-RU"/>
              <a:t> (Международное агентство по атомной энергии) шкала аварийных ситуаций разделена на две части. Нижние три уровня относятся к </a:t>
            </a:r>
            <a:r>
              <a:rPr lang="ru-RU" altLang="ru-RU" b="1" i="1"/>
              <a:t>происшествиям</a:t>
            </a:r>
            <a:r>
              <a:rPr lang="ru-RU" altLang="ru-RU"/>
              <a:t>, а верхние четыре уровня соответствуют </a:t>
            </a:r>
            <a:r>
              <a:rPr lang="ru-RU" altLang="ru-RU" b="1"/>
              <a:t>авариям</a:t>
            </a:r>
            <a:r>
              <a:rPr lang="ru-RU" altLang="ru-RU"/>
              <a:t>.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4876800"/>
            <a:ext cx="9144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Уровень 7</a:t>
            </a:r>
            <a:r>
              <a:rPr lang="ru-RU" altLang="ru-RU"/>
              <a:t> - Глобальная авария. Чернобыль, СССР, 1986г.</a:t>
            </a:r>
            <a:br>
              <a:rPr lang="ru-RU" altLang="ru-RU"/>
            </a:br>
            <a:r>
              <a:rPr lang="ru-RU" altLang="ru-RU" b="1"/>
              <a:t>Уровень 6</a:t>
            </a:r>
            <a:r>
              <a:rPr lang="ru-RU" altLang="ru-RU"/>
              <a:t> - Тяжёлая авария. Виндскейл, Англия, 1957г.</a:t>
            </a:r>
            <a:br>
              <a:rPr lang="ru-RU" altLang="ru-RU"/>
            </a:br>
            <a:r>
              <a:rPr lang="ru-RU" altLang="ru-RU" b="1"/>
              <a:t>Уровень 5</a:t>
            </a:r>
            <a:r>
              <a:rPr lang="ru-RU" altLang="ru-RU"/>
              <a:t> - Авария с риском для окружающей среды</a:t>
            </a:r>
            <a:br>
              <a:rPr lang="ru-RU" altLang="ru-RU"/>
            </a:br>
            <a:r>
              <a:rPr lang="ru-RU" altLang="ru-RU"/>
              <a:t>                     Три-Майл-Айленд, США, 1979г.</a:t>
            </a:r>
            <a:br>
              <a:rPr lang="ru-RU" altLang="ru-RU"/>
            </a:br>
            <a:r>
              <a:rPr lang="ru-RU" altLang="ru-RU" b="1"/>
              <a:t>Уровень 4</a:t>
            </a:r>
            <a:r>
              <a:rPr lang="ru-RU" altLang="ru-RU"/>
              <a:t>-Авария в пределах АЭС. Сант-Лоурент, Франция, 1980г.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152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8229600" y="56388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193776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210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6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11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  <p:bldP spid="2052" grpId="0" autoUpdateAnimBg="0"/>
      <p:bldP spid="2053" grpId="0" autoUpdateAnimBg="0"/>
      <p:bldP spid="205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ru-RU" altLang="ru-RU" sz="32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Справка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57200" y="685800"/>
            <a:ext cx="8229600" cy="15906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За 5 лет до Чернобыльской катастрофы на АЭС в СССР было более 1000 аварийных остановок энергоблоков.</a:t>
            </a:r>
            <a:br>
              <a:rPr lang="ru-RU" altLang="ru-RU"/>
            </a:br>
            <a:r>
              <a:rPr lang="ru-RU" altLang="ru-RU"/>
              <a:t>На Чернобыльской АЭС таких остановок было - 104, из них 35 - по вине персонала.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2438400"/>
            <a:ext cx="8382000" cy="15906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После катастрофы на Чернобыльской АЭС:</a:t>
            </a:r>
            <a:br>
              <a:rPr lang="ru-RU" altLang="ru-RU"/>
            </a:br>
            <a:r>
              <a:rPr lang="ru-RU" altLang="ru-RU"/>
              <a:t>       госпитализировано - </a:t>
            </a:r>
            <a:r>
              <a:rPr lang="ru-RU" altLang="ru-RU" b="1"/>
              <a:t>500</a:t>
            </a:r>
            <a:r>
              <a:rPr lang="ru-RU" altLang="ru-RU"/>
              <a:t> человек;</a:t>
            </a:r>
            <a:br>
              <a:rPr lang="ru-RU" altLang="ru-RU"/>
            </a:br>
            <a:r>
              <a:rPr lang="ru-RU" altLang="ru-RU"/>
              <a:t>       погибло сразу после аварии - </a:t>
            </a:r>
            <a:r>
              <a:rPr lang="ru-RU" altLang="ru-RU" b="1"/>
              <a:t>28 </a:t>
            </a:r>
            <a:r>
              <a:rPr lang="ru-RU" altLang="ru-RU"/>
              <a:t>человек;</a:t>
            </a:r>
            <a:br>
              <a:rPr lang="ru-RU" altLang="ru-RU"/>
            </a:br>
            <a:r>
              <a:rPr lang="ru-RU" altLang="ru-RU"/>
              <a:t>       заболели тяжёлой формой лучевой болезни -</a:t>
            </a:r>
            <a:r>
              <a:rPr lang="ru-RU" altLang="ru-RU" b="1"/>
              <a:t>272</a:t>
            </a:r>
            <a:r>
              <a:rPr lang="ru-RU" altLang="ru-RU"/>
              <a:t> человека.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" y="4171950"/>
            <a:ext cx="8305800" cy="26860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За 10 лет умерло </a:t>
            </a:r>
            <a:r>
              <a:rPr lang="ru-RU" altLang="ru-RU" b="1"/>
              <a:t>4000</a:t>
            </a:r>
            <a:r>
              <a:rPr lang="ru-RU" altLang="ru-RU"/>
              <a:t> ликвидаторов, </a:t>
            </a:r>
            <a:r>
              <a:rPr lang="ru-RU" altLang="ru-RU" b="1"/>
              <a:t>70000</a:t>
            </a:r>
            <a:r>
              <a:rPr lang="ru-RU" altLang="ru-RU"/>
              <a:t> человек  стали  инвалидами, </a:t>
            </a:r>
            <a:r>
              <a:rPr lang="ru-RU" altLang="ru-RU" b="1"/>
              <a:t>3 млн.</a:t>
            </a:r>
            <a:r>
              <a:rPr lang="ru-RU" altLang="ru-RU"/>
              <a:t> человек испытали влияние этой катастрофы. </a:t>
            </a:r>
            <a:br>
              <a:rPr lang="ru-RU" altLang="ru-RU"/>
            </a:br>
            <a:r>
              <a:rPr lang="ru-RU" altLang="ru-RU"/>
              <a:t>Уровень радиоактивного загрязнения в Брянской области составил - до </a:t>
            </a:r>
            <a:r>
              <a:rPr lang="ru-RU" altLang="ru-RU" b="1"/>
              <a:t>40</a:t>
            </a:r>
            <a:r>
              <a:rPr lang="ru-RU" altLang="ru-RU"/>
              <a:t> Ки/кв. км.</a:t>
            </a:r>
            <a:br>
              <a:rPr lang="ru-RU" altLang="ru-RU"/>
            </a:br>
            <a:r>
              <a:rPr lang="ru-RU" altLang="ru-RU"/>
              <a:t>В четырёх областях, примыкающих к опасной зоне - 5 Ки/км</a:t>
            </a:r>
            <a:r>
              <a:rPr lang="ru-RU" altLang="ru-RU" baseline="30000"/>
              <a:t>2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/>
              <a:t>В 16 областях </a:t>
            </a:r>
            <a:r>
              <a:rPr lang="ru-RU" altLang="ru-RU" b="1">
                <a:solidFill>
                  <a:srgbClr val="0066FF"/>
                </a:solidFill>
              </a:rPr>
              <a:t>РФ</a:t>
            </a:r>
            <a:r>
              <a:rPr lang="ru-RU" altLang="ru-RU"/>
              <a:t> уровень загрязнения - более 1 Ки/кв. км.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152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305800" y="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99607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 autoUpdateAnimBg="0"/>
      <p:bldP spid="6148" grpId="0" animBg="1" autoUpdateAnimBg="0"/>
      <p:bldP spid="6149" grpId="0" animBg="1" autoUpdateAnimBg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1557</Words>
  <Application>Microsoft Office PowerPoint</Application>
  <PresentationFormat>Экран (4:3)</PresentationFormat>
  <Paragraphs>148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Тема Office</vt:lpstr>
      <vt:lpstr>Clip</vt:lpstr>
      <vt:lpstr>Equation</vt:lpstr>
      <vt:lpstr>Photo Editor Photo</vt:lpstr>
      <vt:lpstr>  Ионизирующие излучения. Действие на человека</vt:lpstr>
      <vt:lpstr>Виды ионизирующих излучений</vt:lpstr>
      <vt:lpstr>Дозовые характеристики </vt:lpstr>
      <vt:lpstr>Дозовые характеристики (продолжение 1) </vt:lpstr>
      <vt:lpstr>Дозовые характеристики  (продолжение 2)</vt:lpstr>
      <vt:lpstr>Воздействие ионизирующих излучений на человека</vt:lpstr>
      <vt:lpstr>Нормирование ионизирующих излучений</vt:lpstr>
      <vt:lpstr>Радиационно опасные объекты </vt:lpstr>
      <vt:lpstr>Справка</vt:lpstr>
      <vt:lpstr>Ядерный реактор</vt:lpstr>
      <vt:lpstr>Ядерный реактор (продолжение)</vt:lpstr>
      <vt:lpstr>Работа АЭС</vt:lpstr>
      <vt:lpstr>Особенности аварий на АЭС</vt:lpstr>
      <vt:lpstr>Презентация PowerPoint</vt:lpstr>
      <vt:lpstr>Особенности аварий на АЭС (продолжение) </vt:lpstr>
      <vt:lpstr>Презентация PowerPoint</vt:lpstr>
      <vt:lpstr>3.9. Зоны радиоактивного заражения</vt:lpstr>
      <vt:lpstr>Презентация PowerPoint</vt:lpstr>
      <vt:lpstr>Презентация PowerPoint</vt:lpstr>
      <vt:lpstr>Фазы протекания аварии на АЭС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Ионизирующие излучения. Действие на человека</dc:title>
  <dc:creator>Denis</dc:creator>
  <cp:lastModifiedBy>Denis</cp:lastModifiedBy>
  <cp:revision>4</cp:revision>
  <dcterms:created xsi:type="dcterms:W3CDTF">2021-11-08T03:05:32Z</dcterms:created>
  <dcterms:modified xsi:type="dcterms:W3CDTF">2021-11-08T03:42:38Z</dcterms:modified>
</cp:coreProperties>
</file>