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6" r:id="rId2"/>
    <p:sldId id="277" r:id="rId3"/>
    <p:sldId id="278" r:id="rId4"/>
    <p:sldId id="279" r:id="rId5"/>
    <p:sldId id="280" r:id="rId6"/>
    <p:sldId id="281" r:id="rId7"/>
    <p:sldId id="282" r:id="rId8"/>
    <p:sldId id="283" r:id="rId9"/>
    <p:sldId id="284" r:id="rId10"/>
    <p:sldId id="285" r:id="rId11"/>
    <p:sldId id="28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08.11.2021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4.wmf"/><Relationship Id="rId9" Type="http://schemas.openxmlformats.org/officeDocument/2006/relationships/hyperlink" Target="3.11.%20&#1057;&#1088;&#1077;&#1076;&#1089;&#1090;&#1074;&#1072;%20&#1091;&#1084;&#1077;&#1085;&#1100;&#1096;&#1077;&#1085;&#1080;&#1103;%20&#1088;&#1072;&#1076;&#1080;&#1072;&#1094;&#1080;&#1086;&#1085;&#1085;&#1086;&#1081;%20&#1086;&#1087;&#1072;&#1089;&#1085;&#1086;&#1089;&#1090;&#1080;.ppt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ru-RU" altLang="ru-RU" sz="3600" b="1" dirty="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Прогнозирование</a:t>
            </a:r>
            <a:r>
              <a:rPr lang="ru-RU" altLang="ru-RU" sz="3600" b="1" dirty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выявление и оценка радиационной обстановки</a:t>
            </a:r>
          </a:p>
        </p:txBody>
      </p:sp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0" y="1600200"/>
            <a:ext cx="9144000" cy="2282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altLang="ru-RU"/>
              <a:t>  </a:t>
            </a:r>
            <a:r>
              <a:rPr lang="ru-RU" altLang="ru-RU" b="1" u="sng"/>
              <a:t>Прогнозирование</a:t>
            </a:r>
            <a:r>
              <a:rPr lang="ru-RU" altLang="ru-RU"/>
              <a:t> выполняется с целью определения масштабов и степени заражения местности посредством построения возможных зон радиоактивного заражения. Рассматривается наиболее неблагоприятный случай, учитывается состояние атмосферы, скорость и направление ветра. Зоны радиоактивного заражения строятся по известным данным подобных аварий.</a:t>
            </a: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0" y="3886200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/>
              <a:t>  Определяется возможное время начала выпадения радиоактивных веществ на территории населённого пункта:</a:t>
            </a:r>
          </a:p>
        </p:txBody>
      </p:sp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3276600" y="4811713"/>
          <a:ext cx="18288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2" name="Equation" r:id="rId4" imgW="914400" imgH="431640" progId="Equation.3">
                  <p:embed/>
                </p:oleObj>
              </mc:Choice>
              <mc:Fallback>
                <p:oleObj name="Equation" r:id="rId4" imgW="91440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4811713"/>
                        <a:ext cx="1828800" cy="863600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  <a:ln w="254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838200" y="5638800"/>
            <a:ext cx="8305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/>
              <a:t>где  </a:t>
            </a:r>
            <a:r>
              <a:rPr lang="en-US" altLang="ru-RU"/>
              <a:t>R - </a:t>
            </a:r>
            <a:r>
              <a:rPr lang="ru-RU" altLang="ru-RU"/>
              <a:t>расстояние от места аварии до населённого пункта, м</a:t>
            </a:r>
            <a:br>
              <a:rPr lang="ru-RU" altLang="ru-RU"/>
            </a:br>
            <a:r>
              <a:rPr lang="ru-RU" altLang="ru-RU"/>
              <a:t>        </a:t>
            </a:r>
            <a:r>
              <a:rPr lang="en-US" altLang="ru-RU"/>
              <a:t>V</a:t>
            </a:r>
            <a:r>
              <a:rPr lang="ru-RU" altLang="ru-RU" baseline="-25000"/>
              <a:t>в</a:t>
            </a:r>
            <a:r>
              <a:rPr lang="ru-RU" altLang="ru-RU"/>
              <a:t> - средняя скорость ветра, м/с. </a:t>
            </a:r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0" y="762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/>
              <a:t>1</a:t>
            </a: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8229600" y="6324600"/>
            <a:ext cx="9144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b="1"/>
              <a:t>Анв</a:t>
            </a:r>
          </a:p>
        </p:txBody>
      </p:sp>
    </p:spTree>
    <p:extLst>
      <p:ext uri="{BB962C8B-B14F-4D97-AF65-F5344CB8AC3E}">
        <p14:creationId xmlns:p14="http://schemas.microsoft.com/office/powerpoint/2010/main" val="521564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afterEffect">
                                  <p:stCondLst>
                                    <p:cond delay="4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43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150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94000"/>
                            </p:stCondLst>
                            <p:childTnLst>
                              <p:par>
                                <p:cTn id="12" presetID="2" presetClass="entr" presetSubtype="8" fill="hold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500"/>
                            </p:stCondLst>
                            <p:childTnLst>
                              <p:par>
                                <p:cTn id="17" presetID="2" presetClass="entr" presetSubtype="4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 autoUpdateAnimBg="0" advAuto="43000"/>
      <p:bldP spid="2052" grpId="0" autoUpdateAnimBg="0"/>
      <p:bldP spid="2054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9144000" cy="1143000"/>
          </a:xfrm>
        </p:spPr>
        <p:txBody>
          <a:bodyPr/>
          <a:lstStyle/>
          <a:p>
            <a:r>
              <a:rPr lang="ru-RU" altLang="ru-RU" sz="3200" b="1">
                <a:solidFill>
                  <a:srgbClr val="6600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Действие населения в зоне радиационного заражения (продолжение 1)</a:t>
            </a: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0" y="1524000"/>
            <a:ext cx="9144000" cy="1225550"/>
          </a:xfrm>
          <a:prstGeom prst="rect">
            <a:avLst/>
          </a:prstGeom>
          <a:noFill/>
          <a:ln w="38100">
            <a:solidFill>
              <a:srgbClr val="33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altLang="ru-RU"/>
              <a:t> </a:t>
            </a:r>
            <a:r>
              <a:rPr lang="ru-RU" altLang="ru-RU" b="1"/>
              <a:t>1.</a:t>
            </a:r>
            <a:r>
              <a:rPr lang="ru-RU" altLang="ru-RU"/>
              <a:t> Получив сигнал </a:t>
            </a:r>
            <a:r>
              <a:rPr lang="ru-RU" altLang="ru-RU" b="1">
                <a:solidFill>
                  <a:srgbClr val="FF3300"/>
                </a:solidFill>
              </a:rPr>
              <a:t>«Радиационная опасность»</a:t>
            </a:r>
            <a:r>
              <a:rPr lang="ru-RU" altLang="ru-RU"/>
              <a:t> и информацию о радиационной аварии, персонал предприятий и население должны действовать в соответствии с полученными рекомендациями.</a:t>
            </a: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0" y="2895600"/>
            <a:ext cx="9144000" cy="1590675"/>
          </a:xfrm>
          <a:prstGeom prst="rect">
            <a:avLst/>
          </a:prstGeom>
          <a:noFill/>
          <a:ln w="38100">
            <a:solidFill>
              <a:srgbClr val="33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altLang="ru-RU"/>
              <a:t> </a:t>
            </a:r>
            <a:r>
              <a:rPr lang="ru-RU" altLang="ru-RU" b="1"/>
              <a:t>2.</a:t>
            </a:r>
            <a:r>
              <a:rPr lang="ru-RU" altLang="ru-RU"/>
              <a:t> Если в информации отсутствуют рекомендации по действиям, и сигнал тревоги застал вас на открытой местности, необходимо защитить органы дыхания подручными средствами (платок, шарф) и по возможности быстро укрыться в здании.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0" y="4572000"/>
            <a:ext cx="9144000" cy="1955800"/>
          </a:xfrm>
          <a:prstGeom prst="rect">
            <a:avLst/>
          </a:prstGeom>
          <a:noFill/>
          <a:ln w="38100">
            <a:solidFill>
              <a:srgbClr val="33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altLang="ru-RU"/>
              <a:t> </a:t>
            </a:r>
            <a:r>
              <a:rPr lang="ru-RU" altLang="ru-RU" b="1"/>
              <a:t>3.</a:t>
            </a:r>
            <a:r>
              <a:rPr lang="ru-RU" altLang="ru-RU"/>
              <a:t> Находясь в собственном доме, необходимо произвести тщательную герметизацию: закрыть окна, двери, зашторить щели в дверных проёмах плотной тканью или одеялом, отключить вентиляцию, заклеить щели в оконных рамах, занять место вдали от окон. Средства информации должны быть постоянно включены.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0" y="1524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/>
              <a:t>2</a:t>
            </a: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8229600" y="0"/>
            <a:ext cx="9144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b="1"/>
              <a:t>Анв</a:t>
            </a:r>
          </a:p>
        </p:txBody>
      </p:sp>
    </p:spTree>
    <p:extLst>
      <p:ext uri="{BB962C8B-B14F-4D97-AF65-F5344CB8AC3E}">
        <p14:creationId xmlns:p14="http://schemas.microsoft.com/office/powerpoint/2010/main" val="2775378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79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83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99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animBg="1" autoUpdateAnimBg="0"/>
      <p:bldP spid="3076" grpId="0" animBg="1" autoUpdateAnimBg="0"/>
      <p:bldP spid="3077" grpId="0" animBg="1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ru-RU" altLang="ru-RU" sz="3200" b="1">
                <a:solidFill>
                  <a:srgbClr val="6600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Действие населения в зоне радиационного заражения (продолжение 2)</a:t>
            </a: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0" y="1066800"/>
            <a:ext cx="9144000" cy="1590675"/>
          </a:xfrm>
          <a:prstGeom prst="rect">
            <a:avLst/>
          </a:prstGeom>
          <a:noFill/>
          <a:ln w="38100">
            <a:solidFill>
              <a:srgbClr val="33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altLang="ru-RU"/>
              <a:t> </a:t>
            </a:r>
            <a:r>
              <a:rPr lang="ru-RU" altLang="ru-RU" b="1"/>
              <a:t>4.</a:t>
            </a:r>
            <a:r>
              <a:rPr lang="ru-RU" altLang="ru-RU"/>
              <a:t> Необходимо укрыть продукты питания в полиэтиленовые пакеты и поместить в холодильник. Хлебные и сыпучие продукты уложить в картонные ящики в полиэтиленовых пакетах. Запастись водой на несколько суток в герметически закрытой таре.</a:t>
            </a: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0" y="2819400"/>
            <a:ext cx="9144000" cy="1590675"/>
          </a:xfrm>
          <a:prstGeom prst="rect">
            <a:avLst/>
          </a:prstGeom>
          <a:noFill/>
          <a:ln w="38100">
            <a:solidFill>
              <a:srgbClr val="33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/>
              <a:t> </a:t>
            </a:r>
            <a:r>
              <a:rPr lang="ru-RU" altLang="ru-RU" b="1"/>
              <a:t>5.</a:t>
            </a:r>
            <a:r>
              <a:rPr lang="ru-RU" altLang="ru-RU"/>
              <a:t> При получении указаний из средств информации провести йодную профилактику: 3 - 5 капель йодной настойки на стакан воды для взрослых и 1 - 2 капли на 100 гр. жидкости для детей до трёх лет. Приём повторять через 5 - 7 часов.</a:t>
            </a: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0" y="4572000"/>
            <a:ext cx="9144000" cy="1225550"/>
          </a:xfrm>
          <a:prstGeom prst="rect">
            <a:avLst/>
          </a:prstGeom>
          <a:noFill/>
          <a:ln w="38100">
            <a:solidFill>
              <a:srgbClr val="33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altLang="ru-RU"/>
              <a:t> </a:t>
            </a:r>
            <a:r>
              <a:rPr lang="ru-RU" altLang="ru-RU" b="1"/>
              <a:t>6.</a:t>
            </a:r>
            <a:r>
              <a:rPr lang="ru-RU" altLang="ru-RU"/>
              <a:t> Помещение оставлять только при крайней необходимости и на короткое время, защищая органы дыхания всеми доступными средствами.</a:t>
            </a:r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0" y="5943600"/>
            <a:ext cx="9144000" cy="860425"/>
          </a:xfrm>
          <a:prstGeom prst="rect">
            <a:avLst/>
          </a:prstGeom>
          <a:noFill/>
          <a:ln w="38100">
            <a:solidFill>
              <a:srgbClr val="33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altLang="ru-RU"/>
              <a:t> </a:t>
            </a:r>
            <a:r>
              <a:rPr lang="ru-RU" altLang="ru-RU" b="1"/>
              <a:t>7.</a:t>
            </a:r>
            <a:r>
              <a:rPr lang="ru-RU" altLang="ru-RU"/>
              <a:t> Подготовиться к возможной эвакуации, собрав необходимые вещи.</a:t>
            </a: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0" y="1524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/>
              <a:t>3</a:t>
            </a:r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8305800" y="6400800"/>
            <a:ext cx="838200" cy="406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000" b="1"/>
              <a:t>Анв</a:t>
            </a:r>
          </a:p>
        </p:txBody>
      </p:sp>
    </p:spTree>
    <p:extLst>
      <p:ext uri="{BB962C8B-B14F-4D97-AF65-F5344CB8AC3E}">
        <p14:creationId xmlns:p14="http://schemas.microsoft.com/office/powerpoint/2010/main" val="2851413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104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8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105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13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52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animBg="1" autoUpdateAnimBg="0"/>
      <p:bldP spid="4100" grpId="0" animBg="1" autoUpdateAnimBg="0"/>
      <p:bldP spid="4101" grpId="0" animBg="1" autoUpdateAnimBg="0"/>
      <p:bldP spid="4102" grpId="0" animBg="1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838200"/>
          </a:xfrm>
        </p:spPr>
        <p:txBody>
          <a:bodyPr/>
          <a:lstStyle/>
          <a:p>
            <a:r>
              <a:rPr lang="ru-RU" altLang="ru-RU" sz="3200" b="1" u="sng">
                <a:effectLst>
                  <a:outerShdw blurRad="38100" dist="38100" dir="2700000" algn="tl">
                    <a:srgbClr val="C0C0C0"/>
                  </a:outerShdw>
                </a:effectLst>
              </a:rPr>
              <a:t>Выявление радиационной обстановки</a:t>
            </a: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0" y="762000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/>
              <a:t>  Производится силами радиационной разведки после окончания формирования радиационного следа на местности и включает:</a:t>
            </a: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609600" y="1524000"/>
            <a:ext cx="8534400" cy="2282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/>
              <a:t>- Измерение уровней радиации на местности - измерение </a:t>
            </a:r>
            <a:br>
              <a:rPr lang="ru-RU" altLang="ru-RU"/>
            </a:br>
            <a:r>
              <a:rPr lang="ru-RU" altLang="ru-RU"/>
              <a:t>   мощности дозы.</a:t>
            </a:r>
            <a:br>
              <a:rPr lang="ru-RU" altLang="ru-RU"/>
            </a:br>
            <a:r>
              <a:rPr lang="ru-RU" altLang="ru-RU"/>
              <a:t>- Перевод измеренных уровней радиации к единому времени - </a:t>
            </a:r>
            <a:br>
              <a:rPr lang="ru-RU" altLang="ru-RU"/>
            </a:br>
            <a:r>
              <a:rPr lang="ru-RU" altLang="ru-RU"/>
              <a:t>   к одному часу после начала аварии.</a:t>
            </a:r>
            <a:br>
              <a:rPr lang="ru-RU" altLang="ru-RU"/>
            </a:br>
            <a:r>
              <a:rPr lang="ru-RU" altLang="ru-RU"/>
              <a:t>-  Нанесение уровней радиации на схему и определение зон</a:t>
            </a:r>
            <a:br>
              <a:rPr lang="ru-RU" altLang="ru-RU"/>
            </a:br>
            <a:r>
              <a:rPr lang="ru-RU" altLang="ru-RU"/>
              <a:t>    заражения по отношению к населению. 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2286000" y="3886200"/>
            <a:ext cx="3048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8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Зоны заражения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0" y="4495800"/>
            <a:ext cx="9144000" cy="2282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/>
              <a:t>1. </a:t>
            </a:r>
            <a:r>
              <a:rPr lang="ru-RU" altLang="ru-RU" b="1"/>
              <a:t>Зона отчуждения,</a:t>
            </a:r>
            <a:r>
              <a:rPr lang="ru-RU" altLang="ru-RU"/>
              <a:t> Р</a:t>
            </a:r>
            <a:r>
              <a:rPr lang="en-US" altLang="ru-RU"/>
              <a:t> &gt; </a:t>
            </a:r>
            <a:r>
              <a:rPr lang="ru-RU" altLang="ru-RU"/>
              <a:t>20 мР/ч, запрещается пребывание людей, простирается примерно на 40 км от места аварии.</a:t>
            </a:r>
            <a:br>
              <a:rPr lang="ru-RU" altLang="ru-RU"/>
            </a:br>
            <a:r>
              <a:rPr lang="ru-RU" altLang="ru-RU"/>
              <a:t>2. </a:t>
            </a:r>
            <a:r>
              <a:rPr lang="ru-RU" altLang="ru-RU" b="1"/>
              <a:t>Зона ограниченного нахождения</a:t>
            </a:r>
            <a:r>
              <a:rPr lang="ru-RU" altLang="ru-RU"/>
              <a:t>, Р составляет от 5 до 20 мР/ч,</a:t>
            </a:r>
            <a:br>
              <a:rPr lang="ru-RU" altLang="ru-RU"/>
            </a:br>
            <a:r>
              <a:rPr lang="ru-RU" altLang="ru-RU"/>
              <a:t>простирается от 40 до 50 км.</a:t>
            </a:r>
            <a:br>
              <a:rPr lang="ru-RU" altLang="ru-RU"/>
            </a:br>
            <a:r>
              <a:rPr lang="ru-RU" altLang="ru-RU"/>
              <a:t>3. </a:t>
            </a:r>
            <a:r>
              <a:rPr lang="ru-RU" altLang="ru-RU" b="1"/>
              <a:t>Зона временного пребывания</a:t>
            </a:r>
            <a:r>
              <a:rPr lang="ru-RU" altLang="ru-RU"/>
              <a:t> и жёсткого радиационного </a:t>
            </a:r>
            <a:br>
              <a:rPr lang="ru-RU" altLang="ru-RU"/>
            </a:br>
            <a:r>
              <a:rPr lang="ru-RU" altLang="ru-RU"/>
              <a:t>контроля, Р = 3 - 5 мР/ч, простирается от 50 до 100 км.</a:t>
            </a: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0" y="1524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/>
              <a:t>2</a:t>
            </a: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8305800" y="6324600"/>
            <a:ext cx="8382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b="1"/>
              <a:t>Анв</a:t>
            </a:r>
          </a:p>
        </p:txBody>
      </p:sp>
    </p:spTree>
    <p:extLst>
      <p:ext uri="{BB962C8B-B14F-4D97-AF65-F5344CB8AC3E}">
        <p14:creationId xmlns:p14="http://schemas.microsoft.com/office/powerpoint/2010/main" val="827539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26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6500"/>
                            </p:stCondLst>
                            <p:childTnLst>
                              <p:par>
                                <p:cTn id="8" presetID="3" presetClass="entr" presetSubtype="10" fill="hold" grpId="0" nodeType="afterEffect">
                                  <p:stCondLst>
                                    <p:cond delay="53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80000"/>
                            </p:stCondLst>
                            <p:childTnLst>
                              <p:par>
                                <p:cTn id="12" presetID="2" presetClass="entr" presetSubtype="3" fill="hold" grpId="0" nodeType="afterEffect">
                                  <p:stCondLst>
                                    <p:cond delay="11400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75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75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94975"/>
                            </p:stCondLst>
                            <p:childTnLst>
                              <p:par>
                                <p:cTn id="17" presetID="2" presetClass="entr" presetSubtype="12" fill="hold" grpId="0" nodeType="after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autoUpdateAnimBg="0"/>
      <p:bldP spid="3076" grpId="0" autoUpdateAnimBg="0"/>
      <p:bldP spid="3077" grpId="0" build="p" autoUpdateAnimBg="0" advAuto="114000"/>
      <p:bldP spid="3078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066800"/>
          </a:xfrm>
        </p:spPr>
        <p:txBody>
          <a:bodyPr/>
          <a:lstStyle/>
          <a:p>
            <a:r>
              <a:rPr lang="ru-RU" altLang="ru-RU" sz="3200" b="1" u="sng">
                <a:effectLst>
                  <a:outerShdw blurRad="38100" dist="38100" dir="2700000" algn="tl">
                    <a:srgbClr val="C0C0C0"/>
                  </a:outerShdw>
                </a:effectLst>
              </a:rPr>
              <a:t>Выявление радиационной обстановки (продолжение)</a:t>
            </a: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0" y="1447800"/>
            <a:ext cx="9144000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/>
              <a:t>  Спад радиации при аварии на АЭС идёт значительно медленнее, чем при ядерном взрыве, так как в реакторе АЭС происходит накопление долгоживущих радиоизотопов. </a:t>
            </a:r>
            <a:r>
              <a:rPr lang="ru-RU" altLang="ru-RU" b="1" u="sng">
                <a:solidFill>
                  <a:srgbClr val="0066FF"/>
                </a:solidFill>
              </a:rPr>
              <a:t>Например,</a:t>
            </a:r>
            <a:r>
              <a:rPr lang="ru-RU" altLang="ru-RU"/>
              <a:t> за 30 суток после аварии на АЭС уровень радиации уменьшается в </a:t>
            </a:r>
            <a:r>
              <a:rPr lang="ru-RU" altLang="ru-RU" b="1"/>
              <a:t>5 </a:t>
            </a:r>
            <a:r>
              <a:rPr lang="ru-RU" altLang="ru-RU"/>
              <a:t>раз, а при ядерном взрыве - в </a:t>
            </a:r>
            <a:r>
              <a:rPr lang="ru-RU" altLang="ru-RU" b="1"/>
              <a:t>2000</a:t>
            </a:r>
            <a:r>
              <a:rPr lang="ru-RU" altLang="ru-RU"/>
              <a:t> раз. </a:t>
            </a: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0" y="3276600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/>
              <a:t>  Перевод измеренных уровней радиации к единому времени - к одному часу после аварии производится по формулам:</a:t>
            </a:r>
          </a:p>
        </p:txBody>
      </p:sp>
      <p:grpSp>
        <p:nvGrpSpPr>
          <p:cNvPr id="4109" name="Group 13"/>
          <p:cNvGrpSpPr>
            <a:grpSpLocks/>
          </p:cNvGrpSpPr>
          <p:nvPr/>
        </p:nvGrpSpPr>
        <p:grpSpPr bwMode="auto">
          <a:xfrm>
            <a:off x="1371600" y="4114800"/>
            <a:ext cx="2438400" cy="1076325"/>
            <a:chOff x="864" y="2592"/>
            <a:chExt cx="1536" cy="678"/>
          </a:xfrm>
        </p:grpSpPr>
        <p:sp>
          <p:nvSpPr>
            <p:cNvPr id="4101" name="Text Box 5"/>
            <p:cNvSpPr txBox="1">
              <a:spLocks noChangeArrowheads="1"/>
            </p:cNvSpPr>
            <p:nvPr/>
          </p:nvSpPr>
          <p:spPr bwMode="auto">
            <a:xfrm>
              <a:off x="864" y="2592"/>
              <a:ext cx="15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b="1"/>
                <a:t>Ядерный взрыв</a:t>
              </a:r>
            </a:p>
          </p:txBody>
        </p:sp>
        <p:graphicFrame>
          <p:nvGraphicFramePr>
            <p:cNvPr id="4103" name="Object 7"/>
            <p:cNvGraphicFramePr>
              <a:graphicFrameLocks noChangeAspect="1"/>
            </p:cNvGraphicFramePr>
            <p:nvPr/>
          </p:nvGraphicFramePr>
          <p:xfrm>
            <a:off x="912" y="2880"/>
            <a:ext cx="1408" cy="39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50" name="Equation" r:id="rId4" imgW="711000" imgH="241200" progId="Equation.3">
                    <p:embed/>
                  </p:oleObj>
                </mc:Choice>
                <mc:Fallback>
                  <p:oleObj name="Equation" r:id="rId4" imgW="711000" imgH="2412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12" y="2880"/>
                          <a:ext cx="1408" cy="390"/>
                        </a:xfrm>
                        <a:prstGeom prst="rect">
                          <a:avLst/>
                        </a:prstGeom>
                        <a:solidFill>
                          <a:srgbClr val="FFFF99"/>
                        </a:solidFill>
                        <a:ln w="254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  <a:effectLst/>
                        <a:extLs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110" name="Group 14"/>
          <p:cNvGrpSpPr>
            <a:grpSpLocks/>
          </p:cNvGrpSpPr>
          <p:nvPr/>
        </p:nvGrpSpPr>
        <p:grpSpPr bwMode="auto">
          <a:xfrm>
            <a:off x="4648200" y="4114800"/>
            <a:ext cx="2514600" cy="1127125"/>
            <a:chOff x="2928" y="2592"/>
            <a:chExt cx="1584" cy="710"/>
          </a:xfrm>
        </p:grpSpPr>
        <p:sp>
          <p:nvSpPr>
            <p:cNvPr id="4102" name="Text Box 6"/>
            <p:cNvSpPr txBox="1">
              <a:spLocks noChangeArrowheads="1"/>
            </p:cNvSpPr>
            <p:nvPr/>
          </p:nvSpPr>
          <p:spPr bwMode="auto">
            <a:xfrm>
              <a:off x="2928" y="2592"/>
              <a:ext cx="158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b="1"/>
                <a:t>Авария на АЭС</a:t>
              </a:r>
            </a:p>
          </p:txBody>
        </p:sp>
        <p:graphicFrame>
          <p:nvGraphicFramePr>
            <p:cNvPr id="4104" name="Object 8"/>
            <p:cNvGraphicFramePr>
              <a:graphicFrameLocks noChangeAspect="1"/>
            </p:cNvGraphicFramePr>
            <p:nvPr/>
          </p:nvGraphicFramePr>
          <p:xfrm>
            <a:off x="3120" y="2880"/>
            <a:ext cx="1184" cy="42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51" name="Equation" r:id="rId6" imgW="711000" imgH="253800" progId="Equation.3">
                    <p:embed/>
                  </p:oleObj>
                </mc:Choice>
                <mc:Fallback>
                  <p:oleObj name="Equation" r:id="rId6" imgW="711000" imgH="2538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20" y="2880"/>
                          <a:ext cx="1184" cy="422"/>
                        </a:xfrm>
                        <a:prstGeom prst="rect">
                          <a:avLst/>
                        </a:prstGeom>
                        <a:solidFill>
                          <a:srgbClr val="FFFF99"/>
                        </a:solidFill>
                        <a:ln w="254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  <a:effectLst/>
                        <a:extLs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108" name="Text Box 12"/>
          <p:cNvSpPr txBox="1">
            <a:spLocks noChangeArrowheads="1"/>
          </p:cNvSpPr>
          <p:nvPr/>
        </p:nvSpPr>
        <p:spPr bwMode="auto">
          <a:xfrm>
            <a:off x="838200" y="5334000"/>
            <a:ext cx="79248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/>
              <a:t>где  Р</a:t>
            </a:r>
            <a:r>
              <a:rPr lang="ru-RU" altLang="ru-RU" baseline="-25000"/>
              <a:t>1</a:t>
            </a:r>
            <a:r>
              <a:rPr lang="ru-RU" altLang="ru-RU"/>
              <a:t> - уровень радиации на 1 час после аварии, Р/ч;</a:t>
            </a:r>
            <a:br>
              <a:rPr lang="ru-RU" altLang="ru-RU"/>
            </a:br>
            <a:r>
              <a:rPr lang="ru-RU" altLang="ru-RU"/>
              <a:t>        Р</a:t>
            </a:r>
            <a:r>
              <a:rPr lang="en-US" altLang="ru-RU" baseline="-25000"/>
              <a:t>t</a:t>
            </a:r>
            <a:r>
              <a:rPr lang="en-US" altLang="ru-RU"/>
              <a:t> - </a:t>
            </a:r>
            <a:r>
              <a:rPr lang="ru-RU" altLang="ru-RU"/>
              <a:t>уровень радиации на время </a:t>
            </a:r>
            <a:r>
              <a:rPr lang="en-US" altLang="ru-RU"/>
              <a:t>t</a:t>
            </a:r>
            <a:r>
              <a:rPr lang="ru-RU" altLang="ru-RU"/>
              <a:t>, Р/ч;</a:t>
            </a:r>
            <a:br>
              <a:rPr lang="ru-RU" altLang="ru-RU"/>
            </a:br>
            <a:r>
              <a:rPr lang="ru-RU" altLang="ru-RU"/>
              <a:t>        </a:t>
            </a:r>
            <a:r>
              <a:rPr lang="en-US" altLang="ru-RU"/>
              <a:t>t - </a:t>
            </a:r>
            <a:r>
              <a:rPr lang="ru-RU" altLang="ru-RU"/>
              <a:t>разность между временем измерения уровня и </a:t>
            </a:r>
            <a:br>
              <a:rPr lang="ru-RU" altLang="ru-RU"/>
            </a:br>
            <a:r>
              <a:rPr lang="ru-RU" altLang="ru-RU"/>
              <a:t>            началом аварии.</a:t>
            </a:r>
          </a:p>
        </p:txBody>
      </p:sp>
      <p:sp>
        <p:nvSpPr>
          <p:cNvPr id="4111" name="Text Box 15"/>
          <p:cNvSpPr txBox="1">
            <a:spLocks noChangeArrowheads="1"/>
          </p:cNvSpPr>
          <p:nvPr/>
        </p:nvSpPr>
        <p:spPr bwMode="auto">
          <a:xfrm>
            <a:off x="0" y="1524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/>
              <a:t>3</a:t>
            </a:r>
          </a:p>
        </p:txBody>
      </p:sp>
      <p:sp>
        <p:nvSpPr>
          <p:cNvPr id="4112" name="Text Box 16"/>
          <p:cNvSpPr txBox="1">
            <a:spLocks noChangeArrowheads="1"/>
          </p:cNvSpPr>
          <p:nvPr/>
        </p:nvSpPr>
        <p:spPr bwMode="auto">
          <a:xfrm>
            <a:off x="8229600" y="6324600"/>
            <a:ext cx="9144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b="1"/>
              <a:t>Анв</a:t>
            </a:r>
          </a:p>
        </p:txBody>
      </p:sp>
    </p:spTree>
    <p:extLst>
      <p:ext uri="{BB962C8B-B14F-4D97-AF65-F5344CB8AC3E}">
        <p14:creationId xmlns:p14="http://schemas.microsoft.com/office/powerpoint/2010/main" val="2560101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11100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75"/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21475"/>
                            </p:stCondLst>
                            <p:childTnLst>
                              <p:par>
                                <p:cTn id="13" presetID="2" presetClass="entr" presetSubtype="8" fill="hold" nodeType="afterEffect">
                                  <p:stCondLst>
                                    <p:cond delay="45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66975"/>
                            </p:stCondLst>
                            <p:childTnLst>
                              <p:par>
                                <p:cTn id="18" presetID="2" presetClass="entr" presetSubtype="2" fill="hold" nodeType="afterEffect">
                                  <p:stCondLst>
                                    <p:cond delay="16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83475"/>
                            </p:stCondLst>
                            <p:childTnLst>
                              <p:par>
                                <p:cTn id="23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autoUpdateAnimBg="0"/>
      <p:bldP spid="4100" grpId="0" build="p" autoUpdateAnimBg="0" advAuto="111000"/>
      <p:bldP spid="4108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914400"/>
          </a:xfrm>
        </p:spPr>
        <p:txBody>
          <a:bodyPr/>
          <a:lstStyle/>
          <a:p>
            <a:r>
              <a:rPr lang="ru-RU" altLang="ru-RU" sz="3200" b="1" u="sng">
                <a:effectLst>
                  <a:outerShdw blurRad="38100" dist="38100" dir="2700000" algn="tl">
                    <a:srgbClr val="C0C0C0"/>
                  </a:outerShdw>
                </a:effectLst>
              </a:rPr>
              <a:t>Оценка радиационной обстановки</a:t>
            </a: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0" y="762000"/>
            <a:ext cx="91440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altLang="ru-RU"/>
              <a:t>1. Определение степени опасности радиоактивного заражения производится на основании данных радиационной разведки. </a:t>
            </a:r>
            <a:r>
              <a:rPr lang="ru-RU" altLang="ru-RU" b="1"/>
              <a:t>Средний уровень радиации определяется по формуле:</a:t>
            </a:r>
            <a:endParaRPr lang="ru-RU" altLang="ru-RU"/>
          </a:p>
        </p:txBody>
      </p:sp>
      <p:grpSp>
        <p:nvGrpSpPr>
          <p:cNvPr id="5133" name="Group 13"/>
          <p:cNvGrpSpPr>
            <a:grpSpLocks/>
          </p:cNvGrpSpPr>
          <p:nvPr/>
        </p:nvGrpSpPr>
        <p:grpSpPr bwMode="auto">
          <a:xfrm>
            <a:off x="304800" y="1905000"/>
            <a:ext cx="8839200" cy="898525"/>
            <a:chOff x="192" y="1488"/>
            <a:chExt cx="5568" cy="566"/>
          </a:xfrm>
        </p:grpSpPr>
        <p:graphicFrame>
          <p:nvGraphicFramePr>
            <p:cNvPr id="5124" name="Object 4"/>
            <p:cNvGraphicFramePr>
              <a:graphicFrameLocks noChangeAspect="1"/>
            </p:cNvGraphicFramePr>
            <p:nvPr/>
          </p:nvGraphicFramePr>
          <p:xfrm>
            <a:off x="192" y="1488"/>
            <a:ext cx="1376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278" name="Equation" r:id="rId3" imgW="1015920" imgH="406080" progId="Equation.3">
                    <p:embed/>
                  </p:oleObj>
                </mc:Choice>
                <mc:Fallback>
                  <p:oleObj name="Equation" r:id="rId3" imgW="1015920" imgH="4060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2" y="1488"/>
                          <a:ext cx="1376" cy="550"/>
                        </a:xfrm>
                        <a:prstGeom prst="rect">
                          <a:avLst/>
                        </a:prstGeom>
                        <a:solidFill>
                          <a:srgbClr val="FFFF99"/>
                        </a:solidFill>
                        <a:ln w="254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  <a:effectLst/>
                        <a:extLs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126" name="Text Box 6"/>
            <p:cNvSpPr txBox="1">
              <a:spLocks noChangeArrowheads="1"/>
            </p:cNvSpPr>
            <p:nvPr/>
          </p:nvSpPr>
          <p:spPr bwMode="auto">
            <a:xfrm>
              <a:off x="1584" y="1536"/>
              <a:ext cx="4176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/>
                <a:t>где  Р</a:t>
              </a:r>
              <a:r>
                <a:rPr lang="ru-RU" altLang="ru-RU" baseline="-25000"/>
                <a:t>н</a:t>
              </a:r>
              <a:r>
                <a:rPr lang="ru-RU" altLang="ru-RU"/>
                <a:t>, Р</a:t>
              </a:r>
              <a:r>
                <a:rPr lang="ru-RU" altLang="ru-RU" baseline="-25000"/>
                <a:t>к</a:t>
              </a:r>
              <a:r>
                <a:rPr lang="ru-RU" altLang="ru-RU"/>
                <a:t> - уровни радиации в начале входа</a:t>
              </a:r>
              <a:br>
                <a:rPr lang="ru-RU" altLang="ru-RU"/>
              </a:br>
              <a:r>
                <a:rPr lang="ru-RU" altLang="ru-RU"/>
                <a:t>        в зону заражения и в конце при выходе,Р/ч.</a:t>
              </a:r>
            </a:p>
          </p:txBody>
        </p:sp>
      </p:grp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0" y="2895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/>
              <a:t>2. Полученная  доза радиоактивного излучения (Р):</a:t>
            </a:r>
          </a:p>
        </p:txBody>
      </p:sp>
      <p:grpSp>
        <p:nvGrpSpPr>
          <p:cNvPr id="5134" name="Group 14"/>
          <p:cNvGrpSpPr>
            <a:grpSpLocks/>
          </p:cNvGrpSpPr>
          <p:nvPr/>
        </p:nvGrpSpPr>
        <p:grpSpPr bwMode="auto">
          <a:xfrm>
            <a:off x="304800" y="3276600"/>
            <a:ext cx="8839200" cy="1917700"/>
            <a:chOff x="192" y="2304"/>
            <a:chExt cx="5568" cy="1208"/>
          </a:xfrm>
        </p:grpSpPr>
        <p:graphicFrame>
          <p:nvGraphicFramePr>
            <p:cNvPr id="5128" name="Object 8"/>
            <p:cNvGraphicFramePr>
              <a:graphicFrameLocks noChangeAspect="1"/>
            </p:cNvGraphicFramePr>
            <p:nvPr/>
          </p:nvGraphicFramePr>
          <p:xfrm>
            <a:off x="192" y="2400"/>
            <a:ext cx="1544" cy="5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279" name="Equation" r:id="rId5" imgW="1206360" imgH="457200" progId="Equation.3">
                    <p:embed/>
                  </p:oleObj>
                </mc:Choice>
                <mc:Fallback>
                  <p:oleObj name="Equation" r:id="rId5" imgW="1206360" imgH="4572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2" y="2400"/>
                          <a:ext cx="1544" cy="588"/>
                        </a:xfrm>
                        <a:prstGeom prst="rect">
                          <a:avLst/>
                        </a:prstGeom>
                        <a:solidFill>
                          <a:srgbClr val="FFFF99"/>
                        </a:solidFill>
                        <a:ln w="254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  <a:effectLst/>
                        <a:extLs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129" name="Text Box 9"/>
            <p:cNvSpPr txBox="1">
              <a:spLocks noChangeArrowheads="1"/>
            </p:cNvSpPr>
            <p:nvPr/>
          </p:nvSpPr>
          <p:spPr bwMode="auto">
            <a:xfrm>
              <a:off x="1776" y="2304"/>
              <a:ext cx="3984" cy="12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/>
                <a:t>где  К</a:t>
              </a:r>
              <a:r>
                <a:rPr lang="ru-RU" altLang="ru-RU" baseline="-25000"/>
                <a:t>ос.</a:t>
              </a:r>
              <a:r>
                <a:rPr lang="ru-RU" altLang="ru-RU"/>
                <a:t> - коэффициент ослабления радиации,              </a:t>
              </a:r>
              <a:br>
                <a:rPr lang="ru-RU" altLang="ru-RU"/>
              </a:br>
              <a:r>
                <a:rPr lang="ru-RU" altLang="ru-RU"/>
                <a:t>        который равен для открытого окопа 3,</a:t>
              </a:r>
              <a:br>
                <a:rPr lang="ru-RU" altLang="ru-RU"/>
              </a:br>
              <a:r>
                <a:rPr lang="ru-RU" altLang="ru-RU"/>
                <a:t>        специального укрытия - 100, здания - 10;</a:t>
              </a:r>
              <a:br>
                <a:rPr lang="ru-RU" altLang="ru-RU"/>
              </a:br>
              <a:r>
                <a:rPr lang="ru-RU" altLang="ru-RU"/>
                <a:t>        </a:t>
              </a:r>
              <a:r>
                <a:rPr lang="en-US" altLang="ru-RU"/>
                <a:t>t</a:t>
              </a:r>
              <a:r>
                <a:rPr lang="ru-RU" altLang="ru-RU" baseline="-25000"/>
                <a:t>н</a:t>
              </a:r>
              <a:r>
                <a:rPr lang="ru-RU" altLang="ru-RU"/>
                <a:t> , </a:t>
              </a:r>
              <a:r>
                <a:rPr lang="en-US" altLang="ru-RU"/>
                <a:t>t</a:t>
              </a:r>
              <a:r>
                <a:rPr lang="ru-RU" altLang="ru-RU" baseline="-25000"/>
                <a:t>к</a:t>
              </a:r>
              <a:r>
                <a:rPr lang="ru-RU" altLang="ru-RU"/>
                <a:t> - время входа и выхода из зоны</a:t>
              </a:r>
              <a:br>
                <a:rPr lang="ru-RU" altLang="ru-RU"/>
              </a:br>
              <a:r>
                <a:rPr lang="ru-RU" altLang="ru-RU"/>
                <a:t>                   заражения.</a:t>
              </a:r>
            </a:p>
          </p:txBody>
        </p:sp>
      </p:grp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0" y="5029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/>
              <a:t>3. Допустимое время пребывания на заражённой местности </a:t>
            </a:r>
            <a:r>
              <a:rPr lang="en-US" altLang="ru-RU"/>
              <a:t>t</a:t>
            </a:r>
            <a:r>
              <a:rPr lang="ru-RU" altLang="ru-RU" baseline="-25000"/>
              <a:t>доп.</a:t>
            </a:r>
            <a:r>
              <a:rPr lang="ru-RU" altLang="ru-RU"/>
              <a:t>:</a:t>
            </a:r>
          </a:p>
        </p:txBody>
      </p:sp>
      <p:grpSp>
        <p:nvGrpSpPr>
          <p:cNvPr id="5135" name="Group 15"/>
          <p:cNvGrpSpPr>
            <a:grpSpLocks/>
          </p:cNvGrpSpPr>
          <p:nvPr/>
        </p:nvGrpSpPr>
        <p:grpSpPr bwMode="auto">
          <a:xfrm>
            <a:off x="381000" y="5486400"/>
            <a:ext cx="8763000" cy="974725"/>
            <a:chOff x="240" y="3706"/>
            <a:chExt cx="5520" cy="614"/>
          </a:xfrm>
        </p:grpSpPr>
        <p:graphicFrame>
          <p:nvGraphicFramePr>
            <p:cNvPr id="5131" name="Object 11"/>
            <p:cNvGraphicFramePr>
              <a:graphicFrameLocks noChangeAspect="1"/>
            </p:cNvGraphicFramePr>
            <p:nvPr/>
          </p:nvGraphicFramePr>
          <p:xfrm>
            <a:off x="240" y="3706"/>
            <a:ext cx="1568" cy="61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280" name="Equation" r:id="rId7" imgW="1168200" imgH="457200" progId="Equation.3">
                    <p:embed/>
                  </p:oleObj>
                </mc:Choice>
                <mc:Fallback>
                  <p:oleObj name="Equation" r:id="rId7" imgW="1168200" imgH="4572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0" y="3706"/>
                          <a:ext cx="1568" cy="614"/>
                        </a:xfrm>
                        <a:prstGeom prst="rect">
                          <a:avLst/>
                        </a:prstGeom>
                        <a:solidFill>
                          <a:srgbClr val="FFFF99"/>
                        </a:solidFill>
                        <a:ln w="25400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  <a:effectLst/>
                        <a:extLs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132" name="Text Box 12"/>
            <p:cNvSpPr txBox="1">
              <a:spLocks noChangeArrowheads="1"/>
            </p:cNvSpPr>
            <p:nvPr/>
          </p:nvSpPr>
          <p:spPr bwMode="auto">
            <a:xfrm>
              <a:off x="1824" y="3802"/>
              <a:ext cx="3936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/>
                <a:t>где  Д</a:t>
              </a:r>
              <a:r>
                <a:rPr lang="ru-RU" altLang="ru-RU" baseline="-25000"/>
                <a:t>доп.</a:t>
              </a:r>
              <a:r>
                <a:rPr lang="ru-RU" altLang="ru-RU"/>
                <a:t> - заданное значение допустимой</a:t>
              </a:r>
              <a:br>
                <a:rPr lang="ru-RU" altLang="ru-RU"/>
              </a:br>
              <a:r>
                <a:rPr lang="ru-RU" altLang="ru-RU"/>
                <a:t>                   дозы облучения, Р.</a:t>
              </a:r>
            </a:p>
          </p:txBody>
        </p:sp>
      </p:grpSp>
      <p:sp>
        <p:nvSpPr>
          <p:cNvPr id="5136" name="Text Box 16"/>
          <p:cNvSpPr txBox="1">
            <a:spLocks noChangeArrowheads="1"/>
          </p:cNvSpPr>
          <p:nvPr/>
        </p:nvSpPr>
        <p:spPr bwMode="auto">
          <a:xfrm>
            <a:off x="0" y="762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/>
              <a:t>4</a:t>
            </a:r>
          </a:p>
        </p:txBody>
      </p:sp>
      <p:sp>
        <p:nvSpPr>
          <p:cNvPr id="5137" name="Text Box 17"/>
          <p:cNvSpPr txBox="1">
            <a:spLocks noChangeArrowheads="1"/>
          </p:cNvSpPr>
          <p:nvPr/>
        </p:nvSpPr>
        <p:spPr bwMode="auto">
          <a:xfrm>
            <a:off x="8305800" y="6400800"/>
            <a:ext cx="838200" cy="406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000" b="1"/>
              <a:t>Анв</a:t>
            </a:r>
          </a:p>
        </p:txBody>
      </p:sp>
      <p:sp>
        <p:nvSpPr>
          <p:cNvPr id="5138" name="Text Box 18">
            <a:hlinkClick r:id="rId9"/>
          </p:cNvPr>
          <p:cNvSpPr txBox="1">
            <a:spLocks noChangeArrowheads="1"/>
          </p:cNvSpPr>
          <p:nvPr/>
        </p:nvSpPr>
        <p:spPr bwMode="auto">
          <a:xfrm>
            <a:off x="1981200" y="6491288"/>
            <a:ext cx="5943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1800" b="1" u="sng">
                <a:solidFill>
                  <a:schemeClr val="accent2"/>
                </a:solidFill>
              </a:rPr>
              <a:t>3.11. Средства уменьшения радиационной опасности </a:t>
            </a:r>
          </a:p>
        </p:txBody>
      </p:sp>
    </p:spTree>
    <p:extLst>
      <p:ext uri="{BB962C8B-B14F-4D97-AF65-F5344CB8AC3E}">
        <p14:creationId xmlns:p14="http://schemas.microsoft.com/office/powerpoint/2010/main" val="3105439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17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17500"/>
                            </p:stCondLst>
                            <p:childTnLst>
                              <p:par>
                                <p:cTn id="8" presetID="2" presetClass="entr" presetSubtype="2" fill="hold" nodeType="afterEffect">
                                  <p:stCondLst>
                                    <p:cond delay="75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93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90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83500"/>
                            </p:stCondLst>
                            <p:childTnLst>
                              <p:par>
                                <p:cTn id="16" presetID="2" presetClass="entr" presetSubtype="2" fill="hold" nodeType="afterEffect">
                                  <p:stCondLst>
                                    <p:cond delay="18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20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94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96500"/>
                            </p:stCondLst>
                            <p:childTnLst>
                              <p:par>
                                <p:cTn id="24" presetID="2" presetClass="entr" presetSubtype="4" fill="hold" nodeType="afterEffect">
                                  <p:stCondLst>
                                    <p:cond delay="29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autoUpdateAnimBg="0"/>
      <p:bldP spid="5127" grpId="0" autoUpdateAnimBg="0"/>
      <p:bldP spid="5130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ru-RU" altLang="ru-RU" sz="3600" b="1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3.11. Средства уменьшения  радиационной опасности</a:t>
            </a:r>
          </a:p>
        </p:txBody>
      </p:sp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304800" y="1600200"/>
            <a:ext cx="83820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altLang="ru-RU" b="1">
                <a:solidFill>
                  <a:schemeClr val="accent2"/>
                </a:solidFill>
              </a:rPr>
              <a:t>1.</a:t>
            </a:r>
            <a:r>
              <a:rPr lang="ru-RU" altLang="ru-RU"/>
              <a:t> При размещении </a:t>
            </a:r>
            <a:r>
              <a:rPr lang="ru-RU" altLang="ru-RU" b="1"/>
              <a:t>РОО</a:t>
            </a:r>
            <a:r>
              <a:rPr lang="ru-RU" altLang="ru-RU"/>
              <a:t> должны учитываться факторы безопасности. Минимально допустимое расстояние от </a:t>
            </a:r>
            <a:r>
              <a:rPr lang="ru-RU" altLang="ru-RU" b="1">
                <a:solidFill>
                  <a:srgbClr val="9966FF"/>
                </a:solidFill>
              </a:rPr>
              <a:t>АЭС</a:t>
            </a:r>
            <a:r>
              <a:rPr lang="ru-RU" altLang="ru-RU"/>
              <a:t> до города с населением до 1 млн. человек - 30 км, а с населением более 2 млн. человек - 100 км.</a:t>
            </a: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457200" y="3276600"/>
            <a:ext cx="8153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b="1">
                <a:solidFill>
                  <a:schemeClr val="accent2"/>
                </a:solidFill>
              </a:rPr>
              <a:t>2.</a:t>
            </a:r>
            <a:r>
              <a:rPr lang="ru-RU" altLang="ru-RU"/>
              <a:t> Специальные меры по ограничению распространения выброса </a:t>
            </a:r>
            <a:r>
              <a:rPr lang="ru-RU" altLang="ru-RU" b="1"/>
              <a:t>РВ</a:t>
            </a:r>
            <a:r>
              <a:rPr lang="ru-RU" altLang="ru-RU"/>
              <a:t> включают:</a:t>
            </a:r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1066800" y="4267200"/>
            <a:ext cx="7696200" cy="1955800"/>
          </a:xfrm>
          <a:prstGeom prst="rect">
            <a:avLst/>
          </a:prstGeom>
          <a:noFill/>
          <a:ln w="38100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/>
              <a:t>- Конструктивные способы предотвращения выброса и </a:t>
            </a:r>
            <a:br>
              <a:rPr lang="ru-RU" altLang="ru-RU"/>
            </a:br>
            <a:r>
              <a:rPr lang="ru-RU" altLang="ru-RU"/>
              <a:t>  локализация реактора.</a:t>
            </a:r>
            <a:br>
              <a:rPr lang="ru-RU" altLang="ru-RU"/>
            </a:br>
            <a:r>
              <a:rPr lang="ru-RU" altLang="ru-RU"/>
              <a:t>- Установление санитарно-защитных зон, которое </a:t>
            </a:r>
            <a:br>
              <a:rPr lang="ru-RU" altLang="ru-RU"/>
            </a:br>
            <a:r>
              <a:rPr lang="ru-RU" altLang="ru-RU"/>
              <a:t>   производится с учётом данных прогнозирования </a:t>
            </a:r>
            <a:br>
              <a:rPr lang="ru-RU" altLang="ru-RU"/>
            </a:br>
            <a:r>
              <a:rPr lang="ru-RU" altLang="ru-RU"/>
              <a:t>   радиационной обстановки.</a:t>
            </a:r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0" y="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/>
              <a:t>1</a:t>
            </a: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8305800" y="6324600"/>
            <a:ext cx="8382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b="1"/>
              <a:t>Анв</a:t>
            </a:r>
          </a:p>
        </p:txBody>
      </p:sp>
    </p:spTree>
    <p:extLst>
      <p:ext uri="{BB962C8B-B14F-4D97-AF65-F5344CB8AC3E}">
        <p14:creationId xmlns:p14="http://schemas.microsoft.com/office/powerpoint/2010/main" val="987514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3300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45375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10100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75"/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51100"/>
                            </p:stCondLst>
                            <p:childTnLst>
                              <p:par>
                                <p:cTn id="13" presetID="2" presetClass="entr" presetSubtype="4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 autoUpdateAnimBg="0" advAuto="33000"/>
      <p:bldP spid="2053" grpId="0" build="p" autoUpdateAnimBg="0" advAuto="101000"/>
      <p:bldP spid="2054" grpId="0" animBg="1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685800" y="457200"/>
          <a:ext cx="7772400" cy="540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4" name="Photo Editor Photo" r:id="rId3" imgW="4505954" imgH="3134162" progId="MSPhotoEd.3">
                  <p:embed/>
                </p:oleObj>
              </mc:Choice>
              <mc:Fallback>
                <p:oleObj name="Photo Editor Photo" r:id="rId3" imgW="4505954" imgH="3134162" progId="MSPhotoEd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457200"/>
                        <a:ext cx="7772400" cy="540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381000" y="6019800"/>
            <a:ext cx="87630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b="1" dirty="0"/>
              <a:t>Рис.   </a:t>
            </a:r>
            <a:r>
              <a:rPr lang="ru-RU" altLang="ru-RU" b="1" dirty="0" smtClean="0"/>
              <a:t>Саркофаг </a:t>
            </a:r>
            <a:r>
              <a:rPr lang="ru-RU" altLang="ru-RU" b="1" dirty="0"/>
              <a:t>на четвёртом блоке Чернобыльской АЭС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0" y="762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4260368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r>
              <a:rPr lang="ru-RU" altLang="ru-RU" sz="3200" b="1">
                <a:effectLst>
                  <a:outerShdw blurRad="38100" dist="38100" dir="2700000" algn="tl">
                    <a:srgbClr val="C0C0C0"/>
                  </a:outerShdw>
                </a:effectLst>
              </a:rPr>
              <a:t>Средства уменьшения опасности от радиационных объектов (продолжение)</a:t>
            </a: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609600" y="1600200"/>
            <a:ext cx="800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b="1">
                <a:solidFill>
                  <a:schemeClr val="accent2"/>
                </a:solidFill>
              </a:rPr>
              <a:t>3.</a:t>
            </a:r>
            <a:r>
              <a:rPr lang="ru-RU" altLang="ru-RU"/>
              <a:t> Меры по защите персонала и населения включают:</a:t>
            </a: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0" y="2133600"/>
            <a:ext cx="9144000" cy="860425"/>
          </a:xfrm>
          <a:prstGeom prst="rect">
            <a:avLst/>
          </a:prstGeom>
          <a:noFill/>
          <a:ln w="38100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/>
              <a:t> - Выполнение требований руководящих документов по эксплуатации </a:t>
            </a:r>
            <a:r>
              <a:rPr lang="ru-RU" altLang="ru-RU" b="1">
                <a:solidFill>
                  <a:srgbClr val="9900FF"/>
                </a:solidFill>
              </a:rPr>
              <a:t>АЭС</a:t>
            </a:r>
            <a:r>
              <a:rPr lang="ru-RU" altLang="ru-RU"/>
              <a:t>.</a:t>
            </a: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0" y="3124200"/>
            <a:ext cx="9144000" cy="860425"/>
          </a:xfrm>
          <a:prstGeom prst="rect">
            <a:avLst/>
          </a:prstGeom>
          <a:noFill/>
          <a:ln w="38100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/>
              <a:t> - Создание автоматизированной системы контроля радиационной обстановки. </a:t>
            </a:r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0" y="4114800"/>
            <a:ext cx="9144000" cy="860425"/>
          </a:xfrm>
          <a:prstGeom prst="rect">
            <a:avLst/>
          </a:prstGeom>
          <a:noFill/>
          <a:ln w="38100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/>
              <a:t> - Создание надёжной локальной системы оповещения населения в 30-километровой зоне.</a:t>
            </a: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0" y="5105400"/>
            <a:ext cx="9144000" cy="1225550"/>
          </a:xfrm>
          <a:prstGeom prst="rect">
            <a:avLst/>
          </a:prstGeom>
          <a:noFill/>
          <a:ln w="38100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/>
              <a:t> - Строительство и приведение в готовность защитных сооружений в радиусе 30 км вокруг </a:t>
            </a:r>
            <a:r>
              <a:rPr lang="ru-RU" altLang="ru-RU" b="1">
                <a:solidFill>
                  <a:srgbClr val="9900FF"/>
                </a:solidFill>
              </a:rPr>
              <a:t>АЭС</a:t>
            </a:r>
            <a:r>
              <a:rPr lang="ru-RU" altLang="ru-RU"/>
              <a:t>, переоборудование подвальных помещений для этих целей.</a:t>
            </a: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0" y="762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/>
              <a:t>3</a:t>
            </a:r>
          </a:p>
        </p:txBody>
      </p:sp>
      <p:sp>
        <p:nvSpPr>
          <p:cNvPr id="4106" name="Text Box 10"/>
          <p:cNvSpPr txBox="1">
            <a:spLocks noChangeArrowheads="1"/>
          </p:cNvSpPr>
          <p:nvPr/>
        </p:nvSpPr>
        <p:spPr bwMode="auto">
          <a:xfrm>
            <a:off x="8305800" y="6400800"/>
            <a:ext cx="838200" cy="406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000" b="1"/>
              <a:t>Анв</a:t>
            </a:r>
          </a:p>
        </p:txBody>
      </p:sp>
    </p:spTree>
    <p:extLst>
      <p:ext uri="{BB962C8B-B14F-4D97-AF65-F5344CB8AC3E}">
        <p14:creationId xmlns:p14="http://schemas.microsoft.com/office/powerpoint/2010/main" val="1177549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300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615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2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865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25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4150"/>
                            </p:stCondLst>
                            <p:childTnLst>
                              <p:par>
                                <p:cTn id="19" presetID="2" presetClass="entr" presetSubtype="4" fill="hold" grpId="0" nodeType="afterEffect">
                                  <p:stCondLst>
                                    <p:cond delay="27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81650"/>
                            </p:stCondLst>
                            <p:childTnLst>
                              <p:par>
                                <p:cTn id="24" presetID="2" presetClass="entr" presetSubtype="4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 autoUpdateAnimBg="0" advAuto="3000"/>
      <p:bldP spid="4100" grpId="0" animBg="1" autoUpdateAnimBg="0"/>
      <p:bldP spid="4101" grpId="0" animBg="1" autoUpdateAnimBg="0"/>
      <p:bldP spid="4102" grpId="0" animBg="1" autoUpdateAnimBg="0"/>
      <p:bldP spid="4103" grpId="0" animBg="1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ru-RU" altLang="ru-RU" sz="3200" b="1">
                <a:effectLst>
                  <a:outerShdw blurRad="38100" dist="38100" dir="2700000" algn="tl">
                    <a:srgbClr val="C0C0C0"/>
                  </a:outerShdw>
                </a:effectLst>
              </a:rPr>
              <a:t>Средства уменьшения опасности от радиационных объектов (продолжение)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533400" y="1600200"/>
            <a:ext cx="8610600" cy="1590675"/>
          </a:xfrm>
          <a:prstGeom prst="rect">
            <a:avLst/>
          </a:prstGeom>
          <a:noFill/>
          <a:ln w="38100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/>
              <a:t> - Определение перечня населённых пунктов и численности населения, подлежащих защите на месте или эвакуации, разработка плана эвакуации, расчёт количества транспортных средств.</a:t>
            </a: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533400" y="3276600"/>
            <a:ext cx="8610600" cy="860425"/>
          </a:xfrm>
          <a:prstGeom prst="rect">
            <a:avLst/>
          </a:prstGeom>
          <a:noFill/>
          <a:ln w="38100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/>
              <a:t>- Создание запасов медикаментов, средств индивидуальной защиты, необходимых для  населения. </a:t>
            </a: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533400" y="4191000"/>
            <a:ext cx="8610600" cy="495300"/>
          </a:xfrm>
          <a:prstGeom prst="rect">
            <a:avLst/>
          </a:prstGeom>
          <a:noFill/>
          <a:ln w="38100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/>
              <a:t>- Создание на </a:t>
            </a:r>
            <a:r>
              <a:rPr lang="ru-RU" altLang="ru-RU" b="1">
                <a:solidFill>
                  <a:srgbClr val="9900FF"/>
                </a:solidFill>
              </a:rPr>
              <a:t>АЭС</a:t>
            </a:r>
            <a:r>
              <a:rPr lang="ru-RU" altLang="ru-RU">
                <a:solidFill>
                  <a:schemeClr val="accent2"/>
                </a:solidFill>
              </a:rPr>
              <a:t> </a:t>
            </a:r>
            <a:r>
              <a:rPr lang="ru-RU" altLang="ru-RU"/>
              <a:t>специальных формирований.</a:t>
            </a: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533400" y="4800600"/>
            <a:ext cx="8610600" cy="495300"/>
          </a:xfrm>
          <a:prstGeom prst="rect">
            <a:avLst/>
          </a:prstGeom>
          <a:noFill/>
          <a:ln w="38100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/>
              <a:t>  - Организация радиационной разведки.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533400" y="5410200"/>
            <a:ext cx="8610600" cy="860425"/>
          </a:xfrm>
          <a:prstGeom prst="rect">
            <a:avLst/>
          </a:prstGeom>
          <a:noFill/>
          <a:ln w="38100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/>
              <a:t>  - Периодическое проведение учений </a:t>
            </a:r>
            <a:r>
              <a:rPr lang="ru-RU" altLang="ru-RU" b="1">
                <a:solidFill>
                  <a:srgbClr val="FF3300"/>
                </a:solidFill>
              </a:rPr>
              <a:t>ГО</a:t>
            </a:r>
            <a:r>
              <a:rPr lang="ru-RU" altLang="ru-RU"/>
              <a:t> на </a:t>
            </a:r>
            <a:r>
              <a:rPr lang="ru-RU" altLang="ru-RU" b="1">
                <a:solidFill>
                  <a:srgbClr val="9900FF"/>
                </a:solidFill>
              </a:rPr>
              <a:t>АЭС</a:t>
            </a:r>
            <a:r>
              <a:rPr lang="ru-RU" altLang="ru-RU"/>
              <a:t> и прилегающей территории.</a:t>
            </a:r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0" y="762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/>
              <a:t>4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8305800" y="6400800"/>
            <a:ext cx="8382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b="1"/>
              <a:t>Анв</a:t>
            </a:r>
          </a:p>
        </p:txBody>
      </p:sp>
    </p:spTree>
    <p:extLst>
      <p:ext uri="{BB962C8B-B14F-4D97-AF65-F5344CB8AC3E}">
        <p14:creationId xmlns:p14="http://schemas.microsoft.com/office/powerpoint/2010/main" val="2131792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85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89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43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32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18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51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17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 animBg="1" autoUpdateAnimBg="0"/>
      <p:bldP spid="5125" grpId="0" animBg="1" autoUpdateAnimBg="0"/>
      <p:bldP spid="5126" grpId="0" animBg="1" autoUpdateAnimBg="0"/>
      <p:bldP spid="5127" grpId="0" animBg="1" autoUpdateAnimBg="0"/>
      <p:bldP spid="5128" grpId="0" animBg="1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ru-RU" altLang="ru-RU" sz="3600" b="1" smtClean="0">
                <a:solidFill>
                  <a:srgbClr val="3366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3.12. Действие </a:t>
            </a:r>
            <a:r>
              <a:rPr lang="ru-RU" altLang="ru-RU" sz="3600" b="1" dirty="0">
                <a:solidFill>
                  <a:srgbClr val="3366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населения в зоне радиационного заражения</a:t>
            </a: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457200" y="1524000"/>
            <a:ext cx="830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b="1"/>
              <a:t>Примерный текст речевого сообщения об аварии на АЭС:</a:t>
            </a: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1524000" y="2057400"/>
            <a:ext cx="6248400" cy="45720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b="1">
                <a:solidFill>
                  <a:schemeClr val="bg1"/>
                </a:solidFill>
              </a:rPr>
              <a:t>ВНИМАНИЕ! ВНИМАНИЕ! ГРАЖДАНЕ!</a:t>
            </a:r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1524000" y="2590800"/>
            <a:ext cx="6172200" cy="45720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b="1"/>
              <a:t>ВНИМАНИЕ! ВНИМАНИЕ! ГРАЖДАНЕ!</a:t>
            </a:r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533400" y="3124200"/>
            <a:ext cx="7924800" cy="3429000"/>
          </a:xfrm>
          <a:prstGeom prst="rect">
            <a:avLst/>
          </a:prstGeom>
          <a:noFill/>
          <a:ln w="508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altLang="ru-RU"/>
              <a:t>Произошла авария на АЭС. В районе АЭС и в следующих населённых пунктах… ожидается выпадение радиоактивных осадков. В связи с этим населению, проживающему в указанных населённых пунктах, необходимо находится в помещениях. Провести герметизацию жилых и производственных помещений. Принять йодистые препараты согласно инструкции. В дальнейшем действовать в соответствии с указаниями администрации города (района).</a:t>
            </a: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0" y="762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/>
              <a:t>1</a:t>
            </a:r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8458200" y="6324600"/>
            <a:ext cx="685800" cy="406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000" b="1"/>
              <a:t>Анв</a:t>
            </a:r>
          </a:p>
        </p:txBody>
      </p:sp>
    </p:spTree>
    <p:extLst>
      <p:ext uri="{BB962C8B-B14F-4D97-AF65-F5344CB8AC3E}">
        <p14:creationId xmlns:p14="http://schemas.microsoft.com/office/powerpoint/2010/main" val="1784145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afterEffect">
                                  <p:stCondLst>
                                    <p:cond delay="2900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" fill="hold"/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" fill="hold"/>
                                        <p:tgtEl>
                                          <p:spTgt spid="2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32375"/>
                            </p:stCondLst>
                            <p:childTnLst>
                              <p:par>
                                <p:cTn id="10" presetID="1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35375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36875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 build="p" autoUpdateAnimBg="0" advAuto="29000"/>
      <p:bldP spid="2053" grpId="0" animBg="1" autoUpdateAnimBg="0"/>
      <p:bldP spid="2054" grpId="0" animBg="1" autoUpdateAnimBg="0"/>
      <p:bldP spid="2055" grpId="0" animBg="1" autoUpdateAnimBg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875</Words>
  <Application>Microsoft Office PowerPoint</Application>
  <PresentationFormat>Экран (4:3)</PresentationFormat>
  <Paragraphs>75</Paragraphs>
  <Slides>11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11</vt:i4>
      </vt:variant>
    </vt:vector>
  </HeadingPairs>
  <TitlesOfParts>
    <vt:vector size="14" baseType="lpstr">
      <vt:lpstr>Тема Office</vt:lpstr>
      <vt:lpstr>Equation</vt:lpstr>
      <vt:lpstr>Photo Editor Photo</vt:lpstr>
      <vt:lpstr>Прогнозирование, выявление и оценка радиационной обстановки</vt:lpstr>
      <vt:lpstr>Выявление радиационной обстановки</vt:lpstr>
      <vt:lpstr>Выявление радиационной обстановки (продолжение)</vt:lpstr>
      <vt:lpstr>Оценка радиационной обстановки</vt:lpstr>
      <vt:lpstr>3.11. Средства уменьшения  радиационной опасности</vt:lpstr>
      <vt:lpstr>Презентация PowerPoint</vt:lpstr>
      <vt:lpstr>Средства уменьшения опасности от радиационных объектов (продолжение)</vt:lpstr>
      <vt:lpstr>Средства уменьшения опасности от радиационных объектов (продолжение)</vt:lpstr>
      <vt:lpstr>3.12. Действие населения в зоне радиационного заражения</vt:lpstr>
      <vt:lpstr>Действие населения в зоне радиационного заражения (продолжение 1)</vt:lpstr>
      <vt:lpstr>Действие населения в зоне радиационного заражения (продолжение 2)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Ионизирующие излучения. Действие на человека</dc:title>
  <dc:creator>Denis</dc:creator>
  <cp:lastModifiedBy>Denis</cp:lastModifiedBy>
  <cp:revision>4</cp:revision>
  <dcterms:created xsi:type="dcterms:W3CDTF">2021-11-08T03:05:32Z</dcterms:created>
  <dcterms:modified xsi:type="dcterms:W3CDTF">2021-11-08T03:43:29Z</dcterms:modified>
</cp:coreProperties>
</file>