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3AB-E4CD-4D2E-8D28-56DE2AD7BA92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70164-8D90-408D-A61E-12E0C23FEE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34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3AB-E4CD-4D2E-8D28-56DE2AD7BA92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70164-8D90-408D-A61E-12E0C23FEE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13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3AB-E4CD-4D2E-8D28-56DE2AD7BA92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70164-8D90-408D-A61E-12E0C23FEE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208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3AB-E4CD-4D2E-8D28-56DE2AD7BA92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70164-8D90-408D-A61E-12E0C23FEE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72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3AB-E4CD-4D2E-8D28-56DE2AD7BA92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70164-8D90-408D-A61E-12E0C23FEE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339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3AB-E4CD-4D2E-8D28-56DE2AD7BA92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70164-8D90-408D-A61E-12E0C23FEE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59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3AB-E4CD-4D2E-8D28-56DE2AD7BA92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70164-8D90-408D-A61E-12E0C23FEE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12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3AB-E4CD-4D2E-8D28-56DE2AD7BA92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70164-8D90-408D-A61E-12E0C23FEE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720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3AB-E4CD-4D2E-8D28-56DE2AD7BA92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70164-8D90-408D-A61E-12E0C23FEE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6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3AB-E4CD-4D2E-8D28-56DE2AD7BA92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70164-8D90-408D-A61E-12E0C23FEE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55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3AB-E4CD-4D2E-8D28-56DE2AD7BA92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70164-8D90-408D-A61E-12E0C23FEE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025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CF3AB-E4CD-4D2E-8D28-56DE2AD7BA92}" type="datetimeFigureOut">
              <a:rPr lang="ru-RU" smtClean="0"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70164-8D90-408D-A61E-12E0C23FEE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44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48195"/>
            <a:ext cx="9144000" cy="173735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Межотраслевые системы (комплексы) </a:t>
            </a:r>
            <a:r>
              <a:rPr lang="ru-RU" b="1" dirty="0" smtClean="0"/>
              <a:t>стандартов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Перечень систем межгосударственных и государственных стандартов</a:t>
            </a:r>
          </a:p>
        </p:txBody>
      </p:sp>
    </p:spTree>
    <p:extLst>
      <p:ext uri="{BB962C8B-B14F-4D97-AF65-F5344CB8AC3E}">
        <p14:creationId xmlns:p14="http://schemas.microsoft.com/office/powerpoint/2010/main" val="139590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697" y="313509"/>
            <a:ext cx="11573692" cy="6348548"/>
          </a:xfrm>
        </p:spPr>
        <p:txBody>
          <a:bodyPr>
            <a:normAutofit/>
          </a:bodyPr>
          <a:lstStyle/>
          <a:p>
            <a:r>
              <a:rPr lang="ru-RU" dirty="0"/>
              <a:t>Например, элементы обозначения стандарта «ГОСТ 2.001 - 93 ЕСКД. Общие положения» имеют следующее значение:</a:t>
            </a:r>
          </a:p>
          <a:p>
            <a:r>
              <a:rPr lang="ru-RU" dirty="0"/>
              <a:t>ГОСТ – индекс категории стандарта;</a:t>
            </a:r>
          </a:p>
          <a:p>
            <a:r>
              <a:rPr lang="ru-RU" dirty="0"/>
              <a:t>2 - номер класса стандарта;</a:t>
            </a:r>
          </a:p>
          <a:p>
            <a:r>
              <a:rPr lang="ru-RU" dirty="0"/>
              <a:t>0 - номер классификационной группировки «Общие положения»;</a:t>
            </a:r>
          </a:p>
          <a:p>
            <a:r>
              <a:rPr lang="ru-RU" dirty="0"/>
              <a:t>01 - порядковый номер стандарта в группе;</a:t>
            </a:r>
          </a:p>
          <a:p>
            <a:r>
              <a:rPr lang="ru-RU" dirty="0"/>
              <a:t>93 - год регистрации стандарта.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ЕСКД стала универсальной системой, позволяющей осуществлять широкий обмен технической документацией с зарубежными странами, выходить на международный рынок с продажей товаров, лицензий, организовывать совместные с зарубежными фирмами предприятия по изготовлению конечного продукта.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7832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024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Единая система технологической документации (ЕСТД)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62150"/>
            <a:ext cx="10515600" cy="5695404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 smtClean="0"/>
              <a:t>ЕСТД</a:t>
            </a:r>
            <a:r>
              <a:rPr lang="ru-RU" dirty="0" smtClean="0"/>
              <a:t> </a:t>
            </a:r>
            <a:r>
              <a:rPr lang="ru-RU" dirty="0"/>
              <a:t>предназначена для установления во всех организациях и на всех предприятиях единых взаимосвязанных правил, норм и положений выполнения, оформления, комплектации и обращения, унификации и стандартизации технологической продукции.</a:t>
            </a:r>
          </a:p>
          <a:p>
            <a:pPr marL="0" indent="0">
              <a:buNone/>
            </a:pPr>
            <a:r>
              <a:rPr lang="ru-RU" dirty="0"/>
              <a:t>Внедрение ЕСТД позволяет:</a:t>
            </a:r>
          </a:p>
          <a:p>
            <a:pPr lvl="0"/>
            <a:r>
              <a:rPr lang="ru-RU" dirty="0"/>
              <a:t>сократить объем разрабатываемой технологической документации;</a:t>
            </a:r>
          </a:p>
          <a:p>
            <a:pPr lvl="0"/>
            <a:r>
              <a:rPr lang="ru-RU" dirty="0"/>
              <a:t>повысить производительность труда технологов;</a:t>
            </a:r>
          </a:p>
          <a:p>
            <a:pPr lvl="0"/>
            <a:r>
              <a:rPr lang="ru-RU" dirty="0"/>
              <a:t>упорядочить номенклатуру и содержание форм документации общего назначения (карты технологического процесса, спецификации);</a:t>
            </a:r>
          </a:p>
          <a:p>
            <a:pPr lvl="0"/>
            <a:r>
              <a:rPr lang="ru-RU" dirty="0"/>
              <a:t>установить правила оформления технологических процессов (формы документации), внесения и оформления изменений;</a:t>
            </a:r>
          </a:p>
          <a:p>
            <a:pPr lvl="0"/>
            <a:r>
              <a:rPr lang="ru-RU" dirty="0"/>
              <a:t>установить правила учета и анализа применяемости технологической оснастки, деталей, узлов и материалов;</a:t>
            </a:r>
          </a:p>
          <a:p>
            <a:pPr lvl="0"/>
            <a:r>
              <a:rPr lang="ru-RU" dirty="0"/>
              <a:t>эффективно внедрить типовые технологические процессы;</a:t>
            </a:r>
          </a:p>
          <a:p>
            <a:pPr lvl="0"/>
            <a:r>
              <a:rPr lang="ru-RU" dirty="0"/>
              <a:t>создать первичную информационную базу для автоматизированной системы управления предприятия и отрасли.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100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4406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Весь комплекс стандартов ЕСТД (свыше 40 ГОСТов) разделяется на следующие 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классификационные группы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6361534"/>
              </p:ext>
            </p:extLst>
          </p:nvPr>
        </p:nvGraphicFramePr>
        <p:xfrm>
          <a:off x="496389" y="1319348"/>
          <a:ext cx="11194868" cy="55036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1948">
                  <a:extLst>
                    <a:ext uri="{9D8B030D-6E8A-4147-A177-3AD203B41FA5}">
                      <a16:colId xmlns:a16="http://schemas.microsoft.com/office/drawing/2014/main" val="3576379313"/>
                    </a:ext>
                  </a:extLst>
                </a:gridCol>
                <a:gridCol w="9802920">
                  <a:extLst>
                    <a:ext uri="{9D8B030D-6E8A-4147-A177-3AD203B41FA5}">
                      <a16:colId xmlns:a16="http://schemas.microsoft.com/office/drawing/2014/main" val="43136743"/>
                    </a:ext>
                  </a:extLst>
                </a:gridCol>
              </a:tblGrid>
              <a:tr h="5301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Номер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группы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36" marR="52536" marT="52536" marB="5253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Наименование классификационной группы стандартов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36" marR="52536" marT="52536" marB="52536"/>
                </a:tc>
                <a:extLst>
                  <a:ext uri="{0D108BD9-81ED-4DB2-BD59-A6C34878D82A}">
                    <a16:rowId xmlns:a16="http://schemas.microsoft.com/office/drawing/2014/main" val="2031085913"/>
                  </a:ext>
                </a:extLst>
              </a:tr>
              <a:tr h="3414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Общие положения (ГОСТ 3.1001)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extLst>
                  <a:ext uri="{0D108BD9-81ED-4DB2-BD59-A6C34878D82A}">
                    <a16:rowId xmlns:a16="http://schemas.microsoft.com/office/drawing/2014/main" val="2147661882"/>
                  </a:ext>
                </a:extLst>
              </a:tr>
              <a:tr h="3414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Общие требования к документации (ГОСТ 3.1102 – 3.1130)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extLst>
                  <a:ext uri="{0D108BD9-81ED-4DB2-BD59-A6C34878D82A}">
                    <a16:rowId xmlns:a16="http://schemas.microsoft.com/office/drawing/2014/main" val="1946768378"/>
                  </a:ext>
                </a:extLst>
              </a:tr>
              <a:tr h="5301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Классификация и обозначение технологических документов (ГОСТ 3.1201)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extLst>
                  <a:ext uri="{0D108BD9-81ED-4DB2-BD59-A6C34878D82A}">
                    <a16:rowId xmlns:a16="http://schemas.microsoft.com/office/drawing/2014/main" val="592325871"/>
                  </a:ext>
                </a:extLst>
              </a:tr>
              <a:tr h="3414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Общие требования к документам на машинных носителях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extLst>
                  <a:ext uri="{0D108BD9-81ED-4DB2-BD59-A6C34878D82A}">
                    <a16:rowId xmlns:a16="http://schemas.microsoft.com/office/drawing/2014/main" val="2412967826"/>
                  </a:ext>
                </a:extLst>
              </a:tr>
              <a:tr h="9405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Основное производство, формы технологических документов и правила их оформления на процессы специализированные по методам изготовления или ремонта изделий (ГОСТ 3.1401 – 3.1409, 3.1412 – 3.1428)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extLst>
                  <a:ext uri="{0D108BD9-81ED-4DB2-BD59-A6C34878D82A}">
                    <a16:rowId xmlns:a16="http://schemas.microsoft.com/office/drawing/2014/main" val="2722868844"/>
                  </a:ext>
                </a:extLst>
              </a:tr>
              <a:tr h="7353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Основное производство, формы технологических документов и правила их оформления на испытания и контроль (ГОСТ 3.1502 – 3.1507)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extLst>
                  <a:ext uri="{0D108BD9-81ED-4DB2-BD59-A6C34878D82A}">
                    <a16:rowId xmlns:a16="http://schemas.microsoft.com/office/drawing/2014/main" val="1390303231"/>
                  </a:ext>
                </a:extLst>
              </a:tr>
              <a:tr h="5301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Вспомогательное производство, формы технологических документов и правила их оформления (ГОСТ 3.1603)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extLst>
                  <a:ext uri="{0D108BD9-81ED-4DB2-BD59-A6C34878D82A}">
                    <a16:rowId xmlns:a16="http://schemas.microsoft.com/office/drawing/2014/main" val="3523523925"/>
                  </a:ext>
                </a:extLst>
              </a:tr>
              <a:tr h="5301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Правила заполнения технологических документов (ГОСТ 3.1702 – 3.1707)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extLst>
                  <a:ext uri="{0D108BD9-81ED-4DB2-BD59-A6C34878D82A}">
                    <a16:rowId xmlns:a16="http://schemas.microsoft.com/office/drawing/2014/main" val="1439796391"/>
                  </a:ext>
                </a:extLst>
              </a:tr>
              <a:tr h="3414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Прочие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extLst>
                  <a:ext uri="{0D108BD9-81ED-4DB2-BD59-A6C34878D82A}">
                    <a16:rowId xmlns:a16="http://schemas.microsoft.com/office/drawing/2014/main" val="3181563745"/>
                  </a:ext>
                </a:extLst>
              </a:tr>
              <a:tr h="3414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Информационная база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36" marR="52536" marT="52536" marB="52536"/>
                </a:tc>
                <a:extLst>
                  <a:ext uri="{0D108BD9-81ED-4DB2-BD59-A6C34878D82A}">
                    <a16:rowId xmlns:a16="http://schemas.microsoft.com/office/drawing/2014/main" val="34655259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89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29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Система разработки и постановки продукции на производство (СРПП)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7" y="1489166"/>
            <a:ext cx="11678194" cy="5251268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Главной целью системы СРПП является обеспечение выпуска качественной продукции. Она распространяется на продукцию всех отраслей промышленности за исключением военной.</a:t>
            </a:r>
          </a:p>
          <a:p>
            <a:pPr marL="0" indent="0">
              <a:buNone/>
            </a:pPr>
            <a:r>
              <a:rPr lang="ru-RU" dirty="0"/>
              <a:t>Основное назначение СРПП состоит в установлении организационно-технических принципов и порядка проведения работ, направленных на решение следующих задач:</a:t>
            </a:r>
          </a:p>
          <a:p>
            <a:pPr lvl="0"/>
            <a:r>
              <a:rPr lang="ru-RU" dirty="0"/>
              <a:t>обеспечение разработки и производства новой продукции высокого качества, которая могла бы быть конкурентоспособной;</a:t>
            </a:r>
          </a:p>
          <a:p>
            <a:pPr lvl="0"/>
            <a:r>
              <a:rPr lang="ru-RU" dirty="0"/>
              <a:t>сокращение сроков и затрат на разработку, производство, эксплуатацию и ремонт продукции;</a:t>
            </a:r>
          </a:p>
          <a:p>
            <a:pPr lvl="0"/>
            <a:r>
              <a:rPr lang="ru-RU" dirty="0"/>
              <a:t>обеспечение стабильности показателей качества выпускаемой продукции;</a:t>
            </a:r>
          </a:p>
          <a:p>
            <a:pPr lvl="0"/>
            <a:r>
              <a:rPr lang="ru-RU" dirty="0"/>
              <a:t>своевременное обновление устаревшей продукции;</a:t>
            </a:r>
          </a:p>
          <a:p>
            <a:pPr lvl="0"/>
            <a:r>
              <a:rPr lang="ru-RU" dirty="0"/>
              <a:t>повышение ответственности исполнителей работ за качество разработки, изготовления и обеспечение эксплуатации и ремонта продукции.</a:t>
            </a:r>
          </a:p>
          <a:p>
            <a:r>
              <a:rPr lang="ru-RU" dirty="0"/>
              <a:t>Объектами стандартизации СРПП являются:</a:t>
            </a:r>
          </a:p>
          <a:p>
            <a:pPr lvl="0"/>
            <a:r>
              <a:rPr lang="ru-RU" dirty="0"/>
              <a:t>порядок проведения работ в процессе жизненного цикла продукции;</a:t>
            </a:r>
          </a:p>
          <a:p>
            <a:pPr lvl="0"/>
            <a:r>
              <a:rPr lang="ru-RU" dirty="0"/>
              <a:t>правила проведения и оформления решений по их результатам;</a:t>
            </a:r>
          </a:p>
          <a:p>
            <a:pPr lvl="0"/>
            <a:r>
              <a:rPr lang="ru-RU" dirty="0"/>
              <a:t>функции участников работ;</a:t>
            </a:r>
          </a:p>
          <a:p>
            <a:pPr lvl="0"/>
            <a:r>
              <a:rPr lang="ru-RU" dirty="0"/>
              <a:t>общие требования к продукции, предъявляемые на каждой стадии жизненного цикла.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260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4772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Классификационные группы СРПП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2253216"/>
              </p:ext>
            </p:extLst>
          </p:nvPr>
        </p:nvGraphicFramePr>
        <p:xfrm>
          <a:off x="692331" y="809897"/>
          <a:ext cx="10842171" cy="58523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7388">
                  <a:extLst>
                    <a:ext uri="{9D8B030D-6E8A-4147-A177-3AD203B41FA5}">
                      <a16:colId xmlns:a16="http://schemas.microsoft.com/office/drawing/2014/main" val="402809909"/>
                    </a:ext>
                  </a:extLst>
                </a:gridCol>
                <a:gridCol w="8424783">
                  <a:extLst>
                    <a:ext uri="{9D8B030D-6E8A-4147-A177-3AD203B41FA5}">
                      <a16:colId xmlns:a16="http://schemas.microsoft.com/office/drawing/2014/main" val="3185984890"/>
                    </a:ext>
                  </a:extLst>
                </a:gridCol>
              </a:tblGrid>
              <a:tr h="7932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Шифр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группы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группы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3723646200"/>
                  </a:ext>
                </a:extLst>
              </a:tr>
              <a:tr h="4862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Общие положения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3213394849"/>
                  </a:ext>
                </a:extLst>
              </a:tr>
              <a:tr h="4862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Исследования,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аванпроект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299607286"/>
                  </a:ext>
                </a:extLst>
              </a:tr>
              <a:tr h="4862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Опытно-конструкторские работы (ОКР), опытно-технологические работы (ОТР)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3312981998"/>
                  </a:ext>
                </a:extLst>
              </a:tr>
              <a:tr h="682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Производство (постановка на производство, единичное повторяющееся, серийное, массовое производство)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581609989"/>
                  </a:ext>
                </a:extLst>
              </a:tr>
              <a:tr h="4862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Поставка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857901644"/>
                  </a:ext>
                </a:extLst>
              </a:tr>
              <a:tr h="4862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Эксплуатация (применение, хранение)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790756180"/>
                  </a:ext>
                </a:extLst>
              </a:tr>
              <a:tr h="4862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Ремонт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3715936233"/>
                  </a:ext>
                </a:extLst>
              </a:tr>
              <a:tr h="4862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Обеспечение эксплуатации и ремонта предприятиями промышленности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3131396847"/>
                  </a:ext>
                </a:extLst>
              </a:tr>
              <a:tr h="4862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Снятие с производства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2068010221"/>
                  </a:ext>
                </a:extLst>
              </a:tr>
              <a:tr h="4862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Прочие стандарты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1109685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04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149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Единая система программных документов (ЕСПД)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9633" y="888274"/>
            <a:ext cx="11586755" cy="576072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Система ЕСПД устанавливает правила разработки, оформления и обращения программ и программной документации.</a:t>
            </a:r>
          </a:p>
          <a:p>
            <a:pPr marL="0" indent="0">
              <a:buNone/>
            </a:pPr>
            <a:r>
              <a:rPr lang="ru-RU" dirty="0"/>
              <a:t>Единые требования обеспечивают:</a:t>
            </a:r>
          </a:p>
          <a:p>
            <a:pPr lvl="0"/>
            <a:r>
              <a:rPr lang="ru-RU" dirty="0"/>
              <a:t>унификацию программных изделий для взаимного обмена программами и применения ранее разработанных программ в новых разработках;</a:t>
            </a:r>
          </a:p>
          <a:p>
            <a:pPr lvl="0"/>
            <a:r>
              <a:rPr lang="ru-RU" dirty="0"/>
              <a:t>снижение трудоемкости и повышения эффективности разработки, сопровождения, изготовления и эксплуатации программных изделий;</a:t>
            </a:r>
          </a:p>
          <a:p>
            <a:pPr lvl="0"/>
            <a:r>
              <a:rPr lang="ru-RU" dirty="0"/>
              <a:t>автоматизацию изготовления и хранения программной документации.</a:t>
            </a:r>
          </a:p>
          <a:p>
            <a:pPr marL="0" indent="0">
              <a:buNone/>
            </a:pPr>
            <a:r>
              <a:rPr lang="ru-RU" dirty="0"/>
              <a:t>В состав ЕСПД входят следующие классификационные группы:</a:t>
            </a:r>
          </a:p>
          <a:p>
            <a:r>
              <a:rPr lang="ru-RU" dirty="0"/>
              <a:t>0 – Общие положения;</a:t>
            </a:r>
          </a:p>
          <a:p>
            <a:r>
              <a:rPr lang="ru-RU" dirty="0"/>
              <a:t>1 – Основополагающие стандарты;</a:t>
            </a:r>
          </a:p>
          <a:p>
            <a:r>
              <a:rPr lang="ru-RU" dirty="0"/>
              <a:t>2 – Правила выполнения документации разработки;</a:t>
            </a:r>
          </a:p>
          <a:p>
            <a:r>
              <a:rPr lang="ru-RU" dirty="0"/>
              <a:t>3 – Правила выполнения документации изготовления;</a:t>
            </a:r>
          </a:p>
          <a:p>
            <a:r>
              <a:rPr lang="ru-RU" dirty="0"/>
              <a:t>4 – Правила выполнения документации сопровождения;</a:t>
            </a:r>
          </a:p>
          <a:p>
            <a:r>
              <a:rPr lang="ru-RU" dirty="0"/>
              <a:t>5 – Правила выполнения эксплуатационной документации;</a:t>
            </a:r>
          </a:p>
          <a:p>
            <a:r>
              <a:rPr lang="ru-RU" dirty="0"/>
              <a:t>6 – Правила обращения программной документации;</a:t>
            </a:r>
          </a:p>
          <a:p>
            <a:r>
              <a:rPr lang="ru-RU" dirty="0"/>
              <a:t>7, 8 – Резервные группы;</a:t>
            </a:r>
          </a:p>
          <a:p>
            <a:r>
              <a:rPr lang="ru-RU" dirty="0"/>
              <a:t>9 – прочие стандарты.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814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39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Стандарты на системы качества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446" y="849086"/>
            <a:ext cx="11586754" cy="5773783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Требования к системам качества впервые были установлены в 1987 г. в четырех стандартах ИСО серии 9000-ИСО: 9000-9004. В 1994 г. после внесения изменений появилась вторая версия стандартов. Третья версия была принята в 2000 году.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2008 г. была утверждена четвертая версия стандартов:</a:t>
            </a:r>
          </a:p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ИСО 9000:2008 «Системы менеджмента качества». Основные положения и словарь;</a:t>
            </a:r>
          </a:p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ИСО 9001:2008 «Системы менеджмента качества». Требования;</a:t>
            </a:r>
          </a:p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ИСО 9004:2008 «Системы менеджмента качества». Рекомендации по улучшению деятельности.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Основополагающими являются стандарты ИСО 9001 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9004.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ИСО 9001 устанавливает требования к системе менеджмента качества и используется для целей сертификации; ИСО 9004 предоставляет методическую помощь по системе менеджмента качества для улучшения деятельности организации в целом.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Требования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содержащиеся в ИСО 9001, являются общими для всех организаций, независимо от их вида, размера и выпускаемой продукции или оказываемой услуги.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56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47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Система стандартов по управлению и информации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09898"/>
            <a:ext cx="10515600" cy="582603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Важнейшей задачей стандартов данного направления является унификация документов как по управленческим процессам, так и по информационной технологии.</a:t>
            </a:r>
          </a:p>
          <a:p>
            <a:r>
              <a:rPr lang="ru-RU" i="1" dirty="0"/>
              <a:t>Стандарты по управленческой документации</a:t>
            </a:r>
            <a:r>
              <a:rPr lang="ru-RU" dirty="0"/>
              <a:t>. </a:t>
            </a:r>
          </a:p>
          <a:p>
            <a:r>
              <a:rPr lang="ru-RU" dirty="0"/>
              <a:t>Одним из путей снижения затрат на управленческие документы могут быть унификация и стандартизация их за счет сокращения избыточности информации, создания обшей модели построения документов, применения единой терминологии, типизации текста. Проведенная в этом направлении работа завершилась разработкой </a:t>
            </a:r>
            <a:r>
              <a:rPr lang="ru-RU" i="1" dirty="0"/>
              <a:t>унифицированной системы документации</a:t>
            </a:r>
            <a:r>
              <a:rPr lang="ru-RU" dirty="0"/>
              <a:t> (</a:t>
            </a:r>
            <a:r>
              <a:rPr lang="ru-RU" i="1" dirty="0"/>
              <a:t>УСД</a:t>
            </a:r>
            <a:r>
              <a:rPr lang="ru-RU" dirty="0"/>
              <a:t>).</a:t>
            </a:r>
          </a:p>
          <a:p>
            <a:r>
              <a:rPr lang="ru-RU" dirty="0"/>
              <a:t>К управленческой документации относятся организационно-распорядительная, внешнеторговая, отчетно-статистическая, бухгалтерско-финансовая, расчетно-денежная и другие ее разновидности.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079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697" y="182880"/>
            <a:ext cx="11495314" cy="643998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Организационно-распорядительная документация (ОРД) выполняет особую роль среди УСД в силу своей универсальности – распорядительная и исполнительская деятельность характерна для всех без исключения управленческих структур независимо от их уровня, юридического статуса и направлений деятельности. Требования к ОРД установлены ГОСТ 6.38. Указанный стандарт регламентирует оформление следующих документов:</a:t>
            </a:r>
          </a:p>
          <a:p>
            <a:pPr lvl="0"/>
            <a:r>
              <a:rPr lang="ru-RU" dirty="0" smtClean="0"/>
              <a:t>приказов, распоряжений, актов, протоколов, объяснительных </a:t>
            </a:r>
            <a:r>
              <a:rPr lang="ru-RU" dirty="0"/>
              <a:t>и докладных </a:t>
            </a:r>
            <a:r>
              <a:rPr lang="ru-RU" dirty="0" smtClean="0"/>
              <a:t>записок, инструкций, служебных писем, заявлений, анкет, представлений, решений, постановлений, предписаний, штатных  расписаний, указаний, уставов.</a:t>
            </a:r>
          </a:p>
          <a:p>
            <a:r>
              <a:rPr lang="ru-RU" dirty="0"/>
              <a:t>Внешнеторговая документация является объектом отечественных и международных стандартов. В связи со вступлением России в ВТО, интенсификацией международной торговли очень актуальна задача гармонизации отечественных стандартов на внешнеторговую документацию со стандартами ИСО.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399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6571" y="287382"/>
            <a:ext cx="11547565" cy="6296297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Большую роль в повышении эффективности внешнеторговых операций играют УСД </a:t>
            </a:r>
            <a:r>
              <a:rPr lang="ru-RU" i="1" dirty="0"/>
              <a:t>Международной системы электронного обмена данными в управлении, торговле и на транспорте</a:t>
            </a:r>
            <a:r>
              <a:rPr lang="ru-RU" dirty="0"/>
              <a:t> (</a:t>
            </a:r>
            <a:r>
              <a:rPr lang="ru-RU" i="1" dirty="0"/>
              <a:t>ЭДИФАКТ</a:t>
            </a:r>
            <a:r>
              <a:rPr lang="ru-RU" dirty="0"/>
              <a:t>). </a:t>
            </a:r>
            <a:endParaRPr lang="ru-RU" dirty="0" smtClean="0"/>
          </a:p>
          <a:p>
            <a:r>
              <a:rPr lang="ru-RU" dirty="0" smtClean="0"/>
              <a:t>Проведение </a:t>
            </a:r>
            <a:r>
              <a:rPr lang="ru-RU" dirty="0"/>
              <a:t>работ но данной системе вызвано тем, что для оформления внешнеторговой сделки и сопровождения товаров, перевозимых от производителя к покупателю, используется большое количество данных, которые должны передаваться, приниматься, обрабатываться и регистрироваться. Расходы на оформление внешнеторговых сделок составляют заметную часть товарооборота (до 15 %). Кроме того, при сложных структурах потока внешнеторговой информации и участии в этом процессе большого количества организаций снижаются оперативность передачи и достоверность данных. Значительная рационализация торговых процедур достигнута </a:t>
            </a:r>
            <a:r>
              <a:rPr lang="ru-RU" dirty="0" smtClean="0"/>
              <a:t>благодаря </a:t>
            </a:r>
            <a:r>
              <a:rPr lang="ru-RU" dirty="0"/>
              <a:t>переходу на безбумажную технологию обмена информацией (электронная обработка и передача данных), что стало возможным в условиях широкого внедрения средств вычислительной техники и каналов связи.</a:t>
            </a:r>
          </a:p>
          <a:p>
            <a:r>
              <a:rPr lang="ru-RU" dirty="0"/>
              <a:t>Стандарты ЭДИФАКТ служат универсальным языком обмена данными независимо от используемых средств связи, типов ЭВМ, прикладных систем (коммерческих, транспортных, управляющих и т.п.). На основе ИСО 9735 разработан методом прямого применения ГОСТ 6.20.1, определяющий правила подготовки и передачи сообщений, предназначенных для обмена. Другим важнейшим стандартом является ГОСТ 6.20.2 (соответствует ИСО 7372), согласно которому вводится для применения «Справочник элементов внешнеторговых данных ООН».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467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5878206"/>
              </p:ext>
            </p:extLst>
          </p:nvPr>
        </p:nvGraphicFramePr>
        <p:xfrm>
          <a:off x="274320" y="9841"/>
          <a:ext cx="11782698" cy="66951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2286">
                  <a:extLst>
                    <a:ext uri="{9D8B030D-6E8A-4147-A177-3AD203B41FA5}">
                      <a16:colId xmlns:a16="http://schemas.microsoft.com/office/drawing/2014/main" val="1050570597"/>
                    </a:ext>
                  </a:extLst>
                </a:gridCol>
                <a:gridCol w="1830143">
                  <a:extLst>
                    <a:ext uri="{9D8B030D-6E8A-4147-A177-3AD203B41FA5}">
                      <a16:colId xmlns:a16="http://schemas.microsoft.com/office/drawing/2014/main" val="4202529265"/>
                    </a:ext>
                  </a:extLst>
                </a:gridCol>
                <a:gridCol w="1797792">
                  <a:extLst>
                    <a:ext uri="{9D8B030D-6E8A-4147-A177-3AD203B41FA5}">
                      <a16:colId xmlns:a16="http://schemas.microsoft.com/office/drawing/2014/main" val="3248883942"/>
                    </a:ext>
                  </a:extLst>
                </a:gridCol>
                <a:gridCol w="4568423">
                  <a:extLst>
                    <a:ext uri="{9D8B030D-6E8A-4147-A177-3AD203B41FA5}">
                      <a16:colId xmlns:a16="http://schemas.microsoft.com/office/drawing/2014/main" val="2021453103"/>
                    </a:ext>
                  </a:extLst>
                </a:gridCol>
                <a:gridCol w="2454054">
                  <a:extLst>
                    <a:ext uri="{9D8B030D-6E8A-4147-A177-3AD203B41FA5}">
                      <a16:colId xmlns:a16="http://schemas.microsoft.com/office/drawing/2014/main" val="1161904049"/>
                    </a:ext>
                  </a:extLst>
                </a:gridCol>
              </a:tblGrid>
              <a:tr h="6324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№</a:t>
                      </a:r>
                      <a:endParaRPr lang="ru-RU" sz="1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п/п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Категория</a:t>
                      </a:r>
                      <a:endParaRPr lang="ru-RU" sz="1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стандартов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Шифр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(класс) системы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Наименование системы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Аббревиатура</a:t>
                      </a:r>
                      <a:endParaRPr lang="ru-RU" sz="1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системы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extLst>
                  <a:ext uri="{0D108BD9-81ED-4DB2-BD59-A6C34878D82A}">
                    <a16:rowId xmlns:a16="http://schemas.microsoft.com/office/drawing/2014/main" val="2874855815"/>
                  </a:ext>
                </a:extLst>
              </a:tr>
              <a:tr h="460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ГОСТ 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Стандартизация в Российской Федерации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extLst>
                  <a:ext uri="{0D108BD9-81ED-4DB2-BD59-A6C34878D82A}">
                    <a16:rowId xmlns:a16="http://schemas.microsoft.com/office/drawing/2014/main" val="1643602777"/>
                  </a:ext>
                </a:extLst>
              </a:tr>
              <a:tr h="460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ГОСТ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Межгосударственная система стандартизации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extLst>
                  <a:ext uri="{0D108BD9-81ED-4DB2-BD59-A6C34878D82A}">
                    <a16:rowId xmlns:a16="http://schemas.microsoft.com/office/drawing/2014/main" val="3048582125"/>
                  </a:ext>
                </a:extLst>
              </a:tr>
              <a:tr h="460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ГОСТ, ГОСТ </a:t>
                      </a:r>
                      <a:r>
                        <a:rPr lang="ru-RU" sz="1600" dirty="0">
                          <a:effectLst/>
                        </a:rPr>
                        <a:t>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Единая система конструкторской документации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ЕСКД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extLst>
                  <a:ext uri="{0D108BD9-81ED-4DB2-BD59-A6C34878D82A}">
                    <a16:rowId xmlns:a16="http://schemas.microsoft.com/office/drawing/2014/main" val="2275358975"/>
                  </a:ext>
                </a:extLst>
              </a:tr>
              <a:tr h="460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ГОСТ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Единая система технологической документации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ЕСТД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extLst>
                  <a:ext uri="{0D108BD9-81ED-4DB2-BD59-A6C34878D82A}">
                    <a16:rowId xmlns:a16="http://schemas.microsoft.com/office/drawing/2014/main" val="496288358"/>
                  </a:ext>
                </a:extLst>
              </a:tr>
              <a:tr h="460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ГОСТ</a:t>
                      </a:r>
                      <a:r>
                        <a:rPr lang="ru-RU" sz="1600" dirty="0" smtClean="0">
                          <a:effectLst/>
                        </a:rPr>
                        <a:t>,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Система показателей качества продукции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СПКП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extLst>
                  <a:ext uri="{0D108BD9-81ED-4DB2-BD59-A6C34878D82A}">
                    <a16:rowId xmlns:a16="http://schemas.microsoft.com/office/drawing/2014/main" val="2090606562"/>
                  </a:ext>
                </a:extLst>
              </a:tr>
              <a:tr h="460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ГОСТ, ГОСТ </a:t>
                      </a:r>
                      <a:r>
                        <a:rPr lang="ru-RU" sz="1600" dirty="0">
                          <a:effectLst/>
                        </a:rPr>
                        <a:t>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Унифицированная система документации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УСД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extLst>
                  <a:ext uri="{0D108BD9-81ED-4DB2-BD59-A6C34878D82A}">
                    <a16:rowId xmlns:a16="http://schemas.microsoft.com/office/drawing/2014/main" val="1994742032"/>
                  </a:ext>
                </a:extLst>
              </a:tr>
              <a:tr h="6324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ГОСТ, ГОСТ </a:t>
                      </a:r>
                      <a:r>
                        <a:rPr lang="ru-RU" sz="1600" dirty="0">
                          <a:effectLst/>
                        </a:rPr>
                        <a:t>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Система стандартов по информации, библиотечному и издательскому делу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СИБИД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extLst>
                  <a:ext uri="{0D108BD9-81ED-4DB2-BD59-A6C34878D82A}">
                    <a16:rowId xmlns:a16="http://schemas.microsoft.com/office/drawing/2014/main" val="6740083"/>
                  </a:ext>
                </a:extLst>
              </a:tr>
              <a:tr h="6324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ГОСТ, ГОСТ </a:t>
                      </a:r>
                      <a:r>
                        <a:rPr lang="ru-RU" sz="1600" dirty="0">
                          <a:effectLst/>
                        </a:rPr>
                        <a:t>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Государственная система обеспечения единства измерений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ГСИ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extLst>
                  <a:ext uri="{0D108BD9-81ED-4DB2-BD59-A6C34878D82A}">
                    <a16:rowId xmlns:a16="http://schemas.microsoft.com/office/drawing/2014/main" val="3512293951"/>
                  </a:ext>
                </a:extLst>
              </a:tr>
              <a:tr h="460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ГОСТ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Единая система защиты от коррозии и старения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ЕСЗКС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extLst>
                  <a:ext uri="{0D108BD9-81ED-4DB2-BD59-A6C34878D82A}">
                    <a16:rowId xmlns:a16="http://schemas.microsoft.com/office/drawing/2014/main" val="4145097801"/>
                  </a:ext>
                </a:extLst>
              </a:tr>
              <a:tr h="460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ГОСТ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Система стандартов безопасности труда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ССБТ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extLst>
                  <a:ext uri="{0D108BD9-81ED-4DB2-BD59-A6C34878D82A}">
                    <a16:rowId xmlns:a16="http://schemas.microsoft.com/office/drawing/2014/main" val="2610547156"/>
                  </a:ext>
                </a:extLst>
              </a:tr>
              <a:tr h="460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ГОСТ, ГОСТ </a:t>
                      </a:r>
                      <a:r>
                        <a:rPr lang="ru-RU" sz="1600" dirty="0">
                          <a:effectLst/>
                        </a:rPr>
                        <a:t>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Репрография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extLst>
                  <a:ext uri="{0D108BD9-81ED-4DB2-BD59-A6C34878D82A}">
                    <a16:rowId xmlns:a16="http://schemas.microsoft.com/office/drawing/2014/main" val="3578391527"/>
                  </a:ext>
                </a:extLst>
              </a:tr>
              <a:tr h="460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ГОСТ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14.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Единая система технологической подготовки производства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ЕСТПП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0" marR="58530" marT="58530" marB="58530"/>
                </a:tc>
                <a:extLst>
                  <a:ext uri="{0D108BD9-81ED-4DB2-BD59-A6C34878D82A}">
                    <a16:rowId xmlns:a16="http://schemas.microsoft.com/office/drawing/2014/main" val="441608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26316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2338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Стандарты по информационным технологиям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509" y="1071154"/>
            <a:ext cx="11573691" cy="55386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К стандартам по ИТ относится </a:t>
            </a:r>
            <a:r>
              <a:rPr lang="ru-RU" i="1" dirty="0"/>
              <a:t>Система информационно-библиографической документации</a:t>
            </a:r>
            <a:r>
              <a:rPr lang="ru-RU" dirty="0"/>
              <a:t> (</a:t>
            </a:r>
            <a:r>
              <a:rPr lang="ru-RU" i="1" dirty="0"/>
              <a:t>СИБИД</a:t>
            </a:r>
            <a:r>
              <a:rPr lang="ru-RU" dirty="0"/>
              <a:t>). Ее задачами являются:</a:t>
            </a:r>
          </a:p>
          <a:p>
            <a:pPr lvl="0"/>
            <a:r>
              <a:rPr lang="ru-RU" dirty="0"/>
              <a:t>совершенствование организации и управления деятельностью в области научно-технической информации (НТИ);</a:t>
            </a:r>
          </a:p>
          <a:p>
            <a:pPr lvl="0"/>
            <a:r>
              <a:rPr lang="ru-RU" dirty="0"/>
              <a:t>повышение производительности труда информационных работников в результате применения эффективной технологии, прогрессивных норм и требований;</a:t>
            </a:r>
          </a:p>
          <a:p>
            <a:pPr lvl="0"/>
            <a:r>
              <a:rPr lang="ru-RU" dirty="0"/>
              <a:t>обеспечение условий для рационального взаимодействия органов информации различных уровней.</a:t>
            </a:r>
          </a:p>
          <a:p>
            <a:pPr marL="0" indent="0">
              <a:buNone/>
            </a:pPr>
            <a:r>
              <a:rPr lang="ru-RU" dirty="0"/>
              <a:t>СИБИД включает три подсистемы:</a:t>
            </a:r>
          </a:p>
          <a:p>
            <a:pPr lvl="0"/>
            <a:r>
              <a:rPr lang="ru-RU" dirty="0"/>
              <a:t>научно-техническая информация;</a:t>
            </a:r>
          </a:p>
          <a:p>
            <a:pPr lvl="0"/>
            <a:r>
              <a:rPr lang="ru-RU" dirty="0"/>
              <a:t>библиотечное дело и библиография;</a:t>
            </a:r>
          </a:p>
          <a:p>
            <a:pPr lvl="0"/>
            <a:r>
              <a:rPr lang="ru-RU" dirty="0"/>
              <a:t>редакционно-издательская работа.</a:t>
            </a:r>
          </a:p>
          <a:p>
            <a:pPr marL="0" indent="0">
              <a:buNone/>
            </a:pPr>
            <a:r>
              <a:rPr lang="ru-RU" dirty="0"/>
              <a:t>В рамках комплекса стандартов ИТ разработаны стандарты по штриховому кодированию – ГОСТ Р 51001, ГОСТ Р 51002, ГОСТ Р 51003, которые используются предприятиями-изготовителями для налаживания автоматизированного учета продукции (товаров) при ее изготовлении, хранении, транспортировании и реализации.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232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6029"/>
          </a:xfrm>
        </p:spPr>
        <p:txBody>
          <a:bodyPr/>
          <a:lstStyle/>
          <a:p>
            <a:r>
              <a:rPr lang="ru-RU" b="1" dirty="0"/>
              <a:t>Система стандартов социальной </a:t>
            </a:r>
            <a:r>
              <a:rPr lang="ru-RU" b="1" dirty="0" smtClean="0"/>
              <a:t>сферы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445" y="1071154"/>
            <a:ext cx="11573691" cy="5551715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Система «социальных» стандартов регламентирует правила безопасности и представлена тремя группами:</a:t>
            </a:r>
          </a:p>
          <a:p>
            <a:pPr lvl="0"/>
            <a:r>
              <a:rPr lang="ru-RU" dirty="0"/>
              <a:t>комплекс стандартов «Безопасность в чрезвычайных ситуациях» (ГОСТ Р 22.);</a:t>
            </a:r>
          </a:p>
          <a:p>
            <a:pPr lvl="0"/>
            <a:r>
              <a:rPr lang="ru-RU" dirty="0"/>
              <a:t>комплекс стандартов «Система стандартов безопасности труда» (ГОСТ 12.);</a:t>
            </a:r>
          </a:p>
          <a:p>
            <a:pPr lvl="0"/>
            <a:r>
              <a:rPr lang="ru-RU" dirty="0"/>
              <a:t>комплекс стандартов по охране природы (ГОСТ 17.).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905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024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Комплекс стандартов «Безопасность в чрезвычайных ситуациях» (БЧС)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4949" y="992777"/>
            <a:ext cx="11456125" cy="5577840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/>
              <a:t>Комплекс стандартов «Безопасность в чрезвычайных ситуациях» </a:t>
            </a:r>
            <a:r>
              <a:rPr lang="ru-RU" dirty="0"/>
              <a:t>(</a:t>
            </a:r>
            <a:r>
              <a:rPr lang="ru-RU" i="1" dirty="0"/>
              <a:t>БЧС</a:t>
            </a:r>
            <a:r>
              <a:rPr lang="ru-RU" dirty="0"/>
              <a:t>) начал формироваться в период 1992-1995 гг. Опыт ликвидации последствий природных и техногенных катастроф, произошедших в последнее десятилетие XX в., показал низкую готовность населения и органов управления к действиям в чрезвычайных ситуациях (ЧС) и несовершенство или отсутствие нормативных документов, регламентирующих эти вопросы. Между тем ущерб, наносимый России катастрофами, исчисляется миллиардами рублей, ежегодно погибает более 50 тыс. и получают увечья 250 тыс. человек. Подобная ситуация наблюдается и в зарубежных странах.</a:t>
            </a:r>
          </a:p>
          <a:p>
            <a:r>
              <a:rPr lang="ru-RU" dirty="0"/>
              <a:t>Все большие финансовые затраты требуются на предупреждение возможных ЧС на современных промышленных предприятиях. Так, в ряде отраслей промышленности они уже достигают 20-25 % и более от общих капиталовложений.</a:t>
            </a:r>
          </a:p>
          <a:p>
            <a:r>
              <a:rPr lang="ru-RU" dirty="0"/>
              <a:t>В связи с вышеизложенным возникла необходимость создания комплекса государственных стандартов по обеспечению безопасности населения и объектов производственного и социального назначения в ЧС.</a:t>
            </a:r>
          </a:p>
          <a:p>
            <a:r>
              <a:rPr lang="ru-RU" dirty="0"/>
              <a:t>Комплекс БЧС, разработанный впервые в мире российскими специалистами, включает 76 национальных стандартов.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979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4772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Комплекс стандартов «Система стандартов безопасности труда» (ССБТ)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1887" y="809898"/>
            <a:ext cx="11534502" cy="5812971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/>
              <a:t>Комплекс стандартов «Система стандартов безопасности труда»</a:t>
            </a:r>
            <a:r>
              <a:rPr lang="ru-RU" dirty="0"/>
              <a:t> (</a:t>
            </a:r>
            <a:r>
              <a:rPr lang="ru-RU" i="1" dirty="0"/>
              <a:t>ССБТ</a:t>
            </a:r>
            <a:r>
              <a:rPr lang="ru-RU" dirty="0"/>
              <a:t>) имеет своим объектом систему «человек - машина - среда (производственная и бытовая предметная среда)» и выполняет важную социальную функцию по предупреждению аварий и несчастных случаев с целью обеспечения охраны здоровья людей на производстве и в быту.</a:t>
            </a:r>
          </a:p>
          <a:p>
            <a:r>
              <a:rPr lang="ru-RU" dirty="0"/>
              <a:t>Комплекс включает более 350 ГОСТов, т. е. из всех межотраслевых систем стандартов он имеет наиболее обширный фонд.</a:t>
            </a:r>
          </a:p>
          <a:p>
            <a:r>
              <a:rPr lang="ru-RU" dirty="0"/>
              <a:t>Основополагающим стандартом ССБТ является ГОСТ 12.0.001. Он определяет назначение, структуру, содержание системы и устанавливает требования безопасности к производственному оборудованию, производственным процессам, средствам защиты работающих, зданиям и сооружениям. В стандарте содержатся нормы по видам опасных и вредных производственных </a:t>
            </a:r>
            <a:r>
              <a:rPr lang="ru-RU" dirty="0" smtClean="0"/>
              <a:t>факторов.</a:t>
            </a:r>
            <a:endParaRPr lang="ru-RU" dirty="0"/>
          </a:p>
          <a:p>
            <a:r>
              <a:rPr lang="ru-RU" dirty="0"/>
              <a:t>В настоящее время стандарты ССБТ приобретают большую роль при обязательной сертификации производственных объектов в соответствии с Основами законодательства РФ об охране труда.</a:t>
            </a:r>
          </a:p>
          <a:p>
            <a:r>
              <a:rPr lang="ru-RU" dirty="0"/>
              <a:t>Стандарты ССБТ являются основой нормативной базы систем обязательной сертификации целого ряда видов продукции и услуг. </a:t>
            </a:r>
          </a:p>
        </p:txBody>
      </p:sp>
    </p:spTree>
    <p:extLst>
      <p:ext uri="{BB962C8B-B14F-4D97-AF65-F5344CB8AC3E}">
        <p14:creationId xmlns:p14="http://schemas.microsoft.com/office/powerpoint/2010/main" val="70102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05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Комплекс стандартов в области охраны природы и улучшения использования природных ресурсов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7383" y="1175658"/>
            <a:ext cx="11612880" cy="5512525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/>
              <a:t>Комплекс стандартов в области охраны природы и улучшения использования природных ресурсов</a:t>
            </a:r>
            <a:r>
              <a:rPr lang="ru-RU" dirty="0"/>
              <a:t> представлен более 80 ГОСТами. Он охватывает все отрасли производства и направлен на исключение эксплуатации одних природных ресурсов в ущерб другим, предотвращает неблагоприятные последствия деятельности предприятий всех отраслей народного хозяйства. </a:t>
            </a:r>
            <a:endParaRPr lang="ru-RU" dirty="0" smtClean="0"/>
          </a:p>
          <a:p>
            <a:r>
              <a:rPr lang="ru-RU" dirty="0" smtClean="0"/>
              <a:t>Основные </a:t>
            </a:r>
            <a:r>
              <a:rPr lang="ru-RU" dirty="0"/>
              <a:t>положения комплексного подхода к природоохранной стандартизации изложены в </a:t>
            </a:r>
            <a:r>
              <a:rPr lang="ru-RU" i="1" dirty="0"/>
              <a:t>ГОСТ 17.0.0.01 «Система стандартов в области охраны природы и улучшения использования природных ресурсов. Основные положения».</a:t>
            </a:r>
            <a:r>
              <a:rPr lang="ru-RU" dirty="0"/>
              <a:t> Согласно этому основополагающему стандарту предусматривается функционирование следующих комплексных стандартов данной системы: </a:t>
            </a:r>
            <a:r>
              <a:rPr lang="ru-RU" i="1" dirty="0"/>
              <a:t>«Охрана природы. Гидросфера»; «Охрана природы. Атмосфера»; «Охрана природы. Почвы»; «Охрана природы. Земля»; «Охрана природы. Флора»; «Охрана природы. Фауна»; «Охрана природы. Недра», </a:t>
            </a:r>
            <a:r>
              <a:rPr lang="ru-RU" dirty="0"/>
              <a:t>а также комплекса стандартов организационно-методического характера.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153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6571" y="209006"/>
            <a:ext cx="11534503" cy="6426925"/>
          </a:xfrm>
        </p:spPr>
        <p:txBody>
          <a:bodyPr/>
          <a:lstStyle/>
          <a:p>
            <a:r>
              <a:rPr lang="ru-RU" dirty="0"/>
              <a:t>Более всего загрязняют атмосферу автотранспорт и всевозможные технические средства, использующие двигатели внутреннего сгорания (например, сельскохозяйственная техника). </a:t>
            </a:r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/>
              <a:t>снижения их вредности в России в качестве государственных стандартов введены Правила ЕЭК ООН № 24, 49, 83, устанавливающие требования к выбросам загрязняющих веществ, </a:t>
            </a:r>
            <a:r>
              <a:rPr lang="ru-RU" dirty="0" err="1"/>
              <a:t>дымности</a:t>
            </a:r>
            <a:r>
              <a:rPr lang="ru-RU" dirty="0"/>
              <a:t> отработанных газов автомобилей, а также Правила ЕЭКООН № 103, касающиеся сменных каталитических нейтрализаторов. Эти меры должны привести к уменьшению в 2-2,8 раза выбросов дизельных двигателей грузовых автомашин и автобусов и примерно в 10 раз уменьшить вредные для организма выбросы двигателей легкового транспорта (при условии применения нейтрализатора отработанных газов и неэтилированного бензина). Кроме того, для улучшения экологической обстановки в стандартах на топливо ужесточены требования но содержанию в нем свинца и марганца.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660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446" y="235130"/>
            <a:ext cx="11586754" cy="6348549"/>
          </a:xfrm>
        </p:spPr>
        <p:txBody>
          <a:bodyPr/>
          <a:lstStyle/>
          <a:p>
            <a:r>
              <a:rPr lang="ru-RU" dirty="0"/>
              <a:t>Существенный вклад в нормативное обеспечение природоохранной деятельности вносят также следующие стандарты: ГОСТ Р 17.0.0.06- 2000 «Экологический паспорт </a:t>
            </a:r>
            <a:r>
              <a:rPr lang="ru-RU" dirty="0" err="1"/>
              <a:t>природопользователя</a:t>
            </a:r>
            <a:r>
              <a:rPr lang="ru-RU" dirty="0"/>
              <a:t>. Основные положения»; ГОСТ Р 17.4.3.07-2000 «Почвы. Требования к составу и свойствам осадков </a:t>
            </a:r>
            <a:r>
              <a:rPr lang="ru-RU" dirty="0" smtClean="0"/>
              <a:t>сточных </a:t>
            </a:r>
            <a:r>
              <a:rPr lang="ru-RU" dirty="0"/>
              <a:t>вод при использовании в качестве удобрений</a:t>
            </a:r>
            <a:r>
              <a:rPr lang="ru-RU" dirty="0" smtClean="0"/>
              <a:t>».</a:t>
            </a:r>
          </a:p>
          <a:p>
            <a:r>
              <a:rPr lang="ru-RU" dirty="0"/>
              <a:t>Помимо природоохранных стандартов системы 17, в России принято 14 национальных стандартов на основе ИСО серии 14000 по системам управления окружающей средой:</a:t>
            </a:r>
          </a:p>
          <a:p>
            <a:pPr lvl="0"/>
            <a:r>
              <a:rPr lang="ru-RU" dirty="0"/>
              <a:t>группы стандартов на требования (например, ГОСТ Р ИСО 14001-98 «Системы управления окружающей средой. Требования и руководство по применению»);</a:t>
            </a:r>
          </a:p>
          <a:p>
            <a:pPr lvl="0"/>
            <a:r>
              <a:rPr lang="ru-RU" dirty="0"/>
              <a:t>группа стандартов по экологическому аудиту;</a:t>
            </a:r>
          </a:p>
          <a:p>
            <a:pPr lvl="0"/>
            <a:r>
              <a:rPr lang="ru-RU" dirty="0"/>
              <a:t>группа стандартов по экологической маркировке.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535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8823" y="339634"/>
            <a:ext cx="11430000" cy="6244046"/>
          </a:xfrm>
        </p:spPr>
        <p:txBody>
          <a:bodyPr>
            <a:normAutofit fontScale="92500"/>
          </a:bodyPr>
          <a:lstStyle/>
          <a:p>
            <a:r>
              <a:rPr lang="ru-RU"/>
              <a:t>Система стандартов социальной сферы пополняется стандартами, разрабатываемыми в соответствии с федеральной целевой программой «Социальная поддержка инвалидов».</a:t>
            </a:r>
          </a:p>
          <a:p>
            <a:r>
              <a:rPr lang="ru-RU"/>
              <a:t>Сейчас фонд государственных стандартов на технические средства для инвалидов насчитывает около 50 ед., из которых семь стандартов – на транспортные средства, 30 – на технические средства реабилитации для инвалидов с нарушением опорно-двигательной функции.</a:t>
            </a:r>
          </a:p>
          <a:p>
            <a:r>
              <a:rPr lang="ru-RU"/>
              <a:t>В связи с тем, что на мировом рынке наблюдается стремительный рост производства экологически чистой продукции – «биопродуктов», возникла необходимость разработки стандартов на эти объекты.</a:t>
            </a:r>
          </a:p>
          <a:p>
            <a:r>
              <a:rPr lang="ru-RU"/>
              <a:t>Стандартизация требований к биопродуктам отвечает интересам групп людей, стремящихся к здоровому питанию, борющихся с избыточным весом. По оценкам Всемирной организации здравоохранения (ВОЗ), во всем мире около 300 млн человек страдают ожирением и 750 млн имеют избыточный вес. Созданные стандарты явились нормативной базой сертификации биопродуктов и связанной с ней экологической маркировки.</a:t>
            </a:r>
          </a:p>
        </p:txBody>
      </p:sp>
    </p:spTree>
    <p:extLst>
      <p:ext uri="{BB962C8B-B14F-4D97-AF65-F5344CB8AC3E}">
        <p14:creationId xmlns:p14="http://schemas.microsoft.com/office/powerpoint/2010/main" val="365860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006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Общероссийские классификаторы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420" y="1672046"/>
            <a:ext cx="11820292" cy="5018686"/>
          </a:xfrm>
        </p:spPr>
        <p:txBody>
          <a:bodyPr/>
          <a:lstStyle/>
          <a:p>
            <a:r>
              <a:rPr lang="ru-RU" dirty="0"/>
              <a:t>Общероссийские классификаторы представляют собой главный способ согласования различного рода информации, используемой разными ведомствами. Единая система классификации и кодирования </a:t>
            </a:r>
            <a:r>
              <a:rPr lang="ru-RU" dirty="0" err="1"/>
              <a:t>технико</a:t>
            </a:r>
            <a:r>
              <a:rPr lang="ru-RU" dirty="0"/>
              <a:t>—экономической и социальной информации (ЕСКК), компонентами которой являются общероссийские классификаторы </a:t>
            </a:r>
            <a:r>
              <a:rPr lang="ru-RU" dirty="0" err="1"/>
              <a:t>технико</a:t>
            </a:r>
            <a:r>
              <a:rPr lang="ru-RU" dirty="0"/>
              <a:t>—экономической и социальной информации, а также нормативные документы по их разработке, ведению и применению.</a:t>
            </a:r>
          </a:p>
          <a:p>
            <a:r>
              <a:rPr lang="ru-RU" dirty="0"/>
              <a:t>В ЕСКК классифицируются и кодируются: статистические данные, финансовая и юридическая деятельность, банковское дело, сертификация, стандартизация, торговля и бухгалтерская деятельность.</a:t>
            </a:r>
          </a:p>
          <a:p>
            <a:r>
              <a:rPr lang="ru-RU" dirty="0"/>
              <a:t>Действующие общероссийские классификаторы приняты </a:t>
            </a:r>
            <a:r>
              <a:rPr lang="ru-RU" dirty="0" err="1"/>
              <a:t>Росстандартом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771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3024" y="289932"/>
            <a:ext cx="11686478" cy="635619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По сферам использования, целям и назначению общероссийские классификаторы делятся на группы:</a:t>
            </a:r>
          </a:p>
          <a:p>
            <a:pPr lvl="0"/>
            <a:r>
              <a:rPr lang="ru-RU" dirty="0"/>
              <a:t>Административно-управленческая — ОКОГУ, ОКОК, ОКОПФ, ОКПО, ОКФС, ОКУД</a:t>
            </a:r>
          </a:p>
          <a:p>
            <a:pPr lvl="0"/>
            <a:r>
              <a:rPr lang="ru-RU" dirty="0"/>
              <a:t>Персонально-описательная — ОКИН, ОКИСЗН</a:t>
            </a:r>
          </a:p>
          <a:p>
            <a:pPr lvl="0"/>
            <a:r>
              <a:rPr lang="ru-RU" dirty="0"/>
              <a:t>Природно-сырьевая — ОКГР, </a:t>
            </a:r>
            <a:r>
              <a:rPr lang="ru-RU" dirty="0" err="1"/>
              <a:t>ОКПИиПВ</a:t>
            </a:r>
            <a:endParaRPr lang="ru-RU" dirty="0"/>
          </a:p>
          <a:p>
            <a:pPr lvl="0"/>
            <a:r>
              <a:rPr lang="ru-RU" dirty="0"/>
              <a:t>Производственно-образовательная — ОКПДТР, ОКНПО, ОКСВНК, ОКСО, ОКЗ</a:t>
            </a:r>
          </a:p>
          <a:p>
            <a:pPr lvl="0"/>
            <a:r>
              <a:rPr lang="ru-RU" dirty="0"/>
              <a:t>Производственно-техническая — ЕСКД, ОКД, ОКЕИ, ОТКД, ОТКСЕ</a:t>
            </a:r>
          </a:p>
          <a:p>
            <a:pPr lvl="0"/>
            <a:r>
              <a:rPr lang="ru-RU" dirty="0"/>
              <a:t>Промышленно-экономическая — ОКВЭД, ОКВЭД 2, ОКДП, ОКОНХ, ОКПД, ОКПД 2, ОКУН</a:t>
            </a:r>
          </a:p>
          <a:p>
            <a:pPr lvl="0"/>
            <a:r>
              <a:rPr lang="ru-RU" dirty="0"/>
              <a:t>Территориально-экономическая — КИЕС, ОКАТО, ОКВ, ОКСМ, ОКТМО, ОКЭР</a:t>
            </a:r>
          </a:p>
          <a:p>
            <a:pPr lvl="0"/>
            <a:r>
              <a:rPr lang="ru-RU" dirty="0"/>
              <a:t>Торгово-промышленная — КГС, ТНВЭД, ОКВГУМ, ОКОФ, ОКП, ОКС, ОКТС</a:t>
            </a:r>
          </a:p>
        </p:txBody>
      </p:sp>
    </p:spTree>
    <p:extLst>
      <p:ext uri="{BB962C8B-B14F-4D97-AF65-F5344CB8AC3E}">
        <p14:creationId xmlns:p14="http://schemas.microsoft.com/office/powerpoint/2010/main" val="355787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5590661"/>
              </p:ext>
            </p:extLst>
          </p:nvPr>
        </p:nvGraphicFramePr>
        <p:xfrm>
          <a:off x="287383" y="195263"/>
          <a:ext cx="11612880" cy="65290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5965">
                  <a:extLst>
                    <a:ext uri="{9D8B030D-6E8A-4147-A177-3AD203B41FA5}">
                      <a16:colId xmlns:a16="http://schemas.microsoft.com/office/drawing/2014/main" val="2484512493"/>
                    </a:ext>
                  </a:extLst>
                </a:gridCol>
                <a:gridCol w="1803766">
                  <a:extLst>
                    <a:ext uri="{9D8B030D-6E8A-4147-A177-3AD203B41FA5}">
                      <a16:colId xmlns:a16="http://schemas.microsoft.com/office/drawing/2014/main" val="390495087"/>
                    </a:ext>
                  </a:extLst>
                </a:gridCol>
                <a:gridCol w="1771881">
                  <a:extLst>
                    <a:ext uri="{9D8B030D-6E8A-4147-A177-3AD203B41FA5}">
                      <a16:colId xmlns:a16="http://schemas.microsoft.com/office/drawing/2014/main" val="3400000813"/>
                    </a:ext>
                  </a:extLst>
                </a:gridCol>
                <a:gridCol w="4502582">
                  <a:extLst>
                    <a:ext uri="{9D8B030D-6E8A-4147-A177-3AD203B41FA5}">
                      <a16:colId xmlns:a16="http://schemas.microsoft.com/office/drawing/2014/main" val="439191804"/>
                    </a:ext>
                  </a:extLst>
                </a:gridCol>
                <a:gridCol w="2418686">
                  <a:extLst>
                    <a:ext uri="{9D8B030D-6E8A-4147-A177-3AD203B41FA5}">
                      <a16:colId xmlns:a16="http://schemas.microsoft.com/office/drawing/2014/main" val="238423053"/>
                    </a:ext>
                  </a:extLst>
                </a:gridCol>
              </a:tblGrid>
              <a:tr h="4735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стандартов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Шифр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(класс) системы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системы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Аббревиатура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2889717160"/>
                  </a:ext>
                </a:extLst>
              </a:tr>
              <a:tr h="6502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ГОСТ. ГОСТ </a:t>
                      </a:r>
                      <a:r>
                        <a:rPr lang="ru-RU" sz="1600" dirty="0">
                          <a:effectLst/>
                        </a:rPr>
                        <a:t>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15.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Система разработки и постановки продукции на производство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СРПП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extLst>
                  <a:ext uri="{0D108BD9-81ED-4DB2-BD59-A6C34878D82A}">
                    <a16:rowId xmlns:a16="http://schemas.microsoft.com/office/drawing/2014/main" val="4072272892"/>
                  </a:ext>
                </a:extLst>
              </a:tr>
              <a:tr h="473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ГОСТ</a:t>
                      </a:r>
                      <a:r>
                        <a:rPr lang="ru-RU" sz="1600" dirty="0" smtClean="0">
                          <a:effectLst/>
                        </a:rPr>
                        <a:t>, ГОСТ </a:t>
                      </a:r>
                      <a:r>
                        <a:rPr lang="ru-RU" sz="1600" dirty="0">
                          <a:effectLst/>
                        </a:rPr>
                        <a:t>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17.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Охрана природы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extLst>
                  <a:ext uri="{0D108BD9-81ED-4DB2-BD59-A6C34878D82A}">
                    <a16:rowId xmlns:a16="http://schemas.microsoft.com/office/drawing/2014/main" val="3015025936"/>
                  </a:ext>
                </a:extLst>
              </a:tr>
              <a:tr h="473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ГОСТ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19.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Единая система программной документации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ЕСПД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extLst>
                  <a:ext uri="{0D108BD9-81ED-4DB2-BD59-A6C34878D82A}">
                    <a16:rowId xmlns:a16="http://schemas.microsoft.com/office/drawing/2014/main" val="162122739"/>
                  </a:ext>
                </a:extLst>
              </a:tr>
              <a:tr h="6080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ГОСТ</a:t>
                      </a:r>
                      <a:r>
                        <a:rPr lang="ru-RU" sz="1600" dirty="0" smtClean="0">
                          <a:effectLst/>
                        </a:rPr>
                        <a:t>,  ГОСТ </a:t>
                      </a:r>
                      <a:r>
                        <a:rPr lang="ru-RU" sz="1600" dirty="0">
                          <a:effectLst/>
                        </a:rPr>
                        <a:t>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21.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Система проектной документации для строительства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СПДС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extLst>
                  <a:ext uri="{0D108BD9-81ED-4DB2-BD59-A6C34878D82A}">
                    <a16:rowId xmlns:a16="http://schemas.microsoft.com/office/drawing/2014/main" val="1601562361"/>
                  </a:ext>
                </a:extLst>
              </a:tr>
              <a:tr h="473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ГОСТ</a:t>
                      </a:r>
                      <a:r>
                        <a:rPr lang="ru-RU" sz="1600" dirty="0" smtClean="0">
                          <a:effectLst/>
                        </a:rPr>
                        <a:t>, ГОСТ </a:t>
                      </a:r>
                      <a:r>
                        <a:rPr lang="ru-RU" sz="1600" dirty="0">
                          <a:effectLst/>
                        </a:rPr>
                        <a:t>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22.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Безопасность в чрезвычайных ситуациях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extLst>
                  <a:ext uri="{0D108BD9-81ED-4DB2-BD59-A6C34878D82A}">
                    <a16:rowId xmlns:a16="http://schemas.microsoft.com/office/drawing/2014/main" val="3653421456"/>
                  </a:ext>
                </a:extLst>
              </a:tr>
              <a:tr h="473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ГОСТ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24.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Система технической документации на АСУ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extLst>
                  <a:ext uri="{0D108BD9-81ED-4DB2-BD59-A6C34878D82A}">
                    <a16:rowId xmlns:a16="http://schemas.microsoft.com/office/drawing/2014/main" val="373393223"/>
                  </a:ext>
                </a:extLst>
              </a:tr>
              <a:tr h="473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ГОСТ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25.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Расчеты и испытания на прочность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extLst>
                  <a:ext uri="{0D108BD9-81ED-4DB2-BD59-A6C34878D82A}">
                    <a16:rowId xmlns:a16="http://schemas.microsoft.com/office/drawing/2014/main" val="2115301782"/>
                  </a:ext>
                </a:extLst>
              </a:tr>
              <a:tr h="473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ГОСТ, ГОСТ </a:t>
                      </a:r>
                      <a:r>
                        <a:rPr lang="ru-RU" sz="1600" dirty="0">
                          <a:effectLst/>
                        </a:rPr>
                        <a:t>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27.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Надежность в технике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extLst>
                  <a:ext uri="{0D108BD9-81ED-4DB2-BD59-A6C34878D82A}">
                    <a16:rowId xmlns:a16="http://schemas.microsoft.com/office/drawing/2014/main" val="2919984896"/>
                  </a:ext>
                </a:extLst>
              </a:tr>
              <a:tr h="6502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ГОСТ</a:t>
                      </a:r>
                      <a:r>
                        <a:rPr lang="ru-RU" sz="1600" dirty="0" smtClean="0">
                          <a:effectLst/>
                        </a:rPr>
                        <a:t>, ГОСТ </a:t>
                      </a:r>
                      <a:r>
                        <a:rPr lang="ru-RU" sz="1600" dirty="0">
                          <a:effectLst/>
                        </a:rPr>
                        <a:t>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29.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Система стандартов эргономических требований и эргономического обеспечения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extLst>
                  <a:ext uri="{0D108BD9-81ED-4DB2-BD59-A6C34878D82A}">
                    <a16:rowId xmlns:a16="http://schemas.microsoft.com/office/drawing/2014/main" val="702328196"/>
                  </a:ext>
                </a:extLst>
              </a:tr>
              <a:tr h="473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ГОСТ, ГОСТ </a:t>
                      </a:r>
                      <a:r>
                        <a:rPr lang="ru-RU" sz="1600" dirty="0">
                          <a:effectLst/>
                        </a:rPr>
                        <a:t>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34.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Информационная технология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extLst>
                  <a:ext uri="{0D108BD9-81ED-4DB2-BD59-A6C34878D82A}">
                    <a16:rowId xmlns:a16="http://schemas.microsoft.com/office/drawing/2014/main" val="97943980"/>
                  </a:ext>
                </a:extLst>
              </a:tr>
              <a:tr h="3586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ГОСТ Р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40.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Система сертификации ГОСТ Р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extLst>
                  <a:ext uri="{0D108BD9-81ED-4DB2-BD59-A6C34878D82A}">
                    <a16:rowId xmlns:a16="http://schemas.microsoft.com/office/drawing/2014/main" val="3083681712"/>
                  </a:ext>
                </a:extLst>
              </a:tr>
              <a:tr h="3586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ГОСТ Р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51.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Система аккредитации в РФ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47" marR="62947" marT="62947" marB="62947"/>
                </a:tc>
                <a:extLst>
                  <a:ext uri="{0D108BD9-81ED-4DB2-BD59-A6C34878D82A}">
                    <a16:rowId xmlns:a16="http://schemas.microsoft.com/office/drawing/2014/main" val="1819973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972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Общероссийский классификатор организационно—правовых форм (ОКОПФ)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ОКОПФ предназначен для классификации организационно—правовых форм субъектов хозяйствования, предусмотренных и утвержденных Гражданским кодексом Российской Федерации.</a:t>
            </a:r>
          </a:p>
          <a:p>
            <a:r>
              <a:rPr lang="ru-RU" dirty="0"/>
              <a:t>В данном классификаторе к субъектам хозяйствования принадлежат юридические лица, различные организации, которые не прибегают к образованию и оформлению юридического лица в ходе своей деятельности, и лица, занимающиеся индивидуальной предпринимательской деятельностью.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292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Общероссийский классификатор органов государственной власти и управления (ОКОГУ)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ОКОГУ предназначен для классификации следующих объектов:</a:t>
            </a:r>
          </a:p>
          <a:p>
            <a:r>
              <a:rPr lang="ru-RU" dirty="0"/>
              <a:t>1) органы федерального масштаба, обладающие представительной (законодательной), исполнительной и судебной властью;</a:t>
            </a:r>
          </a:p>
          <a:p>
            <a:r>
              <a:rPr lang="ru-RU" dirty="0"/>
              <a:t>2) органы, представляющие государственную власть на территории субъектов Российской Федерации;</a:t>
            </a:r>
          </a:p>
          <a:p>
            <a:r>
              <a:rPr lang="ru-RU" dirty="0"/>
              <a:t>3) органы, осуществляющие местное самоуправление;</a:t>
            </a:r>
          </a:p>
          <a:p>
            <a:r>
              <a:rPr lang="ru-RU" dirty="0"/>
              <a:t>4) объекты, которые играют большую экономическую роль в народном хозяйстве и представляют собой комплекс организаций.</a:t>
            </a:r>
          </a:p>
          <a:p>
            <a:pPr marL="0" indent="0">
              <a:buNone/>
            </a:pPr>
            <a:r>
              <a:rPr lang="ru-RU" dirty="0"/>
              <a:t>В основе классификатора лежит система классификации объектов, основанная на жесткой иерархии.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973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Общероссийский классификатор основных фондов (ОКОФ</a:t>
            </a:r>
            <a:r>
              <a:rPr lang="ru-RU" dirty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Материальные основные фонды включают в себя производственные помещения, здания, оборудование, инструменты и т. д.</a:t>
            </a:r>
          </a:p>
          <a:p>
            <a:r>
              <a:rPr lang="ru-RU" dirty="0"/>
              <a:t>Нематериальные основные фонды включают в себя программные продукты, защищенные авторскими правами; интеллектуальную собственность (литература, художественное искусство, наукоемкие технологии и пр.) и т. 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748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Общероссийский классификатор валют (ОКВ)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ОКВ применяется при составлении прогнозов внешних экономических связей, валютных поступлений, учете платежей, бухгалтерском и статистическом учете, составлении отчетности по операциям с межгосударственными расчетами, осуществлении объективного контроля над выполнением договорных и платежных требований.</a:t>
            </a:r>
          </a:p>
          <a:p>
            <a:r>
              <a:rPr lang="ru-RU" dirty="0"/>
              <a:t>ОКВ классифицирует национальные валюты.</a:t>
            </a:r>
          </a:p>
          <a:p>
            <a:r>
              <a:rPr lang="ru-RU" dirty="0"/>
              <a:t>В Общероссийском классификаторе валют перечисляются коды валют, соответствующие наименования, а также названия стран и территорий.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814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Общероссийский классификатор экономических регионов (ОКЭР)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Данный классификатор содержит упорядоченный список объединений объектов административно—территориального деления России в регионах по экономическому признаку.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742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Общероссийский классификатор промышленной и сельскохозяйственной продукции (ОКПД2)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Данный классификатор применяется при решении задач каталогизации продукции (разработка каталогов и упорядочение в них продукции в соответствии с основными </a:t>
            </a:r>
            <a:r>
              <a:rPr lang="ru-RU" dirty="0" err="1"/>
              <a:t>технико</a:t>
            </a:r>
            <a:r>
              <a:rPr lang="ru-RU" dirty="0"/>
              <a:t>—экономическими признаками); при сертификации и лицензировании продукции по группам однородной по каким—либо признакам продукции, причем рассматриваемые группы построены на основе группировок; при проведении статистического анализа изготовления, продажи и эксплуатации продукции на международном, национальном и отраслевом уровнях для систематизации промышленно—экономической информации о видах продукции, изготовляемой предприятиями и различными организациями, для проведения различного рода исследований и </a:t>
            </a:r>
            <a:r>
              <a:rPr lang="ru-RU" dirty="0" err="1"/>
              <a:t>снабженческо</a:t>
            </a:r>
            <a:r>
              <a:rPr lang="ru-RU" dirty="0"/>
              <a:t>—сбытовых операций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41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Общероссийский классификатор объектов административно—территориального деления (ОКАТО)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ОКАТО предназначен для того, чтобы экономические и статистические сведения об объектах административно—территориального деления были достоверны, согласованны, сопоставимы и могли быть автоматизировано обработаны.</a:t>
            </a:r>
          </a:p>
          <a:p>
            <a:r>
              <a:rPr lang="ru-RU" dirty="0"/>
              <a:t>ОКАТО предназначен для классификации следующих объектов: республики; края; области; города федерального значения; автономные области; автономные округа; районы; города; внутригородские районы, округа города; поселки городского типа; сельсоветы; сельские населенные пункты.</a:t>
            </a:r>
          </a:p>
          <a:p>
            <a:r>
              <a:rPr lang="ru-RU" dirty="0"/>
              <a:t>В классификаторе принята иерархическая система классификации.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945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Общероссийский классификатор занятий (ОКЗ)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данном классификаторе содержится упорядоченный и систематизированный список видов и форм трудовой деятельности. ОКЗ предназначен для упорядочения их наименований и осуществления статистических исследований, комплексного анализа и учета. Данный классификатор также позволяет проводить эффективную политику занятости.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210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Общероссийский классификатор начального профессионального образования (ОКНПО)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ОКНПО классифицирует профессии и специальности начального профессионального образования, однородные группы профессий и специальностей начального профессионального образования, а также полученные ступени квалификации.</a:t>
            </a:r>
          </a:p>
          <a:p>
            <a:r>
              <a:rPr lang="ru-RU" dirty="0"/>
              <a:t>Общероссийский классификатор начального профессионального образования построен по иерархическому принципу. Его структура состоит из трех уровней.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49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Общероссийский классификатор информации по социальной защите населения (ОКИСЗН)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691" y="1825624"/>
            <a:ext cx="11756572" cy="484949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Классификатор решает задачи в сфере эффективной организации пенсионного обеспечения граждан, а также следующие задачи:</a:t>
            </a:r>
          </a:p>
          <a:p>
            <a:r>
              <a:rPr lang="ru-RU" dirty="0"/>
              <a:t>1) определение видов пенсий;</a:t>
            </a:r>
          </a:p>
          <a:p>
            <a:r>
              <a:rPr lang="ru-RU" dirty="0"/>
              <a:t>2) классификация лиц, имеющих право на пенсию по старости, на пенсию по старости в связи с особо вредными для здоровья условиями труда, на пенсию по выслуге лет;</a:t>
            </a:r>
          </a:p>
          <a:p>
            <a:r>
              <a:rPr lang="ru-RU" dirty="0"/>
              <a:t>3) определение категорий трудовой деятельности, </a:t>
            </a:r>
            <a:r>
              <a:rPr lang="ru-RU" dirty="0" err="1"/>
              <a:t>учитывающихся</a:t>
            </a:r>
            <a:r>
              <a:rPr lang="ru-RU" dirty="0"/>
              <a:t> в общем трудовом стаже для назначения пенсии;</a:t>
            </a:r>
          </a:p>
          <a:p>
            <a:r>
              <a:rPr lang="ru-RU" dirty="0"/>
              <a:t>4) определение доказательств трудового стажа;</a:t>
            </a:r>
          </a:p>
          <a:p>
            <a:r>
              <a:rPr lang="ru-RU" dirty="0"/>
              <a:t>5) определение заработка, исходя из которого назначается и начисляется пенсия;</a:t>
            </a:r>
          </a:p>
          <a:p>
            <a:r>
              <a:rPr lang="ru-RU" dirty="0"/>
              <a:t>6) установление видов надбавок к пенсиям и повышения пенсий;</a:t>
            </a:r>
          </a:p>
          <a:p>
            <a:r>
              <a:rPr lang="ru-RU" dirty="0"/>
              <a:t>7) установление размеров пенсий;</a:t>
            </a:r>
          </a:p>
          <a:p>
            <a:r>
              <a:rPr lang="ru-RU" dirty="0"/>
              <a:t>8) обеспечение социальной защиты граждан, пострадавших от радиации после Чернобыльской катастрофы.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11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44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Система стандартов ГОСТ Р 1.ХХ-ХХХХ Стандартизация в Российской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Федерации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1343440"/>
              </p:ext>
            </p:extLst>
          </p:nvPr>
        </p:nvGraphicFramePr>
        <p:xfrm>
          <a:off x="574766" y="1254035"/>
          <a:ext cx="11260183" cy="54055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1452">
                  <a:extLst>
                    <a:ext uri="{9D8B030D-6E8A-4147-A177-3AD203B41FA5}">
                      <a16:colId xmlns:a16="http://schemas.microsoft.com/office/drawing/2014/main" val="3925424643"/>
                    </a:ext>
                  </a:extLst>
                </a:gridCol>
                <a:gridCol w="10608731">
                  <a:extLst>
                    <a:ext uri="{9D8B030D-6E8A-4147-A177-3AD203B41FA5}">
                      <a16:colId xmlns:a16="http://schemas.microsoft.com/office/drawing/2014/main" val="1811310997"/>
                    </a:ext>
                  </a:extLst>
                </a:gridCol>
              </a:tblGrid>
              <a:tr h="10254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п/п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стандарта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399525831"/>
                  </a:ext>
                </a:extLst>
              </a:tr>
              <a:tr h="6430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ГОСТ Р 1.0-2004 Стандартизация в Российской Федерации. Основные положения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1080775247"/>
                  </a:ext>
                </a:extLst>
              </a:tr>
              <a:tr h="7127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ГОСТ Р 1.1-2005 Стандартизация в Российской Федерации. Технические комитеты по стандартизации. Порядок создания и деятельности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2821725624"/>
                  </a:ext>
                </a:extLst>
              </a:tr>
              <a:tr h="10254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ГОСТ Р 1.2-2004 Стандартизация в Российской Федерации. Стандарты национальные Российской Федерации. Правила разработки, утверждения, обновления и отмены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3371967397"/>
                  </a:ext>
                </a:extLst>
              </a:tr>
              <a:tr h="6430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ГОСТ Р 1.4-2004 Стандартизация в Российской Федерации. Стандарты организаций. Общие положения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4253710066"/>
                  </a:ext>
                </a:extLst>
              </a:tr>
              <a:tr h="7127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ГОСТ Р 1.5-2012 Стандартизация в Российской Федерации. Стандарты национальные. Правила построения, изложения, оформления и обозначения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1426062040"/>
                  </a:ext>
                </a:extLst>
              </a:tr>
              <a:tr h="6430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ГОСТ Р 1.6-2005 Стандартизация в Российской Федерации. Проекты стандартов. Организация проведения экспертизы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23868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568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Общероссийский классификатор услуг населению (ОКУН)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Общероссийский классификатор услуг населению предназначен для классификации услуг, которые предоставляются населению различными организациями и частными лицами Для предоставления услуг могут быть использованы различные методы и приемы обслуживания.</a:t>
            </a:r>
          </a:p>
          <a:p>
            <a:r>
              <a:rPr lang="ru-RU" dirty="0"/>
              <a:t>Классификатор имеет иерархическую структуру. Все объекты классификации подразделяются на однородные группы.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538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Общероссийский классификатор стандартов (ОКС)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ОКС используется для разработки каталогов, указателей, перечней, библиографий, составлении баз данных Международных, межгосударственных и национальных стандартов и другого рода нормативных документов из сферы стандартизации. Данный классификатор обеспечивает распространение этих документов в региональном и международном масштабах.</a:t>
            </a:r>
          </a:p>
          <a:p>
            <a:r>
              <a:rPr lang="ru-RU" dirty="0"/>
              <a:t>Объектами классификации ОКС являются стандарты и другие нормативные и технические документы по стандартизации.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218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Общероссийский классификатор профессий рабочих, должностей служащих и тарифных разрядов (ОКПДТР)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Общероссийский классификатор профессий рабочих, должностей служащих и тарифных разрядов предназначен для классификации профессий рабочих и должностей служащих.</a:t>
            </a:r>
          </a:p>
          <a:p>
            <a:pPr marL="0" indent="0">
              <a:buNone/>
            </a:pPr>
            <a:r>
              <a:rPr lang="ru-RU" dirty="0"/>
              <a:t>ОКПДТР включает в себя два раздела:</a:t>
            </a:r>
          </a:p>
          <a:p>
            <a:r>
              <a:rPr lang="ru-RU" dirty="0"/>
              <a:t>1) раздел классификации профессий рабочих, содержащий профессии согласно Единому </a:t>
            </a:r>
            <a:r>
              <a:rPr lang="ru-RU" dirty="0" err="1"/>
              <a:t>тарифно</a:t>
            </a:r>
            <a:r>
              <a:rPr lang="ru-RU" dirty="0"/>
              <a:t>—квалификационному справочнику работ и профессий рабочих (ЕТКС);</a:t>
            </a:r>
          </a:p>
          <a:p>
            <a:r>
              <a:rPr lang="ru-RU" dirty="0"/>
              <a:t>2) раздел классификации должностей служащих базируется на Единой номенклатуре должностей служащих и Квалификационном справочнике должностей руководителей, специалистов и служащих.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792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Общероссийский классификатор единиц измерения (ОКЕИ)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Общероссийский классификатор единиц измерения предназначен для классификации единиц измерения, применяемых в различных областях деятельности.</a:t>
            </a:r>
          </a:p>
          <a:p>
            <a:pPr marL="0" indent="0">
              <a:buNone/>
            </a:pPr>
            <a:r>
              <a:rPr lang="ru-RU" dirty="0"/>
              <a:t>Единицы измерения в ОКЕИ разбиты на семь групп:</a:t>
            </a:r>
          </a:p>
          <a:p>
            <a:r>
              <a:rPr lang="ru-RU" dirty="0"/>
              <a:t>1) единицы измерения длины;</a:t>
            </a:r>
          </a:p>
          <a:p>
            <a:r>
              <a:rPr lang="ru-RU" dirty="0"/>
              <a:t>2) единицы измерения площади;</a:t>
            </a:r>
          </a:p>
          <a:p>
            <a:r>
              <a:rPr lang="ru-RU" dirty="0"/>
              <a:t>3) единицы измерения объема;</a:t>
            </a:r>
          </a:p>
          <a:p>
            <a:r>
              <a:rPr lang="ru-RU" dirty="0"/>
              <a:t>4) единицы измерения массы;</a:t>
            </a:r>
          </a:p>
          <a:p>
            <a:r>
              <a:rPr lang="ru-RU" dirty="0"/>
              <a:t>5) технические единицы;</a:t>
            </a:r>
          </a:p>
          <a:p>
            <a:r>
              <a:rPr lang="ru-RU" dirty="0"/>
              <a:t>6) единицы измерения времени;</a:t>
            </a:r>
          </a:p>
          <a:p>
            <a:r>
              <a:rPr lang="ru-RU" dirty="0"/>
              <a:t>7) экономические единицы.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019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Общероссийский классификатор специальностей высшей научной классификации (ОКСВНК)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Общероссийский классификатор специальностей высшей научной квалификации предназначен для систематизации специальностей высшей научной квалификации различных областей науки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115878"/>
              </p:ext>
            </p:extLst>
          </p:nvPr>
        </p:nvGraphicFramePr>
        <p:xfrm>
          <a:off x="326571" y="182563"/>
          <a:ext cx="11521440" cy="64583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6567">
                  <a:extLst>
                    <a:ext uri="{9D8B030D-6E8A-4147-A177-3AD203B41FA5}">
                      <a16:colId xmlns:a16="http://schemas.microsoft.com/office/drawing/2014/main" val="736584052"/>
                    </a:ext>
                  </a:extLst>
                </a:gridCol>
                <a:gridCol w="10854873">
                  <a:extLst>
                    <a:ext uri="{9D8B030D-6E8A-4147-A177-3AD203B41FA5}">
                      <a16:colId xmlns:a16="http://schemas.microsoft.com/office/drawing/2014/main" val="748363854"/>
                    </a:ext>
                  </a:extLst>
                </a:gridCol>
              </a:tblGrid>
              <a:tr h="5979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п/п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стандарта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4149537182"/>
                  </a:ext>
                </a:extLst>
              </a:tr>
              <a:tr h="5741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ГОСТ Р 1.7-2008 Стандартизация в Российской Федерации. Стандарты национальные Российской Федерации. Правила оформления и обозначения при разработке на основе применения международных стандартов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extLst>
                  <a:ext uri="{0D108BD9-81ED-4DB2-BD59-A6C34878D82A}">
                    <a16:rowId xmlns:a16="http://schemas.microsoft.com/office/drawing/2014/main" val="2992692891"/>
                  </a:ext>
                </a:extLst>
              </a:tr>
              <a:tr h="8165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ГОСТ Р 1.8-2011 Стандартизация в Российской Федерации. Стандарты межгосударственные. Правила проведения в Российской Федерации работ по разработке, применению, обновлению и прекращению применения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extLst>
                  <a:ext uri="{0D108BD9-81ED-4DB2-BD59-A6C34878D82A}">
                    <a16:rowId xmlns:a16="http://schemas.microsoft.com/office/drawing/2014/main" val="3718213903"/>
                  </a:ext>
                </a:extLst>
              </a:tr>
              <a:tr h="5741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ГОСТ Р 1.9-2004 Стандартизация в Российской Федерации. Знак соответствия национальным стандартам Российской Федерации. Изображение. Порядок применения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extLst>
                  <a:ext uri="{0D108BD9-81ED-4DB2-BD59-A6C34878D82A}">
                    <a16:rowId xmlns:a16="http://schemas.microsoft.com/office/drawing/2014/main" val="4187851810"/>
                  </a:ext>
                </a:extLst>
              </a:tr>
              <a:tr h="5741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ГОСТ Р 1.10-2004 Стандартизация в Российской Федерации. Правила стандартизации и рекомендации по стандартизации. Порядок разработки, утверждения, изменения, пересмотра и отмены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extLst>
                  <a:ext uri="{0D108BD9-81ED-4DB2-BD59-A6C34878D82A}">
                    <a16:rowId xmlns:a16="http://schemas.microsoft.com/office/drawing/2014/main" val="2361725527"/>
                  </a:ext>
                </a:extLst>
              </a:tr>
              <a:tr h="3938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ГОСТ Р 1.12-2004 Стандартизация в Российской Федерации. Термины и определения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extLst>
                  <a:ext uri="{0D108BD9-81ED-4DB2-BD59-A6C34878D82A}">
                    <a16:rowId xmlns:a16="http://schemas.microsoft.com/office/drawing/2014/main" val="251688241"/>
                  </a:ext>
                </a:extLst>
              </a:tr>
              <a:tr h="5741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ГОСТ Р 1.13-2004 Стандартизация в Российской Федерации. Уведомления о проектах документов в области стандартизации. Общие требования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extLst>
                  <a:ext uri="{0D108BD9-81ED-4DB2-BD59-A6C34878D82A}">
                    <a16:rowId xmlns:a16="http://schemas.microsoft.com/office/drawing/2014/main" val="491145682"/>
                  </a:ext>
                </a:extLst>
              </a:tr>
              <a:tr h="5741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ГОСТ Р 1.14-2009 Стандартизация в Российской Федерации. Программа разработки национальных стандартов. Требования к структуре, правила формирования, утверждения и контроля за реализацией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extLst>
                  <a:ext uri="{0D108BD9-81ED-4DB2-BD59-A6C34878D82A}">
                    <a16:rowId xmlns:a16="http://schemas.microsoft.com/office/drawing/2014/main" val="2171228050"/>
                  </a:ext>
                </a:extLst>
              </a:tr>
              <a:tr h="5741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ГОСТ Р 1.15-2009 Стандартизация в Российской Федерации. Службы стандартизации в организациях. Правила создания и функционирования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extLst>
                  <a:ext uri="{0D108BD9-81ED-4DB2-BD59-A6C34878D82A}">
                    <a16:rowId xmlns:a16="http://schemas.microsoft.com/office/drawing/2014/main" val="4050601676"/>
                  </a:ext>
                </a:extLst>
              </a:tr>
              <a:tr h="5741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ГОСТ Р 1.16-2011 Стандартизация в Российской Федерации. Стандарты национальные предварительные. Правила разработки, утверждения, применения и отмены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extLst>
                  <a:ext uri="{0D108BD9-81ED-4DB2-BD59-A6C34878D82A}">
                    <a16:rowId xmlns:a16="http://schemas.microsoft.com/office/drawing/2014/main" val="1019942630"/>
                  </a:ext>
                </a:extLst>
              </a:tr>
              <a:tr h="5741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 50.1.065-2008 Стандартизация в Российской Федерации. Типовое положение о технических комитетах по стандартизации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535" marR="57535" marT="57535" marB="57535"/>
                </a:tc>
                <a:extLst>
                  <a:ext uri="{0D108BD9-81ED-4DB2-BD59-A6C34878D82A}">
                    <a16:rowId xmlns:a16="http://schemas.microsoft.com/office/drawing/2014/main" val="3942557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608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74766"/>
            <a:ext cx="10515600" cy="56021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В обозначении стандарта «ГОСТ Р 1.12-2004 Стандартизация в Российской Федерации. Термины и определения» элементы имеют следующее значение:</a:t>
            </a:r>
          </a:p>
          <a:p>
            <a:r>
              <a:rPr lang="ru-RU" dirty="0"/>
              <a:t>ГОСТ Р - индекс категории стандарта;</a:t>
            </a:r>
          </a:p>
          <a:p>
            <a:r>
              <a:rPr lang="ru-RU" dirty="0"/>
              <a:t>1 – шифр системы «Стандартизация в Российской Федерации»;</a:t>
            </a:r>
          </a:p>
          <a:p>
            <a:r>
              <a:rPr lang="ru-RU" dirty="0"/>
              <a:t>12 - порядковый номер стандарта в системе;</a:t>
            </a:r>
          </a:p>
          <a:p>
            <a:r>
              <a:rPr lang="ru-RU" dirty="0"/>
              <a:t>2004 - год регистрации стандарта.</a:t>
            </a:r>
          </a:p>
          <a:p>
            <a:pPr marL="0" indent="0">
              <a:buNone/>
            </a:pPr>
            <a:r>
              <a:rPr lang="ru-RU" dirty="0"/>
              <a:t>Все межотраслевые стандарты можно условно разделить на три направления:</a:t>
            </a:r>
          </a:p>
          <a:p>
            <a:pPr lvl="0"/>
            <a:r>
              <a:rPr lang="ru-RU" dirty="0"/>
              <a:t>стандарты, обеспечивающие качество продукции (работ, услуг);</a:t>
            </a:r>
          </a:p>
          <a:p>
            <a:pPr lvl="0"/>
            <a:r>
              <a:rPr lang="ru-RU" dirty="0"/>
              <a:t>стандарты по управлению и информации;</a:t>
            </a:r>
          </a:p>
          <a:p>
            <a:r>
              <a:rPr lang="ru-RU" dirty="0"/>
              <a:t>стандарты социальной сферы</a:t>
            </a:r>
          </a:p>
        </p:txBody>
      </p:sp>
    </p:spTree>
    <p:extLst>
      <p:ext uri="{BB962C8B-B14F-4D97-AF65-F5344CB8AC3E}">
        <p14:creationId xmlns:p14="http://schemas.microsoft.com/office/powerpoint/2010/main" val="407425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401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Стандарты, обеспечивающие качество продукции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1966"/>
            <a:ext cx="10515600" cy="5144997"/>
          </a:xfrm>
        </p:spPr>
        <p:txBody>
          <a:bodyPr/>
          <a:lstStyle/>
          <a:p>
            <a:r>
              <a:rPr lang="ru-RU" i="1" dirty="0"/>
              <a:t>Система стандартов технической подготовки производства</a:t>
            </a:r>
            <a:r>
              <a:rPr lang="ru-RU" dirty="0"/>
              <a:t>. Основой технической подготовки производства изделий машиностроения и приборостроения является конструкторская и технологическая подготовка. </a:t>
            </a:r>
          </a:p>
          <a:p>
            <a:r>
              <a:rPr lang="ru-RU" dirty="0"/>
              <a:t>На создание продукции высокой эффективности направлены комплексы стандартов, прежде всего межгосударственных: Система разработки и постановки продукции на производство (СРПП); Единая система конструкторской документации (ЕСКД); Единая система технологической документации (ЕСТД); Система автоматизированного проектирования (САПР).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752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296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Единая система конструкторской документации (ЕСКД)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697" y="966651"/>
            <a:ext cx="11469189" cy="566928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ЕСКД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устанавливает для всех предприятий (организаций) страны единые правила разработки, выполнения, оформления и обращения конструкторской документации. В стандартах ЕСКД сохранена преемственность положений стандартов системы чертежного хозяйства и обеспечена согласованность с рекомендациями ИСО и МЭК.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Основные задачи ЕСКД:</a:t>
            </a:r>
          </a:p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повышение производительности труда конструкторов;</a:t>
            </a:r>
          </a:p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улучшение качества чертежной документации;</a:t>
            </a:r>
          </a:p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взаимообмен конструкторской документацией между организациями и предприятиями без переоформления;</a:t>
            </a:r>
          </a:p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углубление унификации при разработке проектов промышленных изделий;</a:t>
            </a:r>
          </a:p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упрощение форм конструкторских документов, графических изображений, внесение в них изменений;</a:t>
            </a:r>
          </a:p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механизация и автоматизация обработки технических документов и содержащейся в них информации;</a:t>
            </a:r>
          </a:p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эффективное хранение, дублирование, учет документации, сокращение объемов;</a:t>
            </a:r>
          </a:p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ускорение оборота документов;</a:t>
            </a:r>
          </a:p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улучшение условий эксплуатации и ремонта технических устройств.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92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6029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Весь комплекс стандартов системы ЕСКД (более 160) разделяют на следующие 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классификационные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группы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638283"/>
              </p:ext>
            </p:extLst>
          </p:nvPr>
        </p:nvGraphicFramePr>
        <p:xfrm>
          <a:off x="653143" y="1071152"/>
          <a:ext cx="11011988" cy="55768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0949">
                  <a:extLst>
                    <a:ext uri="{9D8B030D-6E8A-4147-A177-3AD203B41FA5}">
                      <a16:colId xmlns:a16="http://schemas.microsoft.com/office/drawing/2014/main" val="1500750514"/>
                    </a:ext>
                  </a:extLst>
                </a:gridCol>
                <a:gridCol w="9511039">
                  <a:extLst>
                    <a:ext uri="{9D8B030D-6E8A-4147-A177-3AD203B41FA5}">
                      <a16:colId xmlns:a16="http://schemas.microsoft.com/office/drawing/2014/main" val="1983005238"/>
                    </a:ext>
                  </a:extLst>
                </a:gridCol>
              </a:tblGrid>
              <a:tr h="5818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Номер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группы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32" marR="52032" marT="52032" marB="5203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Наименование классификационной группы стандартов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32" marR="52032" marT="52032" marB="52032"/>
                </a:tc>
                <a:extLst>
                  <a:ext uri="{0D108BD9-81ED-4DB2-BD59-A6C34878D82A}">
                    <a16:rowId xmlns:a16="http://schemas.microsoft.com/office/drawing/2014/main" val="756561525"/>
                  </a:ext>
                </a:extLst>
              </a:tr>
              <a:tr h="3566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Общие положения (ГОСТ 2.001 – 2.004)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extLst>
                  <a:ext uri="{0D108BD9-81ED-4DB2-BD59-A6C34878D82A}">
                    <a16:rowId xmlns:a16="http://schemas.microsoft.com/office/drawing/2014/main" val="3881841603"/>
                  </a:ext>
                </a:extLst>
              </a:tr>
              <a:tr h="3566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Основные положения (ГОСТ 2.101 – 2.125)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extLst>
                  <a:ext uri="{0D108BD9-81ED-4DB2-BD59-A6C34878D82A}">
                    <a16:rowId xmlns:a16="http://schemas.microsoft.com/office/drawing/2014/main" val="3372852214"/>
                  </a:ext>
                </a:extLst>
              </a:tr>
              <a:tr h="5818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Классификация и обозначение изделий и конструкторских документов (ГОСТ 2.201)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extLst>
                  <a:ext uri="{0D108BD9-81ED-4DB2-BD59-A6C34878D82A}">
                    <a16:rowId xmlns:a16="http://schemas.microsoft.com/office/drawing/2014/main" val="3884805007"/>
                  </a:ext>
                </a:extLst>
              </a:tr>
              <a:tr h="3566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Общие правила выполнения чертежей (ГОСТ 2.301 – 2.321)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extLst>
                  <a:ext uri="{0D108BD9-81ED-4DB2-BD59-A6C34878D82A}">
                    <a16:rowId xmlns:a16="http://schemas.microsoft.com/office/drawing/2014/main" val="3876786535"/>
                  </a:ext>
                </a:extLst>
              </a:tr>
              <a:tr h="5818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Правила выполнения чертежей различных изделий (ГОСТ 2.401 – 2.428)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extLst>
                  <a:ext uri="{0D108BD9-81ED-4DB2-BD59-A6C34878D82A}">
                    <a16:rowId xmlns:a16="http://schemas.microsoft.com/office/drawing/2014/main" val="1891717186"/>
                  </a:ext>
                </a:extLst>
              </a:tr>
              <a:tr h="5818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Правила изменения и обращения конструкторской документации (ГОСТ 2.501 – 2.503)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extLst>
                  <a:ext uri="{0D108BD9-81ED-4DB2-BD59-A6C34878D82A}">
                    <a16:rowId xmlns:a16="http://schemas.microsoft.com/office/drawing/2014/main" val="2713432127"/>
                  </a:ext>
                </a:extLst>
              </a:tr>
              <a:tr h="5818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Правила выполнения эксплуатационной и ремонтной документации (ГОСТ 2.601 – 2.608)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extLst>
                  <a:ext uri="{0D108BD9-81ED-4DB2-BD59-A6C34878D82A}">
                    <a16:rowId xmlns:a16="http://schemas.microsoft.com/office/drawing/2014/main" val="863255659"/>
                  </a:ext>
                </a:extLst>
              </a:tr>
              <a:tr h="5818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Правила выполнения схем (ГОСТ 2.701 – 711, 2.721 – 2.770, 2.780 - 797)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extLst>
                  <a:ext uri="{0D108BD9-81ED-4DB2-BD59-A6C34878D82A}">
                    <a16:rowId xmlns:a16="http://schemas.microsoft.com/office/drawing/2014/main" val="649091559"/>
                  </a:ext>
                </a:extLst>
              </a:tr>
              <a:tr h="5818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Правила выполнения документов при макетном методе проектирования (ГОСТ 2.801 – 2.804, 2.850 – 2.857)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extLst>
                  <a:ext uri="{0D108BD9-81ED-4DB2-BD59-A6C34878D82A}">
                    <a16:rowId xmlns:a16="http://schemas.microsoft.com/office/drawing/2014/main" val="36848067"/>
                  </a:ext>
                </a:extLst>
              </a:tr>
              <a:tr h="3566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Прочие стандарты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52032" marB="52032"/>
                </a:tc>
                <a:extLst>
                  <a:ext uri="{0D108BD9-81ED-4DB2-BD59-A6C34878D82A}">
                    <a16:rowId xmlns:a16="http://schemas.microsoft.com/office/drawing/2014/main" val="108677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7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3685</Words>
  <Application>Microsoft Office PowerPoint</Application>
  <PresentationFormat>Широкоэкранный</PresentationFormat>
  <Paragraphs>456</Paragraphs>
  <Slides>44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9" baseType="lpstr">
      <vt:lpstr>Arial</vt:lpstr>
      <vt:lpstr>Calibri</vt:lpstr>
      <vt:lpstr>Calibri Light</vt:lpstr>
      <vt:lpstr>Times New Roman</vt:lpstr>
      <vt:lpstr>Тема Office</vt:lpstr>
      <vt:lpstr>Межотраслевые системы (комплексы) стандартов</vt:lpstr>
      <vt:lpstr>Презентация PowerPoint</vt:lpstr>
      <vt:lpstr>Презентация PowerPoint</vt:lpstr>
      <vt:lpstr>Система стандартов ГОСТ Р 1.ХХ-ХХХХ Стандартизация в Российской Федерации</vt:lpstr>
      <vt:lpstr>Презентация PowerPoint</vt:lpstr>
      <vt:lpstr>Презентация PowerPoint</vt:lpstr>
      <vt:lpstr>Стандарты, обеспечивающие качество продукции</vt:lpstr>
      <vt:lpstr>Единая система конструкторской документации (ЕСКД)</vt:lpstr>
      <vt:lpstr>Весь комплекс стандартов системы ЕСКД (более 160) разделяют на следующие классификационные группы:</vt:lpstr>
      <vt:lpstr>Презентация PowerPoint</vt:lpstr>
      <vt:lpstr>Единая система технологической документации (ЕСТД)</vt:lpstr>
      <vt:lpstr>Весь комплекс стандартов ЕСТД (свыше 40 ГОСТов) разделяется на следующие классификационные группы:</vt:lpstr>
      <vt:lpstr>Система разработки и постановки продукции на производство (СРПП)</vt:lpstr>
      <vt:lpstr>Классификационные группы СРПП:</vt:lpstr>
      <vt:lpstr>Единая система программных документов (ЕСПД)</vt:lpstr>
      <vt:lpstr>Стандарты на системы качества</vt:lpstr>
      <vt:lpstr>Система стандартов по управлению и информации</vt:lpstr>
      <vt:lpstr>Презентация PowerPoint</vt:lpstr>
      <vt:lpstr>Презентация PowerPoint</vt:lpstr>
      <vt:lpstr>Стандарты по информационным технологиям</vt:lpstr>
      <vt:lpstr>Система стандартов социальной сферы</vt:lpstr>
      <vt:lpstr>Комплекс стандартов «Безопасность в чрезвычайных ситуациях» (БЧС)</vt:lpstr>
      <vt:lpstr>Комплекс стандартов «Система стандартов безопасности труда» (ССБТ)</vt:lpstr>
      <vt:lpstr>Комплекс стандартов в области охраны природы и улучшения использования природных ресурсов </vt:lpstr>
      <vt:lpstr>Презентация PowerPoint</vt:lpstr>
      <vt:lpstr>Презентация PowerPoint</vt:lpstr>
      <vt:lpstr>Презентация PowerPoint</vt:lpstr>
      <vt:lpstr>Общероссийские классификаторы</vt:lpstr>
      <vt:lpstr>Презентация PowerPoint</vt:lpstr>
      <vt:lpstr>Общероссийский классификатор организационно—правовых форм (ОКОПФ)</vt:lpstr>
      <vt:lpstr>Общероссийский классификатор органов государственной власти и управления (ОКОГУ) </vt:lpstr>
      <vt:lpstr>Общероссийский классификатор основных фондов (ОКОФ)</vt:lpstr>
      <vt:lpstr>Общероссийский классификатор валют (ОКВ)</vt:lpstr>
      <vt:lpstr>Общероссийский классификатор экономических регионов (ОКЭР) </vt:lpstr>
      <vt:lpstr>Общероссийский классификатор промышленной и сельскохозяйственной продукции (ОКПД2)</vt:lpstr>
      <vt:lpstr>Общероссийский классификатор объектов административно—территориального деления (ОКАТО)</vt:lpstr>
      <vt:lpstr>Общероссийский классификатор занятий (ОКЗ) </vt:lpstr>
      <vt:lpstr>Общероссийский классификатор начального профессионального образования (ОКНПО)</vt:lpstr>
      <vt:lpstr>Общероссийский классификатор информации по социальной защите населения (ОКИСЗН)</vt:lpstr>
      <vt:lpstr>Общероссийский классификатор услуг населению (ОКУН)</vt:lpstr>
      <vt:lpstr>Общероссийский классификатор стандартов (ОКС) </vt:lpstr>
      <vt:lpstr>Общероссийский классификатор профессий рабочих, должностей служащих и тарифных разрядов (ОКПДТР) </vt:lpstr>
      <vt:lpstr>Общероссийский классификатор единиц измерения (ОКЕИ)</vt:lpstr>
      <vt:lpstr>Общероссийский классификатор специальностей высшей научной классификации (ОКСВНК)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Межотраслевые системы (комплексы) стандартов</dc:title>
  <dc:creator>Пользователь</dc:creator>
  <cp:lastModifiedBy>Пользователь</cp:lastModifiedBy>
  <cp:revision>13</cp:revision>
  <dcterms:created xsi:type="dcterms:W3CDTF">2019-03-03T13:18:04Z</dcterms:created>
  <dcterms:modified xsi:type="dcterms:W3CDTF">2019-03-04T07:26:45Z</dcterms:modified>
</cp:coreProperties>
</file>