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2" r:id="rId25"/>
    <p:sldId id="280" r:id="rId26"/>
    <p:sldId id="323" r:id="rId27"/>
    <p:sldId id="281" r:id="rId28"/>
    <p:sldId id="324" r:id="rId29"/>
    <p:sldId id="283"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1818" autoAdjust="0"/>
  </p:normalViewPr>
  <p:slideViewPr>
    <p:cSldViewPr snapToGrid="0">
      <p:cViewPr varScale="1">
        <p:scale>
          <a:sx n="67" d="100"/>
          <a:sy n="67" d="100"/>
        </p:scale>
        <p:origin x="85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03DC1F9-5099-4631-A0C2-FC98CF03EF41}" type="datetimeFigureOut">
              <a:rPr lang="ru-RU" smtClean="0"/>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1521439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03DC1F9-5099-4631-A0C2-FC98CF03EF41}" type="datetimeFigureOut">
              <a:rPr lang="ru-RU" smtClean="0"/>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4223297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03DC1F9-5099-4631-A0C2-FC98CF03EF41}" type="datetimeFigureOut">
              <a:rPr lang="ru-RU" smtClean="0"/>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1801563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03DC1F9-5099-4631-A0C2-FC98CF03EF41}" type="datetimeFigureOut">
              <a:rPr lang="ru-RU" smtClean="0"/>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2842515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03DC1F9-5099-4631-A0C2-FC98CF03EF41}" type="datetimeFigureOut">
              <a:rPr lang="ru-RU" smtClean="0"/>
              <a:t>06.12.2020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2725334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03DC1F9-5099-4631-A0C2-FC98CF03EF41}" type="datetimeFigureOut">
              <a:rPr lang="ru-RU" smtClean="0"/>
              <a:t>06.12.2020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3307877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03DC1F9-5099-4631-A0C2-FC98CF03EF41}" type="datetimeFigureOut">
              <a:rPr lang="ru-RU" smtClean="0"/>
              <a:t>06.12.2020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153189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03DC1F9-5099-4631-A0C2-FC98CF03EF41}" type="datetimeFigureOut">
              <a:rPr lang="ru-RU" smtClean="0"/>
              <a:t>06.12.2020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2575464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03DC1F9-5099-4631-A0C2-FC98CF03EF41}" type="datetimeFigureOut">
              <a:rPr lang="ru-RU" smtClean="0"/>
              <a:t>06.12.2020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4203728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03DC1F9-5099-4631-A0C2-FC98CF03EF41}" type="datetimeFigureOut">
              <a:rPr lang="ru-RU" smtClean="0"/>
              <a:t>06.12.2020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1285485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03DC1F9-5099-4631-A0C2-FC98CF03EF41}" type="datetimeFigureOut">
              <a:rPr lang="ru-RU" smtClean="0"/>
              <a:t>06.12.2020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52047FC-5202-442A-B9B9-7008FE06603F}" type="slidenum">
              <a:rPr lang="ru-RU" smtClean="0"/>
              <a:t>‹#›</a:t>
            </a:fld>
            <a:endParaRPr lang="ru-RU"/>
          </a:p>
        </p:txBody>
      </p:sp>
    </p:spTree>
    <p:extLst>
      <p:ext uri="{BB962C8B-B14F-4D97-AF65-F5344CB8AC3E}">
        <p14:creationId xmlns:p14="http://schemas.microsoft.com/office/powerpoint/2010/main" val="2503885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3DC1F9-5099-4631-A0C2-FC98CF03EF41}" type="datetimeFigureOut">
              <a:rPr lang="ru-RU" smtClean="0"/>
              <a:t>06.12.2020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2047FC-5202-442A-B9B9-7008FE06603F}" type="slidenum">
              <a:rPr lang="ru-RU" smtClean="0"/>
              <a:t>‹#›</a:t>
            </a:fld>
            <a:endParaRPr lang="ru-RU"/>
          </a:p>
        </p:txBody>
      </p:sp>
    </p:spTree>
    <p:extLst>
      <p:ext uri="{BB962C8B-B14F-4D97-AF65-F5344CB8AC3E}">
        <p14:creationId xmlns:p14="http://schemas.microsoft.com/office/powerpoint/2010/main" val="3918360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0516" y="365125"/>
            <a:ext cx="10283283" cy="727695"/>
          </a:xfrm>
        </p:spPr>
        <p:txBody>
          <a:bodyPr/>
          <a:lstStyle/>
          <a:p>
            <a:pPr algn="ctr"/>
            <a:r>
              <a:rPr lang="ru-RU" b="1" dirty="0" smtClean="0"/>
              <a:t>Каталогизация </a:t>
            </a:r>
            <a:r>
              <a:rPr lang="ru-RU" b="1" dirty="0"/>
              <a:t>продукции </a:t>
            </a:r>
            <a:endParaRPr lang="ru-RU" dirty="0"/>
          </a:p>
        </p:txBody>
      </p:sp>
      <p:sp>
        <p:nvSpPr>
          <p:cNvPr id="3" name="Объект 2"/>
          <p:cNvSpPr>
            <a:spLocks noGrp="1"/>
          </p:cNvSpPr>
          <p:nvPr>
            <p:ph idx="1"/>
          </p:nvPr>
        </p:nvSpPr>
        <p:spPr>
          <a:xfrm>
            <a:off x="267629" y="1092820"/>
            <a:ext cx="11641873" cy="5765180"/>
          </a:xfrm>
        </p:spPr>
        <p:txBody>
          <a:bodyPr>
            <a:normAutofit fontScale="85000" lnSpcReduction="20000"/>
          </a:bodyPr>
          <a:lstStyle/>
          <a:p>
            <a:r>
              <a:rPr lang="ru-RU" dirty="0"/>
              <a:t>Одной из актуальнейших проблем, без решения которой не может быть налажена нормальная работа промышленности, является проблема сбора, обработки и доведения до потребителей оперативной информации о выпускаемой товарной продукции. Потребители этой информации — прежде всего предприятия-изготовители, которым нужны данные о сырье и материалах, комплектующих изделиях, оборудовании, инструментах и т.д., а также о предприятиях, их производящих. Необходима она органам государственного и местного управления при заказе и закупке продукции для государственных и местных нужд, да и отдельным гражданам.</a:t>
            </a:r>
          </a:p>
          <a:p>
            <a:r>
              <a:rPr lang="ru-RU" dirty="0"/>
              <a:t>В современных условиях наиболее эффективной является система каталогизации продукции с использованием стандартных машинно-ориентированных форм сбора информации, на основе которых при помощи персональных ЭВМ создаются базы данных о продукции.</a:t>
            </a:r>
          </a:p>
          <a:p>
            <a:r>
              <a:rPr lang="ru-RU" dirty="0"/>
              <a:t>Каталогизация может быть условно разделена на </a:t>
            </a:r>
            <a:r>
              <a:rPr lang="ru-RU" i="1" dirty="0"/>
              <a:t>каталогизацию производителя, </a:t>
            </a:r>
            <a:r>
              <a:rPr lang="ru-RU" dirty="0"/>
              <a:t>которая носит, как правило, информационный характер (выпуск каталогов) и направлена на доведение информации о выпускаемой продукции до потребителя, и </a:t>
            </a:r>
            <a:r>
              <a:rPr lang="ru-RU" i="1" dirty="0"/>
              <a:t>каталогизацию потребителя, </a:t>
            </a:r>
            <a:r>
              <a:rPr lang="ru-RU" dirty="0"/>
              <a:t>которая наряду с информационной функцией включает и аналитическую — решение задач управления номенклатурой потребляемых изделий и их составных частей, совместимости и взаимозаменяемости, а также распределения и перераспределения запасов продукции</a:t>
            </a:r>
            <a:r>
              <a:rPr lang="ru-RU" dirty="0" smtClean="0"/>
              <a:t>.</a:t>
            </a:r>
            <a:endParaRPr lang="ru-RU" dirty="0"/>
          </a:p>
        </p:txBody>
      </p:sp>
    </p:spTree>
    <p:extLst>
      <p:ext uri="{BB962C8B-B14F-4D97-AF65-F5344CB8AC3E}">
        <p14:creationId xmlns:p14="http://schemas.microsoft.com/office/powerpoint/2010/main" val="3243525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9141" y="223024"/>
            <a:ext cx="11485757" cy="6289288"/>
          </a:xfrm>
        </p:spPr>
        <p:txBody>
          <a:bodyPr/>
          <a:lstStyle/>
          <a:p>
            <a:r>
              <a:rPr lang="ru-RU" dirty="0"/>
              <a:t>30. Характеристики продукции </a:t>
            </a:r>
            <a:br>
              <a:rPr lang="ru-RU" dirty="0"/>
            </a:br>
            <a:r>
              <a:rPr lang="ru-RU" dirty="0"/>
              <a:t>Выпускается пиво семи сортов:</a:t>
            </a:r>
            <a:br>
              <a:rPr lang="ru-RU" dirty="0"/>
            </a:br>
            <a:r>
              <a:rPr lang="ru-RU" dirty="0"/>
              <a:t>1 — «</a:t>
            </a:r>
            <a:r>
              <a:rPr lang="ru-RU" dirty="0" err="1"/>
              <a:t>Идель</a:t>
            </a:r>
            <a:r>
              <a:rPr lang="ru-RU" dirty="0"/>
              <a:t>»</a:t>
            </a:r>
            <a:br>
              <a:rPr lang="ru-RU" dirty="0"/>
            </a:br>
            <a:r>
              <a:rPr lang="ru-RU" dirty="0"/>
              <a:t>2 — «Красный Восток»</a:t>
            </a:r>
            <a:br>
              <a:rPr lang="ru-RU" dirty="0"/>
            </a:br>
            <a:r>
              <a:rPr lang="ru-RU" dirty="0"/>
              <a:t>3 — «Сабантуй»</a:t>
            </a:r>
            <a:br>
              <a:rPr lang="ru-RU" dirty="0"/>
            </a:br>
            <a:r>
              <a:rPr lang="ru-RU" dirty="0"/>
              <a:t>4 — «Казанское оригинальное»</a:t>
            </a:r>
            <a:br>
              <a:rPr lang="ru-RU" dirty="0"/>
            </a:br>
            <a:r>
              <a:rPr lang="ru-RU" dirty="0"/>
              <a:t>5 — «Русское черное»</a:t>
            </a:r>
            <a:br>
              <a:rPr lang="ru-RU" dirty="0"/>
            </a:br>
            <a:r>
              <a:rPr lang="ru-RU" dirty="0"/>
              <a:t>6 — «Золотая искра»</a:t>
            </a:r>
            <a:br>
              <a:rPr lang="ru-RU" dirty="0"/>
            </a:br>
            <a:r>
              <a:rPr lang="ru-RU" dirty="0"/>
              <a:t>7 — «Богемское»</a:t>
            </a:r>
            <a:br>
              <a:rPr lang="ru-RU" dirty="0"/>
            </a:br>
            <a:r>
              <a:rPr lang="ru-RU" dirty="0"/>
              <a:t>Гигиенические заключения:</a:t>
            </a:r>
            <a:br>
              <a:rPr lang="ru-RU" dirty="0"/>
            </a:br>
            <a:r>
              <a:rPr lang="ru-RU" dirty="0"/>
              <a:t>на пиво «</a:t>
            </a:r>
            <a:r>
              <a:rPr lang="ru-RU" dirty="0" err="1"/>
              <a:t>Идель</a:t>
            </a:r>
            <a:r>
              <a:rPr lang="ru-RU" dirty="0"/>
              <a:t>», «Красный Восток», «Сабантуй», «Казанское оригинальное», «Золотая искра» — № 01 04.1656 до 27.09.1999</a:t>
            </a:r>
            <a:br>
              <a:rPr lang="ru-RU" dirty="0"/>
            </a:br>
            <a:r>
              <a:rPr lang="ru-RU" dirty="0"/>
              <a:t>на пиво «Русское черное» — № 01.04.430 до 15.02.2000 на пиво «Богемское» — № 01 04.1337 до 16.06.1999</a:t>
            </a:r>
            <a:br>
              <a:rPr lang="ru-RU" dirty="0"/>
            </a:br>
            <a:r>
              <a:rPr lang="ru-RU" dirty="0"/>
              <a:t>Сертификат соответствия № P.RU.AP.18.1.2.0032 до 01.03.2001 </a:t>
            </a:r>
            <a:br>
              <a:rPr lang="ru-RU" dirty="0"/>
            </a:br>
            <a:endParaRPr lang="ru-RU" dirty="0"/>
          </a:p>
        </p:txBody>
      </p:sp>
    </p:spTree>
    <p:extLst>
      <p:ext uri="{BB962C8B-B14F-4D97-AF65-F5344CB8AC3E}">
        <p14:creationId xmlns:p14="http://schemas.microsoft.com/office/powerpoint/2010/main" val="2851580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0"/>
            <a:ext cx="10515600" cy="6378498"/>
          </a:xfrm>
        </p:spPr>
        <p:txBody>
          <a:bodyPr/>
          <a:lstStyle/>
          <a:p>
            <a:r>
              <a:rPr lang="ru-RU" dirty="0"/>
              <a:t> </a:t>
            </a:r>
          </a:p>
          <a:p>
            <a:r>
              <a:rPr lang="ru-RU" b="1" dirty="0"/>
              <a:t>Основные характеристики по </a:t>
            </a:r>
            <a:r>
              <a:rPr lang="ru-RU" b="1" dirty="0" smtClean="0"/>
              <a:t>сортам</a:t>
            </a:r>
          </a:p>
          <a:p>
            <a:endParaRPr lang="ru-RU" b="1" dirty="0"/>
          </a:p>
          <a:p>
            <a:endParaRPr lang="ru-RU" b="1" dirty="0" smtClean="0"/>
          </a:p>
          <a:p>
            <a:endParaRPr lang="ru-RU" b="1" dirty="0"/>
          </a:p>
          <a:p>
            <a:endParaRPr lang="ru-RU" b="1" dirty="0" smtClean="0"/>
          </a:p>
          <a:p>
            <a:endParaRPr lang="ru-RU" b="1" dirty="0"/>
          </a:p>
          <a:p>
            <a:endParaRPr lang="ru-RU" b="1" dirty="0" smtClean="0"/>
          </a:p>
          <a:p>
            <a:endParaRPr lang="ru-RU" b="1" dirty="0"/>
          </a:p>
          <a:p>
            <a:endParaRPr lang="ru-RU" b="1" dirty="0" smtClean="0"/>
          </a:p>
          <a:p>
            <a:endParaRPr lang="ru-RU" dirty="0"/>
          </a:p>
        </p:txBody>
      </p:sp>
      <p:pic>
        <p:nvPicPr>
          <p:cNvPr id="10" name="Рисунок 9" descr="http://add.coolreferat.com/tw_refs/1/71/71_html_m1cfe9831.png"/>
          <p:cNvPicPr/>
          <p:nvPr/>
        </p:nvPicPr>
        <p:blipFill>
          <a:blip r:embed="rId2">
            <a:extLst>
              <a:ext uri="{28A0092B-C50C-407E-A947-70E740481C1C}">
                <a14:useLocalDpi xmlns:a14="http://schemas.microsoft.com/office/drawing/2010/main" val="0"/>
              </a:ext>
            </a:extLst>
          </a:blip>
          <a:srcRect/>
          <a:stretch>
            <a:fillRect/>
          </a:stretch>
        </p:blipFill>
        <p:spPr bwMode="auto">
          <a:xfrm>
            <a:off x="2899318" y="1182029"/>
            <a:ext cx="6356194" cy="3278459"/>
          </a:xfrm>
          <a:prstGeom prst="rect">
            <a:avLst/>
          </a:prstGeom>
          <a:noFill/>
          <a:ln>
            <a:noFill/>
          </a:ln>
        </p:spPr>
      </p:pic>
      <p:pic>
        <p:nvPicPr>
          <p:cNvPr id="11" name="Рисунок 10" descr="http://add.coolreferat.com/tw_refs/1/71/71_html_m59b52993.png"/>
          <p:cNvPicPr/>
          <p:nvPr/>
        </p:nvPicPr>
        <p:blipFill>
          <a:blip r:embed="rId3">
            <a:extLst>
              <a:ext uri="{28A0092B-C50C-407E-A947-70E740481C1C}">
                <a14:useLocalDpi xmlns:a14="http://schemas.microsoft.com/office/drawing/2010/main" val="0"/>
              </a:ext>
            </a:extLst>
          </a:blip>
          <a:srcRect/>
          <a:stretch>
            <a:fillRect/>
          </a:stretch>
        </p:blipFill>
        <p:spPr bwMode="auto">
          <a:xfrm>
            <a:off x="2899318" y="4460488"/>
            <a:ext cx="6356193" cy="2207941"/>
          </a:xfrm>
          <a:prstGeom prst="rect">
            <a:avLst/>
          </a:prstGeom>
          <a:noFill/>
          <a:ln>
            <a:noFill/>
          </a:ln>
        </p:spPr>
      </p:pic>
    </p:spTree>
    <p:extLst>
      <p:ext uri="{BB962C8B-B14F-4D97-AF65-F5344CB8AC3E}">
        <p14:creationId xmlns:p14="http://schemas.microsoft.com/office/powerpoint/2010/main" val="3711044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2234" y="200722"/>
            <a:ext cx="11574966" cy="6467707"/>
          </a:xfrm>
        </p:spPr>
        <p:txBody>
          <a:bodyPr>
            <a:normAutofit fontScale="92500" lnSpcReduction="20000"/>
          </a:bodyPr>
          <a:lstStyle/>
          <a:p>
            <a:r>
              <a:rPr lang="ru-RU" dirty="0"/>
              <a:t>Территориальные органы осуществляют учетную регистрацию каталожных листов продукции, выпускаемой предприятиями региона, формируют региональные базы данных (каталоги) продукции, поддерживают их в актуальном состоянии, осуществляют справочно-информационное обслуживание органов местного (регионального) управления, предприятий и других пользователей по их запросам, используют информацию о продукции для выбора объектов государственного контроля и надзора за соблюдением обязательных требований государственных стандартов, контролируют наличие у предприятия-изготовителя зарегистрированного КЛП на выпускаемую продукцию.</a:t>
            </a:r>
          </a:p>
          <a:p>
            <a:r>
              <a:rPr lang="ru-RU" dirty="0"/>
              <a:t>Территориальные органы периодически (не реже одного раза в месяц) передают введенную ими в региональные базы данных информацию во ФГУП «</a:t>
            </a:r>
            <a:r>
              <a:rPr lang="ru-RU" dirty="0" err="1"/>
              <a:t>Стандартинформ</a:t>
            </a:r>
            <a:r>
              <a:rPr lang="ru-RU" dirty="0"/>
              <a:t>».</a:t>
            </a:r>
          </a:p>
          <a:p>
            <a:r>
              <a:rPr lang="ru-RU" dirty="0"/>
              <a:t>ФГУП «</a:t>
            </a:r>
            <a:r>
              <a:rPr lang="ru-RU" dirty="0" err="1"/>
              <a:t>Стандартинформ</a:t>
            </a:r>
            <a:r>
              <a:rPr lang="ru-RU" dirty="0"/>
              <a:t>» формирует базу данных «Продукция России», поддерживает ее в актуальном состоянии и представляет информацию государственным органам управления, территориальным органам, организациям, а также другим пользователям.</a:t>
            </a:r>
          </a:p>
          <a:p>
            <a:r>
              <a:rPr lang="ru-RU" dirty="0"/>
              <a:t>На основе базы данных «Продукция России» ФГУП «</a:t>
            </a:r>
            <a:r>
              <a:rPr lang="ru-RU" dirty="0" err="1"/>
              <a:t>Стандартинформ</a:t>
            </a:r>
            <a:r>
              <a:rPr lang="ru-RU" dirty="0"/>
              <a:t>» формирует информационный указатель технических условий, который издает и распространяет ФГУП «</a:t>
            </a:r>
            <a:r>
              <a:rPr lang="ru-RU" dirty="0" err="1"/>
              <a:t>Стандартинформ</a:t>
            </a:r>
            <a:r>
              <a:rPr lang="ru-RU" dirty="0"/>
              <a:t>».</a:t>
            </a:r>
          </a:p>
          <a:p>
            <a:endParaRPr lang="ru-RU" dirty="0"/>
          </a:p>
        </p:txBody>
      </p:sp>
    </p:spTree>
    <p:extLst>
      <p:ext uri="{BB962C8B-B14F-4D97-AF65-F5344CB8AC3E}">
        <p14:creationId xmlns:p14="http://schemas.microsoft.com/office/powerpoint/2010/main" val="2114701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71577"/>
          </a:xfrm>
        </p:spPr>
        <p:txBody>
          <a:bodyPr>
            <a:normAutofit/>
          </a:bodyPr>
          <a:lstStyle/>
          <a:p>
            <a:r>
              <a:rPr lang="ru-RU" sz="3200" b="1" dirty="0"/>
              <a:t>Идентификация, классификация и кодирование объектов</a:t>
            </a:r>
            <a:endParaRPr lang="ru-RU" sz="3200" dirty="0"/>
          </a:p>
        </p:txBody>
      </p:sp>
      <p:sp>
        <p:nvSpPr>
          <p:cNvPr id="3" name="Объект 2"/>
          <p:cNvSpPr>
            <a:spLocks noGrp="1"/>
          </p:cNvSpPr>
          <p:nvPr>
            <p:ph idx="1"/>
          </p:nvPr>
        </p:nvSpPr>
        <p:spPr>
          <a:xfrm>
            <a:off x="356839" y="936702"/>
            <a:ext cx="11664176" cy="5597913"/>
          </a:xfrm>
        </p:spPr>
        <p:txBody>
          <a:bodyPr>
            <a:normAutofit fontScale="85000" lnSpcReduction="20000"/>
          </a:bodyPr>
          <a:lstStyle/>
          <a:p>
            <a:r>
              <a:rPr lang="ru-RU" dirty="0"/>
              <a:t>Идентификация — присвоение объекту уникального наименования, номера, знака, условного обозначения, признака или набора признаков и т.п., позволяющих однозначно выделить его из других объектов.</a:t>
            </a:r>
          </a:p>
          <a:p>
            <a:r>
              <a:rPr lang="ru-RU" dirty="0"/>
              <a:t>Идентификатор — наименование, номер, знак, условное обозначение, признак или набор признаков, т.е. то, что придает объекту уникальность и выделяет его из множества других объектов.</a:t>
            </a:r>
          </a:p>
          <a:p>
            <a:r>
              <a:rPr lang="ru-RU" dirty="0"/>
              <a:t>Условное обозначение — набор составленных по определенным правилам букв, цифр и других знаков, обеспечивающий идентификацию объекта.</a:t>
            </a:r>
          </a:p>
          <a:p>
            <a:r>
              <a:rPr lang="ru-RU" dirty="0"/>
              <a:t>Классификация — разделение множества объектов на классификационные группировки по их сходству или различию на основе определенных признаков в соответствии с принятыми правилами.</a:t>
            </a:r>
          </a:p>
          <a:p>
            <a:r>
              <a:rPr lang="ru-RU" dirty="0"/>
              <a:t>Иерархическая классификация — последовательное разделение множества объектов на подчиненные подмножества (классификационные группировки).</a:t>
            </a:r>
          </a:p>
          <a:p>
            <a:r>
              <a:rPr lang="ru-RU" dirty="0" err="1"/>
              <a:t>Фасетная</a:t>
            </a:r>
            <a:r>
              <a:rPr lang="ru-RU" dirty="0"/>
              <a:t> классификация — параллельное разделение множества объектов на независимые подмножества (классификационные группировки).</a:t>
            </a:r>
          </a:p>
          <a:p>
            <a:r>
              <a:rPr lang="ru-RU" dirty="0"/>
              <a:t>Код — знак или совокупность знаков, присваиваемых объекту с целью его идентификации.</a:t>
            </a:r>
          </a:p>
          <a:p>
            <a:r>
              <a:rPr lang="ru-RU" dirty="0"/>
              <a:t>Кодирование — образование и присвоение объекту уникального кода.</a:t>
            </a:r>
          </a:p>
          <a:p>
            <a:endParaRPr lang="ru-RU" dirty="0"/>
          </a:p>
        </p:txBody>
      </p:sp>
    </p:spTree>
    <p:extLst>
      <p:ext uri="{BB962C8B-B14F-4D97-AF65-F5344CB8AC3E}">
        <p14:creationId xmlns:p14="http://schemas.microsoft.com/office/powerpoint/2010/main" val="1683860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09007"/>
            <a:ext cx="10515600" cy="339634"/>
          </a:xfrm>
        </p:spPr>
        <p:txBody>
          <a:bodyPr>
            <a:normAutofit fontScale="90000"/>
          </a:bodyPr>
          <a:lstStyle/>
          <a:p>
            <a:r>
              <a:rPr lang="ru-RU" b="1" dirty="0"/>
              <a:t>Идентификация </a:t>
            </a:r>
            <a:r>
              <a:rPr lang="ru-RU" b="1" dirty="0" smtClean="0"/>
              <a:t>объектов</a:t>
            </a:r>
            <a:endParaRPr lang="ru-RU" dirty="0"/>
          </a:p>
        </p:txBody>
      </p:sp>
      <p:sp>
        <p:nvSpPr>
          <p:cNvPr id="3" name="Объект 2"/>
          <p:cNvSpPr>
            <a:spLocks noGrp="1"/>
          </p:cNvSpPr>
          <p:nvPr>
            <p:ph idx="1"/>
          </p:nvPr>
        </p:nvSpPr>
        <p:spPr>
          <a:xfrm>
            <a:off x="312234" y="718458"/>
            <a:ext cx="11879766" cy="6048102"/>
          </a:xfrm>
        </p:spPr>
        <p:txBody>
          <a:bodyPr>
            <a:normAutofit fontScale="70000" lnSpcReduction="20000"/>
          </a:bodyPr>
          <a:lstStyle/>
          <a:p>
            <a:r>
              <a:rPr lang="ru-RU" dirty="0"/>
              <a:t>Каждый объект, явление, свойство (далее — объект) обладает определенным набором признаков, выделяющих его из множества других, часто очень похожих объектов.</a:t>
            </a:r>
          </a:p>
          <a:p>
            <a:r>
              <a:rPr lang="ru-RU" dirty="0"/>
              <a:t>В различных ситуациях возникает необходимость идентификации конкретного объекта либо группы подобных объектов. Так, для решения задач материально-технического обеспечения необходимо получить информацию о конкретных марках, моделях, артикулах, типах, исполнениях продукции, полностью их идентифицирующую, что позволит сделать рациональный выбор и принять решение о закупке. С этой целью может использоваться:</a:t>
            </a:r>
          </a:p>
          <a:p>
            <a:r>
              <a:rPr lang="ru-RU" dirty="0"/>
              <a:t>· минимальный набор информации, включающий, как правило, наименование изделия, его условное обозначение или код и номер, обозначение нормативного или технического документа, определяющего характеристики данного изделия;</a:t>
            </a:r>
          </a:p>
          <a:p>
            <a:r>
              <a:rPr lang="ru-RU" dirty="0"/>
              <a:t>· максимальный набор информации, необходимый для идентификации изделия, включает дополнительно к минимальному набору все его физические (химические, биологические) и эксплуатационные (потребительские) характеристики</a:t>
            </a:r>
            <a:r>
              <a:rPr lang="ru-RU" dirty="0" smtClean="0"/>
              <a:t>.</a:t>
            </a:r>
            <a:r>
              <a:rPr lang="ru-RU" dirty="0"/>
              <a:t> </a:t>
            </a:r>
          </a:p>
          <a:p>
            <a:pPr marL="0" indent="0">
              <a:buNone/>
            </a:pPr>
            <a:r>
              <a:rPr lang="ru-RU" dirty="0"/>
              <a:t>Среди наиболее часто используемых можно назвать следующие методы идентификации объектов:</a:t>
            </a:r>
          </a:p>
          <a:p>
            <a:r>
              <a:rPr lang="ru-RU" dirty="0"/>
              <a:t>· уникальных наименований;</a:t>
            </a:r>
          </a:p>
          <a:p>
            <a:r>
              <a:rPr lang="ru-RU" dirty="0"/>
              <a:t>· цифровых номеров;</a:t>
            </a:r>
          </a:p>
          <a:p>
            <a:r>
              <a:rPr lang="ru-RU" dirty="0"/>
              <a:t>· условных обозначений;</a:t>
            </a:r>
          </a:p>
          <a:p>
            <a:r>
              <a:rPr lang="ru-RU" dirty="0"/>
              <a:t>· классификационный;</a:t>
            </a:r>
          </a:p>
          <a:p>
            <a:r>
              <a:rPr lang="ru-RU" dirty="0"/>
              <a:t>· ссылочный;</a:t>
            </a:r>
          </a:p>
          <a:p>
            <a:r>
              <a:rPr lang="ru-RU" dirty="0"/>
              <a:t>· описательный;</a:t>
            </a:r>
          </a:p>
          <a:p>
            <a:r>
              <a:rPr lang="ru-RU" dirty="0"/>
              <a:t>· описательно-ссылочный.</a:t>
            </a:r>
          </a:p>
          <a:p>
            <a:endParaRPr lang="ru-RU" dirty="0"/>
          </a:p>
        </p:txBody>
      </p:sp>
    </p:spTree>
    <p:extLst>
      <p:ext uri="{BB962C8B-B14F-4D97-AF65-F5344CB8AC3E}">
        <p14:creationId xmlns:p14="http://schemas.microsoft.com/office/powerpoint/2010/main" val="690477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0721" y="156116"/>
            <a:ext cx="11753385" cy="6701883"/>
          </a:xfrm>
        </p:spPr>
        <p:txBody>
          <a:bodyPr>
            <a:normAutofit/>
          </a:bodyPr>
          <a:lstStyle/>
          <a:p>
            <a:r>
              <a:rPr lang="ru-RU" b="1" dirty="0"/>
              <a:t>Метод уникальных наименований</a:t>
            </a:r>
            <a:r>
              <a:rPr lang="ru-RU" dirty="0"/>
              <a:t>. </a:t>
            </a:r>
            <a:endParaRPr lang="ru-RU" dirty="0" smtClean="0"/>
          </a:p>
          <a:p>
            <a:r>
              <a:rPr lang="ru-RU" dirty="0" smtClean="0"/>
              <a:t>Наименования </a:t>
            </a:r>
            <a:r>
              <a:rPr lang="ru-RU" dirty="0"/>
              <a:t>планет, рек, гор и т.п., являются, как правило, уникальными и используются в сочетании «объект — имя» или «имя — объект», например: планета Земля, Черное море, река Обь, озеро Байкал и т.д. Присвоенные объектам уникальные наименования являются идентификаторами и широко применяются в системах обработки информации об этих объектах и в системах управления этими объектами, например: Братская ГЭС, защитное покрытие «</a:t>
            </a:r>
            <a:r>
              <a:rPr lang="ru-RU" dirty="0" err="1"/>
              <a:t>Техкор</a:t>
            </a:r>
            <a:r>
              <a:rPr lang="ru-RU" dirty="0"/>
              <a:t>».</a:t>
            </a:r>
          </a:p>
          <a:p>
            <a:r>
              <a:rPr lang="ru-RU" dirty="0"/>
              <a:t>Использование сочетания «объект — имя» является обязательным условием идентификации, так как одно и то же имя может быть присвоено разным объектам: река Волга, ресторан «Волга», автомобиль «Волга» и т.п.</a:t>
            </a:r>
          </a:p>
        </p:txBody>
      </p:sp>
    </p:spTree>
    <p:extLst>
      <p:ext uri="{BB962C8B-B14F-4D97-AF65-F5344CB8AC3E}">
        <p14:creationId xmlns:p14="http://schemas.microsoft.com/office/powerpoint/2010/main" val="1886612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1444" y="223024"/>
            <a:ext cx="11574966" cy="6333893"/>
          </a:xfrm>
        </p:spPr>
        <p:txBody>
          <a:bodyPr>
            <a:normAutofit fontScale="92500" lnSpcReduction="20000"/>
          </a:bodyPr>
          <a:lstStyle/>
          <a:p>
            <a:r>
              <a:rPr lang="ru-RU" b="1" dirty="0"/>
              <a:t>Метод цифровых номеров</a:t>
            </a:r>
            <a:r>
              <a:rPr lang="ru-RU" dirty="0"/>
              <a:t>. В сочетании с наименованием объекта его номер позволяет однозначно идентифицировать объект. Практическое применение находят два основных способа нумерационной идентификации: порядковый и серийно-порядковый.</a:t>
            </a:r>
          </a:p>
          <a:p>
            <a:r>
              <a:rPr lang="ru-RU" dirty="0"/>
              <a:t>Порядковый номер присваивается объекту на основе установленного порядка. Этот порядок устанавливает тот орган, который осуществляет нумерацию. Так, нумерацию поездов устанавливает орган управления железнодорожным транспортом, автобусов — орган управления автобусным движением, а домов на улице — коммунальные службы. </a:t>
            </a:r>
          </a:p>
          <a:p>
            <a:r>
              <a:rPr lang="ru-RU" dirty="0"/>
              <a:t>Преимущество данного способа состоит в том, что он обеспечивает простую и короткую (по количеству знаков) идентификацию объекта, а недостатком является </a:t>
            </a:r>
            <a:r>
              <a:rPr lang="ru-RU" dirty="0" err="1"/>
              <a:t>неинформативность</a:t>
            </a:r>
            <a:r>
              <a:rPr lang="ru-RU" dirty="0"/>
              <a:t>, т.е. отсутствие каких-либо признаков, характеризующих объекты, которым присвоены порядковые номера или наименования. В некоторой мере он устраняется при использовании серийно-порядкового номера, идентифицирующего объект. Например, это характерно для нумерации комнат в привязке к номеру этажа: номера 4.13 и 5.18 означают комнату номер 13 на четвертом этаже и комнату номер 18 на пятом этаже.</a:t>
            </a:r>
          </a:p>
          <a:p>
            <a:r>
              <a:rPr lang="ru-RU" dirty="0"/>
              <a:t>Типичным примером серийно-порядкового способа является идентификация дат. Например, дата 18.03.98 идентифицирует 18 число марта месяца 1998 г. </a:t>
            </a:r>
          </a:p>
        </p:txBody>
      </p:sp>
    </p:spTree>
    <p:extLst>
      <p:ext uri="{BB962C8B-B14F-4D97-AF65-F5344CB8AC3E}">
        <p14:creationId xmlns:p14="http://schemas.microsoft.com/office/powerpoint/2010/main" val="1998151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1444" y="223024"/>
            <a:ext cx="11574966" cy="6333893"/>
          </a:xfrm>
        </p:spPr>
        <p:txBody>
          <a:bodyPr/>
          <a:lstStyle/>
          <a:p>
            <a:r>
              <a:rPr lang="ru-RU" b="1" dirty="0"/>
              <a:t>Метод условных обозначений</a:t>
            </a:r>
            <a:r>
              <a:rPr lang="ru-RU" dirty="0"/>
              <a:t>. Наиболее часто используются три способа построения условных обозначений: мнемонический, классификационный и </a:t>
            </a:r>
            <a:r>
              <a:rPr lang="ru-RU" dirty="0" err="1"/>
              <a:t>мнемоклассификационный</a:t>
            </a:r>
            <a:r>
              <a:rPr lang="ru-RU" dirty="0"/>
              <a:t>.</a:t>
            </a:r>
          </a:p>
          <a:p>
            <a:r>
              <a:rPr lang="ru-RU" b="1" dirty="0"/>
              <a:t>Мнемонический способ</a:t>
            </a:r>
            <a:r>
              <a:rPr lang="ru-RU" dirty="0"/>
              <a:t> построения условных обозначений облегчает понимание и запоминание человеком нужных сведений о продукции или документе. Например, условное обозначение «Электронасос ГНОМ 100—25» включает наряду с наименованием объекта («Электронасос») мнемоническое обозначение, где Г — для грязной воды, Н — насос, О — одноступенчатый, М — моноблочный, 100 — с подачей 100 м</a:t>
            </a:r>
            <a:r>
              <a:rPr lang="ru-RU" baseline="30000" dirty="0"/>
              <a:t>3</a:t>
            </a:r>
            <a:r>
              <a:rPr lang="ru-RU" dirty="0"/>
              <a:t>/ч и 25 — с напором 25 мм.</a:t>
            </a:r>
          </a:p>
          <a:p>
            <a:endParaRPr lang="ru-RU" dirty="0"/>
          </a:p>
        </p:txBody>
      </p:sp>
    </p:spTree>
    <p:extLst>
      <p:ext uri="{BB962C8B-B14F-4D97-AF65-F5344CB8AC3E}">
        <p14:creationId xmlns:p14="http://schemas.microsoft.com/office/powerpoint/2010/main" val="2534824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1444" y="223024"/>
            <a:ext cx="11574966" cy="6726416"/>
          </a:xfrm>
        </p:spPr>
        <p:txBody>
          <a:bodyPr>
            <a:normAutofit fontScale="70000" lnSpcReduction="20000"/>
          </a:bodyPr>
          <a:lstStyle/>
          <a:p>
            <a:r>
              <a:rPr lang="ru-RU" b="1" dirty="0"/>
              <a:t>Классификационный способ</a:t>
            </a:r>
            <a:r>
              <a:rPr lang="ru-RU" dirty="0"/>
              <a:t> построения условных обозначений используется в тех случаях, когда информация обрабатывается в компьютерных системах. На его основе построена, например, единая обезличенная классификационная система обозначения изделий и конструкторских документов, которая имеет следующий вид.</a:t>
            </a:r>
          </a:p>
          <a:p>
            <a:r>
              <a:rPr lang="ru-RU" dirty="0"/>
              <a:t>АБВГ. 03115. 007</a:t>
            </a:r>
          </a:p>
          <a:p>
            <a:r>
              <a:rPr lang="ru-RU" dirty="0"/>
              <a:t>АБВГ - Код организации-разработчика</a:t>
            </a:r>
          </a:p>
          <a:p>
            <a:r>
              <a:rPr lang="ru-RU" dirty="0"/>
              <a:t>03115 - Классификационная характеристика</a:t>
            </a:r>
          </a:p>
          <a:p>
            <a:r>
              <a:rPr lang="ru-RU" dirty="0"/>
              <a:t>007 -  Порядковый регистрационный номер</a:t>
            </a:r>
          </a:p>
          <a:p>
            <a:r>
              <a:rPr lang="ru-RU" dirty="0"/>
              <a:t>Четырехзначный буквенный код организации-разработчика присваивается по специальному кодификатору конструкторских организаций, код классификационной характеристики, являющийся информационной частью сообщения, — по Классификатору изделий и конструкторских документов </a:t>
            </a:r>
            <a:r>
              <a:rPr lang="ru-RU" dirty="0" err="1"/>
              <a:t>машино</a:t>
            </a:r>
            <a:r>
              <a:rPr lang="ru-RU" dirty="0"/>
              <a:t>- и приборостроения (Классификатор ЕСКД). По классификационной характеристике может быть найдена, например, информация о «группе однородных изделий, разрабатываемых разными конструкторскими организациями с целью заимствования, благодаря тому, что в коде классификационной характеристики заложена следующая информация:</a:t>
            </a:r>
          </a:p>
          <a:p>
            <a:r>
              <a:rPr lang="ru-RU" dirty="0"/>
              <a:t>30 — сборочные единицы общемашиностроительные; </a:t>
            </a:r>
          </a:p>
          <a:p>
            <a:r>
              <a:rPr lang="ru-RU" dirty="0"/>
              <a:t>303— устройства, передающие движение; </a:t>
            </a:r>
          </a:p>
          <a:p>
            <a:r>
              <a:rPr lang="ru-RU" dirty="0"/>
              <a:t>3031— редукторы; </a:t>
            </a:r>
          </a:p>
          <a:p>
            <a:r>
              <a:rPr lang="ru-RU" dirty="0"/>
              <a:t>30311— цилиндрические одноступенчатые; </a:t>
            </a:r>
          </a:p>
          <a:p>
            <a:r>
              <a:rPr lang="ru-RU" dirty="0"/>
              <a:t>303115— с межосевым расстоянием пары зубчатых колес от 63 до 315 мм включительно.</a:t>
            </a:r>
          </a:p>
          <a:p>
            <a:r>
              <a:rPr lang="ru-RU" dirty="0"/>
              <a:t>Порядковый регистрационный номер присваивается по классификационной характеристике от 001 до 999 в пределах кода организации-разработчика и обеспечивает идентификацию конкретного редуктора с определенным межосевым расстоянием зубчатых колес.</a:t>
            </a:r>
          </a:p>
        </p:txBody>
      </p:sp>
    </p:spTree>
    <p:extLst>
      <p:ext uri="{BB962C8B-B14F-4D97-AF65-F5344CB8AC3E}">
        <p14:creationId xmlns:p14="http://schemas.microsoft.com/office/powerpoint/2010/main" val="1377686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1444" y="223024"/>
            <a:ext cx="11574966" cy="6333893"/>
          </a:xfrm>
        </p:spPr>
        <p:txBody>
          <a:bodyPr/>
          <a:lstStyle/>
          <a:p>
            <a:r>
              <a:rPr lang="ru-RU" b="1" dirty="0" err="1"/>
              <a:t>Мнемоклассификационный</a:t>
            </a:r>
            <a:r>
              <a:rPr lang="ru-RU" b="1" dirty="0"/>
              <a:t> способ</a:t>
            </a:r>
            <a:r>
              <a:rPr lang="ru-RU" dirty="0"/>
              <a:t> построения условных обозначений включает преимущества обоих вышеуказанных способов, поскольку способствует лучшему запоминанию и обеспечивает возможность компьютерной обработки. Примером являются обозначения технических условий на продукцию. Так, ТУ 4511—003—05804803—96 «Автомобиль—самосвал 2502» включает следующую информацию:</a:t>
            </a:r>
          </a:p>
          <a:p>
            <a:r>
              <a:rPr lang="ru-RU" dirty="0"/>
              <a:t>ТУ — технические условия; 4511 — классификационная группировка по ОКП «Автомобили грузовые»;</a:t>
            </a:r>
          </a:p>
          <a:p>
            <a:r>
              <a:rPr lang="ru-RU" dirty="0"/>
              <a:t>003 — регистрационный номер, присвоенный документу разработчика;</a:t>
            </a:r>
          </a:p>
          <a:p>
            <a:r>
              <a:rPr lang="ru-RU" dirty="0"/>
              <a:t>05804803 — код предприятия-разработчика ТУ по ОКПО (Общероссийскому классификатору предприятий и организаций); 96 — последние две цифры года утверждения ТУ.</a:t>
            </a:r>
          </a:p>
          <a:p>
            <a:r>
              <a:rPr lang="ru-RU" dirty="0"/>
              <a:t>В представленном примере код предприятия-разработчика предназначен, прежде всего, для машинной обработки.</a:t>
            </a:r>
          </a:p>
          <a:p>
            <a:endParaRPr lang="ru-RU" dirty="0"/>
          </a:p>
        </p:txBody>
      </p:sp>
    </p:spTree>
    <p:extLst>
      <p:ext uri="{BB962C8B-B14F-4D97-AF65-F5344CB8AC3E}">
        <p14:creationId xmlns:p14="http://schemas.microsoft.com/office/powerpoint/2010/main" val="3763538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8194" y="223024"/>
            <a:ext cx="11704320" cy="6634976"/>
          </a:xfrm>
        </p:spPr>
        <p:txBody>
          <a:bodyPr>
            <a:normAutofit fontScale="77500" lnSpcReduction="20000"/>
          </a:bodyPr>
          <a:lstStyle/>
          <a:p>
            <a:r>
              <a:rPr lang="ru-RU" dirty="0"/>
              <a:t>Каталогизация основывается на </a:t>
            </a:r>
            <a:r>
              <a:rPr lang="ru-RU" b="1" dirty="0"/>
              <a:t>идентификации продукции</a:t>
            </a:r>
            <a:r>
              <a:rPr lang="ru-RU" dirty="0"/>
              <a:t>, обеспечивающей отличие однотипных изделий друг от друга. </a:t>
            </a:r>
          </a:p>
          <a:p>
            <a:pPr marL="0" indent="0">
              <a:buNone/>
            </a:pPr>
            <a:r>
              <a:rPr lang="ru-RU" dirty="0" smtClean="0"/>
              <a:t>Основными </a:t>
            </a:r>
            <a:r>
              <a:rPr lang="ru-RU" dirty="0"/>
              <a:t>целями </a:t>
            </a:r>
            <a:r>
              <a:rPr lang="ru-RU" b="1" dirty="0"/>
              <a:t>Государственной системы каталогизации продукции</a:t>
            </a:r>
            <a:r>
              <a:rPr lang="ru-RU" dirty="0"/>
              <a:t> (ГСКП) являются:</a:t>
            </a:r>
          </a:p>
          <a:p>
            <a:r>
              <a:rPr lang="ru-RU" dirty="0"/>
              <a:t>· автоматизированный учет номенклатуры производимой в стране и регионах продукции;</a:t>
            </a:r>
          </a:p>
          <a:p>
            <a:r>
              <a:rPr lang="ru-RU" dirty="0"/>
              <a:t>· обеспечение органов государственного и местного управления аналитической информацией о производимой продукции и ее основных характеристиках;</a:t>
            </a:r>
          </a:p>
          <a:p>
            <a:r>
              <a:rPr lang="ru-RU" dirty="0"/>
              <a:t>· обеспечение предприятий и других потребителей оперативной информацией об основных характеристиках продукции, ее изготовителях и нормативных документах, по которым она выпускается.</a:t>
            </a:r>
          </a:p>
          <a:p>
            <a:pPr marL="0" indent="0">
              <a:buNone/>
            </a:pPr>
            <a:r>
              <a:rPr lang="ru-RU" dirty="0"/>
              <a:t>Информация, представляемая ГСКП потребителям, позволяет решать следующие задачи:</a:t>
            </a:r>
          </a:p>
          <a:p>
            <a:r>
              <a:rPr lang="ru-RU" dirty="0"/>
              <a:t>· оценить конкурентоспособность разрабатываемой и выпускаемой продукции;</a:t>
            </a:r>
          </a:p>
          <a:p>
            <a:r>
              <a:rPr lang="ru-RU" dirty="0"/>
              <a:t>· проводить маркетинговые исследования и определять возможные рынки сбыта;</a:t>
            </a:r>
          </a:p>
          <a:p>
            <a:r>
              <a:rPr lang="ru-RU" dirty="0"/>
              <a:t>· формировать кооперации предприятий — поставщиков составных частей, комплектующих изделий и материалов, необходимых для производства конечной продукции, с учетом минимизации номенклатуры приобретаемых изделий и материалов и затрат на их транспортировку;</a:t>
            </a:r>
          </a:p>
          <a:p>
            <a:r>
              <a:rPr lang="ru-RU" dirty="0"/>
              <a:t>· проводить работы по стандартизации продукции с учетом передовых достижений;</a:t>
            </a:r>
          </a:p>
          <a:p>
            <a:r>
              <a:rPr lang="ru-RU" dirty="0"/>
              <a:t>· осуществлять контроль за выполнением обязательных требований стандартов по безопасности и охране окружающей среды;</a:t>
            </a:r>
          </a:p>
          <a:p>
            <a:r>
              <a:rPr lang="ru-RU" dirty="0"/>
              <a:t>· представлять информацию о конкретной продукции, под лежащей обязательной сертификации.</a:t>
            </a:r>
          </a:p>
          <a:p>
            <a:endParaRPr lang="ru-RU" dirty="0"/>
          </a:p>
        </p:txBody>
      </p:sp>
    </p:spTree>
    <p:extLst>
      <p:ext uri="{BB962C8B-B14F-4D97-AF65-F5344CB8AC3E}">
        <p14:creationId xmlns:p14="http://schemas.microsoft.com/office/powerpoint/2010/main" val="36876526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01444" y="223024"/>
            <a:ext cx="11574966" cy="6333893"/>
          </a:xfrm>
        </p:spPr>
        <p:txBody>
          <a:bodyPr>
            <a:normAutofit/>
          </a:bodyPr>
          <a:lstStyle/>
          <a:p>
            <a:r>
              <a:rPr lang="ru-RU" b="1" dirty="0"/>
              <a:t>Классификационный метод </a:t>
            </a:r>
            <a:r>
              <a:rPr lang="ru-RU" dirty="0"/>
              <a:t>используется в тех случаях, когда необходимо идентифицировать группы однородных объектов для решаемых задач. Преимущество его состоит в информационности, т.е. из множества объектов можно выделять необходимые, обладающие определенными признаками.</a:t>
            </a:r>
          </a:p>
          <a:p>
            <a:r>
              <a:rPr lang="ru-RU" dirty="0"/>
              <a:t>Этот метод широко используется во многих областях деятельности, потому что обеспечивает систематизацию объектов. Особенно он эффективен при обработке данных в системах управления, когда необходимо, например, собрать информацию о детских садах или грузовых автомобилях, видах деятельности или вредных производствах, и т.п. Код, присвоенный классификационной группировке, обеспечивает ее полную идентификацию в рамках конкретного классификатора.</a:t>
            </a:r>
          </a:p>
          <a:p>
            <a:r>
              <a:rPr lang="ru-RU" dirty="0"/>
              <a:t>Классификационный метод очень часто применяется в сочетании с другими методами благодаря своей информационности и систематичности.</a:t>
            </a:r>
          </a:p>
          <a:p>
            <a:endParaRPr lang="ru-RU" dirty="0"/>
          </a:p>
        </p:txBody>
      </p:sp>
    </p:spTree>
    <p:extLst>
      <p:ext uri="{BB962C8B-B14F-4D97-AF65-F5344CB8AC3E}">
        <p14:creationId xmlns:p14="http://schemas.microsoft.com/office/powerpoint/2010/main" val="4268610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6049" y="245326"/>
            <a:ext cx="11418849" cy="6266985"/>
          </a:xfrm>
        </p:spPr>
        <p:txBody>
          <a:bodyPr>
            <a:normAutofit fontScale="92500" lnSpcReduction="20000"/>
          </a:bodyPr>
          <a:lstStyle/>
          <a:p>
            <a:r>
              <a:rPr lang="ru-RU" b="1" dirty="0"/>
              <a:t>Ссылочный метод </a:t>
            </a:r>
            <a:r>
              <a:rPr lang="ru-RU" dirty="0"/>
              <a:t>используется для идентификации объектов в тех случаях, когда описания конкретных характеристик (свойств, показателей, отличительных признаков) представлены в нормативных или технических документах, чаще всего для определения конкретной продукции при ее заказе.</a:t>
            </a:r>
          </a:p>
          <a:p>
            <a:r>
              <a:rPr lang="ru-RU" dirty="0"/>
              <a:t>Идентификация включает наименование изделия, его условное обозначение и ссылку на документ, содержащий всесторонние требования к этому изделию, например:</a:t>
            </a:r>
          </a:p>
          <a:p>
            <a:r>
              <a:rPr lang="ru-RU" dirty="0"/>
              <a:t>Кислота соляная по ГОСТ3118—77;</a:t>
            </a:r>
          </a:p>
          <a:p>
            <a:r>
              <a:rPr lang="ru-RU" dirty="0"/>
              <a:t>Шины пневматические для легковых автомобилей (7.35—14 модели ИД-195) по ГОСТ 4754-80;</a:t>
            </a:r>
          </a:p>
          <a:p>
            <a:r>
              <a:rPr lang="ru-RU" dirty="0"/>
              <a:t>Бутилкаучук БК-1675У по ТУ 2294-010-17187505-95.</a:t>
            </a:r>
          </a:p>
          <a:p>
            <a:r>
              <a:rPr lang="ru-RU" dirty="0"/>
              <a:t>В тех случаях, когда документ не обеспечивает идентификацию конкретного изделия, как правило, добавляется информация о производителе продукции, например:</a:t>
            </a:r>
          </a:p>
          <a:p>
            <a:r>
              <a:rPr lang="ru-RU" dirty="0"/>
              <a:t>Пельмени замороженные по ТУ 10 РФ 570.19.94. Комбинат </a:t>
            </a:r>
            <a:r>
              <a:rPr lang="ru-RU" dirty="0" err="1"/>
              <a:t>мясоптицы</a:t>
            </a:r>
            <a:r>
              <a:rPr lang="ru-RU" dirty="0"/>
              <a:t> «Орловский».</a:t>
            </a:r>
          </a:p>
          <a:p>
            <a:r>
              <a:rPr lang="ru-RU" dirty="0"/>
              <a:t>Недостатком метода является то, что при его использовании основные характеристики и особенности продукции остаются не раскрытыми.</a:t>
            </a:r>
          </a:p>
          <a:p>
            <a:endParaRPr lang="ru-RU" dirty="0"/>
          </a:p>
        </p:txBody>
      </p:sp>
    </p:spTree>
    <p:extLst>
      <p:ext uri="{BB962C8B-B14F-4D97-AF65-F5344CB8AC3E}">
        <p14:creationId xmlns:p14="http://schemas.microsoft.com/office/powerpoint/2010/main" val="40006646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6049" y="245326"/>
            <a:ext cx="11418849" cy="6612674"/>
          </a:xfrm>
        </p:spPr>
        <p:txBody>
          <a:bodyPr>
            <a:normAutofit fontScale="62500" lnSpcReduction="20000"/>
          </a:bodyPr>
          <a:lstStyle/>
          <a:p>
            <a:r>
              <a:rPr lang="ru-RU" b="1" dirty="0"/>
              <a:t>Описательный метод </a:t>
            </a:r>
            <a:r>
              <a:rPr lang="ru-RU" dirty="0"/>
              <a:t>идентификации используется, как правило, в тех случаях, когда необходимо идентифицировать конкретный объект путем описания его характеристик (свойств, параметров, показателей). При этом однородные объекты, имеющие одинаковые наименования, область применения и близкую номенклатуру показателей, могут отличаться друг от друга значениями этих показателей.</a:t>
            </a:r>
          </a:p>
          <a:p>
            <a:r>
              <a:rPr lang="ru-RU" dirty="0"/>
              <a:t>Например, технические условия на канистры пластмассовые, предназначенные для фасовки и хранения холодных, пищевых и непищевых продуктов, включают несколько исполнений канистр, идентифицируемых по основным размерам.</a:t>
            </a:r>
          </a:p>
          <a:p>
            <a:r>
              <a:rPr lang="ru-RU" dirty="0"/>
              <a:t>Высота, мм, не более   278  220   265</a:t>
            </a:r>
          </a:p>
          <a:p>
            <a:r>
              <a:rPr lang="ru-RU" dirty="0"/>
              <a:t>Длина, мм, не более    185  185    225</a:t>
            </a:r>
          </a:p>
          <a:p>
            <a:r>
              <a:rPr lang="ru-RU" dirty="0"/>
              <a:t>Ширина, мм, не более 125  170    225</a:t>
            </a:r>
          </a:p>
          <a:p>
            <a:r>
              <a:rPr lang="ru-RU" dirty="0"/>
              <a:t>Масса, кг, не более      0.33  0.4    0.7</a:t>
            </a:r>
          </a:p>
          <a:p>
            <a:r>
              <a:rPr lang="ru-RU" dirty="0"/>
              <a:t>Описательный метод идентификации предусматривает использование всех основных характеристик объекта и с их помощью дифференцирует его от всех остальных однородных объектов.</a:t>
            </a:r>
          </a:p>
          <a:p>
            <a:r>
              <a:rPr lang="ru-RU" dirty="0"/>
              <a:t>Всестороннее описание объектов представлено, как правило, в нормативных и технических документах, содержащих основные показатели, свойства, характеристики, размеры, условия использования, область применения и т.п. Например, государственные стандарты типа технических условий, а также технические условия на конкретную продукцию включают такие разделы, как классификация, основные параметры и размеры, общие технические требования, требования безопасности, методы контроля, требования к упаковке, маркировке, транспортированию и хранению и др.</a:t>
            </a:r>
          </a:p>
          <a:p>
            <a:r>
              <a:rPr lang="ru-RU" dirty="0"/>
              <a:t>Описательные методы идентификации широко используются в медицине — медицинская карта пациента, в криминалистике — описание преступника и характера преступления, в геологии — описание минерала и т.д.</a:t>
            </a:r>
          </a:p>
          <a:p>
            <a:r>
              <a:rPr lang="ru-RU" dirty="0"/>
              <a:t>Одним из основных преимуществ описательного метода идентификации является возможность осуществления сопоставительного анализа однородных (родственных) объектов путем сравнения характеристик, вошедших в их идентификацию. Сравнение может проводиться различными способами, в том числе и автоматизированным, чтобы установить степень схожести или различия при выборе объекта, обладающего наилучшими характеристиками для заданных условий применения или обеспечивающего полную взаимозаменяемость другого, либо при выборе однородных объектов с целью их систематизации и стандартизации.</a:t>
            </a:r>
          </a:p>
          <a:p>
            <a:endParaRPr lang="ru-RU" dirty="0"/>
          </a:p>
        </p:txBody>
      </p:sp>
    </p:spTree>
    <p:extLst>
      <p:ext uri="{BB962C8B-B14F-4D97-AF65-F5344CB8AC3E}">
        <p14:creationId xmlns:p14="http://schemas.microsoft.com/office/powerpoint/2010/main" val="1486653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6049" y="245326"/>
            <a:ext cx="11418849" cy="6266985"/>
          </a:xfrm>
        </p:spPr>
        <p:txBody>
          <a:bodyPr>
            <a:normAutofit fontScale="92500"/>
          </a:bodyPr>
          <a:lstStyle/>
          <a:p>
            <a:r>
              <a:rPr lang="ru-RU" b="1" dirty="0"/>
              <a:t>Описательно-ссылочный метод </a:t>
            </a:r>
            <a:r>
              <a:rPr lang="ru-RU" dirty="0"/>
              <a:t>идентификации в отличие от описательного использует только часть основных характеристик объекта в сочетании со ссылкой на документ, где помещены все его характеристики. Как показали исследования канадских специалистов, для компетентного выбора конкретных объектов достаточно семи основных характеристик.</a:t>
            </a:r>
          </a:p>
          <a:p>
            <a:r>
              <a:rPr lang="ru-RU" dirty="0"/>
              <a:t>Наиболее широко этот метод используется при создании банков данных о различных объектах, а также о различных информационных изданиях, таких, как каталоги, указатели, кадастры и т.п. Он позволяет значительно сократить объем информации, необходимый для идентификации объектов, что имеет существенное значение для экономии компьютерной памяти и сокращения объемов изданий. В каталогах продукции приводят, как правило, наименование продукции, назначение и область применения, условные обозначения, используемые при заказе, основные обозначения документов, содержащих все требования к этой продукции, наименование и адрес изготовителя, а также основные характеристики с их конкретными значениями - пример каталожный лист продукции.</a:t>
            </a:r>
          </a:p>
          <a:p>
            <a:endParaRPr lang="ru-RU" dirty="0"/>
          </a:p>
        </p:txBody>
      </p:sp>
    </p:spTree>
    <p:extLst>
      <p:ext uri="{BB962C8B-B14F-4D97-AF65-F5344CB8AC3E}">
        <p14:creationId xmlns:p14="http://schemas.microsoft.com/office/powerpoint/2010/main" val="1944680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31709"/>
          </a:xfrm>
        </p:spPr>
        <p:txBody>
          <a:bodyPr>
            <a:normAutofit fontScale="90000"/>
          </a:bodyPr>
          <a:lstStyle/>
          <a:p>
            <a:pPr algn="ctr"/>
            <a:r>
              <a:rPr lang="ru-RU" b="1" dirty="0"/>
              <a:t>Классификация </a:t>
            </a:r>
            <a:r>
              <a:rPr lang="ru-RU" b="1" dirty="0" smtClean="0"/>
              <a:t>объектов</a:t>
            </a:r>
            <a:endParaRPr lang="ru-RU" dirty="0"/>
          </a:p>
        </p:txBody>
      </p:sp>
      <p:sp>
        <p:nvSpPr>
          <p:cNvPr id="3" name="Объект 2"/>
          <p:cNvSpPr>
            <a:spLocks noGrp="1"/>
          </p:cNvSpPr>
          <p:nvPr>
            <p:ph idx="1"/>
          </p:nvPr>
        </p:nvSpPr>
        <p:spPr>
          <a:xfrm>
            <a:off x="0" y="1003610"/>
            <a:ext cx="11864898" cy="5854390"/>
          </a:xfrm>
        </p:spPr>
        <p:txBody>
          <a:bodyPr>
            <a:normAutofit fontScale="77500" lnSpcReduction="20000"/>
          </a:bodyPr>
          <a:lstStyle/>
          <a:p>
            <a:r>
              <a:rPr lang="ru-RU" dirty="0"/>
              <a:t>Классификация различных объектов, явлений, свойств и т.п. широко используется в мировой и отечественной практике для сбора, обработки и представления необходимой информации. Можно сказать, что классификация — это основа систематизации объектов, которая, в свою очередь, является первым этапом работ по унификации и стандартизации.</a:t>
            </a:r>
          </a:p>
          <a:p>
            <a:r>
              <a:rPr lang="ru-RU" dirty="0"/>
              <a:t>Классификация объектов необходима, прежде всего, в том случае, когда стоит задача по обработке информации о множестве объектов, отличающихся существенными признаками, </a:t>
            </a:r>
            <a:r>
              <a:rPr lang="ru-RU" dirty="0" smtClean="0"/>
              <a:t>т.е</a:t>
            </a:r>
            <a:r>
              <a:rPr lang="ru-RU" dirty="0"/>
              <a:t>. когда из множества объектов необходимо получить информацию об определенных подмножествах. Например, общее множество продукции (товаров) насчитывает десятки миллионов наименований конкретных изделий: самолеты и зерно, насосы и ткани, обувь, лампочки и т.д. Информация о продукции обрабатывается во многих автоматизированных системах, связанных с учетом материальных ресурсов и их распределением. При этом задачи, связанные с продукцией, решаются на уровне автоматизированных систем отдельных предприятий, регионов, страны в целом и международного сотрудничества.</a:t>
            </a:r>
          </a:p>
          <a:p>
            <a:r>
              <a:rPr lang="ru-RU" dirty="0"/>
              <a:t>Информацию о продукции необходимо так разложить по полочкам (классифицировать), чтобы каждый пользователь мог брать только ту, которая необходима для решения его задач. К большим множествам можно отнести информацию о населении, о предприятиях и организациях, об услугах населению, о видах деятельности и т.д.</a:t>
            </a:r>
          </a:p>
          <a:p>
            <a:r>
              <a:rPr lang="ru-RU" dirty="0"/>
              <a:t>Основными методами классификации объектов технико-экономической и социальной информации являются иерархический и </a:t>
            </a:r>
            <a:r>
              <a:rPr lang="ru-RU" dirty="0" err="1"/>
              <a:t>фасетный</a:t>
            </a:r>
            <a:r>
              <a:rPr lang="ru-RU" dirty="0" smtClean="0"/>
              <a:t>.</a:t>
            </a:r>
            <a:endParaRPr lang="ru-RU" dirty="0"/>
          </a:p>
        </p:txBody>
      </p:sp>
    </p:spTree>
    <p:extLst>
      <p:ext uri="{BB962C8B-B14F-4D97-AF65-F5344CB8AC3E}">
        <p14:creationId xmlns:p14="http://schemas.microsoft.com/office/powerpoint/2010/main" val="5161648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22069" y="245326"/>
            <a:ext cx="11821885" cy="6612674"/>
          </a:xfrm>
        </p:spPr>
        <p:txBody>
          <a:bodyPr>
            <a:normAutofit fontScale="70000" lnSpcReduction="20000"/>
          </a:bodyPr>
          <a:lstStyle/>
          <a:p>
            <a:r>
              <a:rPr lang="ru-RU" b="1" dirty="0"/>
              <a:t>Иерархический метод классификации </a:t>
            </a:r>
            <a:r>
              <a:rPr lang="ru-RU" dirty="0"/>
              <a:t>характеризуется тем, что исходное множество объектов последовательно разделяется на подмножества (классификационные группировки), а те, в свою очередь — на подмножества и т.д.</a:t>
            </a:r>
          </a:p>
          <a:p>
            <a:r>
              <a:rPr lang="ru-RU" dirty="0"/>
              <a:t>И так, множество объектов разделяется на классы, группы, виды и т.п. по основным признакам, характеризующим эти объекты по принципу «от общего к частному», т.е. каждая группировка в соответствии с выбранным признаком (основанием деления) делится на несколько других группировок, каждая из которых по другому признаку делится еще на несколько подчиненных группировок, и т.д. Таким образом, между классификационными группировками устанавливается отношение подчинения (иерархии).</a:t>
            </a:r>
          </a:p>
          <a:p>
            <a:pPr marL="0" indent="0">
              <a:buNone/>
            </a:pPr>
            <a:r>
              <a:rPr lang="ru-RU" dirty="0" smtClean="0"/>
              <a:t>При </a:t>
            </a:r>
            <a:r>
              <a:rPr lang="ru-RU" dirty="0"/>
              <a:t>построении иерархической классификации необходимо соблюдать наиболее важные правила:</a:t>
            </a:r>
          </a:p>
          <a:p>
            <a:r>
              <a:rPr lang="ru-RU" dirty="0"/>
              <a:t>· разделение множества на подмножества на каждом уровне производится только по одному признаку деления;</a:t>
            </a:r>
          </a:p>
          <a:p>
            <a:r>
              <a:rPr lang="ru-RU" dirty="0"/>
              <a:t>· получаемые в результате деления группировки на каждом уровне относятся только к одной вышестоящей группировке и не пересекаются, т.е. не повторяются;</a:t>
            </a:r>
          </a:p>
          <a:p>
            <a:r>
              <a:rPr lang="ru-RU" dirty="0"/>
              <a:t>· разделение множества осуществляется без пропусков очередного или добавления промежуточного уровня деления;</a:t>
            </a:r>
          </a:p>
          <a:p>
            <a:r>
              <a:rPr lang="ru-RU" dirty="0"/>
              <a:t>· классификация производится таким образом, чтобы сумма образованных подмножеств составляла делимое множество.</a:t>
            </a:r>
          </a:p>
          <a:p>
            <a:r>
              <a:rPr lang="ru-RU" dirty="0" smtClean="0"/>
              <a:t>Основные </a:t>
            </a:r>
            <a:r>
              <a:rPr lang="ru-RU" dirty="0"/>
              <a:t>преимущества иерархической классификации заключаются в ее логичности, последовательности и хорошей приспособленности для ручной обработки информации. А недостатком является малая гибкость структуры, обусловленная фиксированностью признаков (оснований деления) и заранее установленным порядком их следования. Включение новых уровней деления по дополнительным признакам весьма затруднительно, особенно если не предусмотрены резервные емкости. Кроме того, иерархический метод не позволяет агрегировать объекты по необходимому для конкретных задач сочетанию признаков, что еще раз подтверждает его негибкость</a:t>
            </a:r>
            <a:r>
              <a:rPr lang="ru-RU" dirty="0" smtClean="0"/>
              <a:t>.</a:t>
            </a:r>
            <a:endParaRPr lang="ru-RU" dirty="0"/>
          </a:p>
        </p:txBody>
      </p:sp>
    </p:spTree>
    <p:extLst>
      <p:ext uri="{BB962C8B-B14F-4D97-AF65-F5344CB8AC3E}">
        <p14:creationId xmlns:p14="http://schemas.microsoft.com/office/powerpoint/2010/main" val="25020890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http://old.nsuem.ru/science/publications/science_notes/2009_3/img/16_1.pn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28" name="Picture 4" descr="http://ok-t.ru/studopediaru/baza5/1999016806.files/image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168274"/>
            <a:ext cx="11439525" cy="5749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38046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6049" y="245326"/>
            <a:ext cx="11418849" cy="6266985"/>
          </a:xfrm>
        </p:spPr>
        <p:txBody>
          <a:bodyPr>
            <a:normAutofit fontScale="92500" lnSpcReduction="20000"/>
          </a:bodyPr>
          <a:lstStyle/>
          <a:p>
            <a:r>
              <a:rPr lang="ru-RU" b="1" dirty="0" err="1"/>
              <a:t>Фасетный</a:t>
            </a:r>
            <a:r>
              <a:rPr lang="ru-RU" b="1" dirty="0"/>
              <a:t> метод классификации </a:t>
            </a:r>
            <a:r>
              <a:rPr lang="ru-RU" dirty="0"/>
              <a:t>характеризуется тем, что множество объектов разделяется на независимые подмножества (классификационные группировки), обладающие определенными заданными признаками, необходимыми для решения конкретных задач.</a:t>
            </a:r>
          </a:p>
          <a:p>
            <a:r>
              <a:rPr lang="ru-RU" dirty="0"/>
              <a:t>Последовательность построения </a:t>
            </a:r>
            <a:r>
              <a:rPr lang="ru-RU" dirty="0" err="1"/>
              <a:t>фасетной</a:t>
            </a:r>
            <a:r>
              <a:rPr lang="ru-RU" dirty="0"/>
              <a:t> классификации практически такая же, как при построении иерархической, т.е. определяется множество объектов, выделяются основные признаки и группы признаков этого множества, и выбирается порядок следования групп признаков (фасетов) и признаков-характеристик.</a:t>
            </a:r>
          </a:p>
          <a:p>
            <a:r>
              <a:rPr lang="ru-RU" dirty="0"/>
              <a:t>Для вычленения из множества объектов конкретного подмножества, обладающего определенными признаками, необходимо выделить основные признаки-характеристики, всесторонне характеризующие объект и обеспечивающие его идентификацию, сгруппировать их по принципу однородности в фасеты и присвоить им коды, определить </a:t>
            </a:r>
            <a:r>
              <a:rPr lang="ru-RU" dirty="0" err="1"/>
              <a:t>фасетные</a:t>
            </a:r>
            <a:r>
              <a:rPr lang="ru-RU" dirty="0"/>
              <a:t> формулы для образования подмножеств.</a:t>
            </a:r>
          </a:p>
          <a:p>
            <a:r>
              <a:rPr lang="ru-RU" dirty="0"/>
              <a:t>Особенность </a:t>
            </a:r>
            <a:r>
              <a:rPr lang="ru-RU" dirty="0" err="1"/>
              <a:t>фасетного</a:t>
            </a:r>
            <a:r>
              <a:rPr lang="ru-RU" dirty="0"/>
              <a:t> метода состоит в том, что подмножества формируются по принципу «от частного к общему», т.е. на основе различных наборов конкретных характеристик объекта формируются конкретные подмножества</a:t>
            </a:r>
          </a:p>
        </p:txBody>
      </p:sp>
    </p:spTree>
    <p:extLst>
      <p:ext uri="{BB962C8B-B14F-4D97-AF65-F5344CB8AC3E}">
        <p14:creationId xmlns:p14="http://schemas.microsoft.com/office/powerpoint/2010/main" val="2458572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mypresentation.ru/documents_5/dc4d3d8f89379085aad3cc8339243a2c/img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3198" y="744583"/>
            <a:ext cx="7620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74433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6839" y="289932"/>
            <a:ext cx="11508059" cy="6378497"/>
          </a:xfrm>
        </p:spPr>
        <p:txBody>
          <a:bodyPr>
            <a:normAutofit fontScale="62500" lnSpcReduction="20000"/>
          </a:bodyPr>
          <a:lstStyle/>
          <a:p>
            <a:r>
              <a:rPr lang="ru-RU" dirty="0"/>
              <a:t>Например, из множества работающих на предприятии необходимо выбрать специалистов с высшим образованием, имеющих стаж работы 15 лет и более, свободно владеющих монгольским языком.</a:t>
            </a:r>
          </a:p>
          <a:p>
            <a:r>
              <a:rPr lang="ru-RU" dirty="0"/>
              <a:t>Решение указанной задачи можно обеспечить на основе Общероссийского классификатора информации о населении, содержащего необходимые фасеты и признаки:</a:t>
            </a:r>
          </a:p>
          <a:p>
            <a:r>
              <a:rPr lang="ru-RU" dirty="0"/>
              <a:t>фасет 30 — образование;</a:t>
            </a:r>
          </a:p>
          <a:p>
            <a:r>
              <a:rPr lang="ru-RU" dirty="0"/>
              <a:t>признак 18 — высшее образование;</a:t>
            </a:r>
          </a:p>
          <a:p>
            <a:r>
              <a:rPr lang="ru-RU" dirty="0"/>
              <a:t>фасет 21 — стаж работы;</a:t>
            </a:r>
          </a:p>
          <a:p>
            <a:r>
              <a:rPr lang="ru-RU" dirty="0"/>
              <a:t>признак 33 — 15 лет и более;</a:t>
            </a:r>
          </a:p>
          <a:p>
            <a:r>
              <a:rPr lang="ru-RU" dirty="0"/>
              <a:t>фасет 05 — степень знания иностранных языков;</a:t>
            </a:r>
          </a:p>
          <a:p>
            <a:r>
              <a:rPr lang="ru-RU" dirty="0"/>
              <a:t>признак 3 — владеет свободно;</a:t>
            </a:r>
          </a:p>
          <a:p>
            <a:r>
              <a:rPr lang="ru-RU" dirty="0"/>
              <a:t>фасет 04 — языки народов РФ и иностранные языки;</a:t>
            </a:r>
          </a:p>
          <a:p>
            <a:r>
              <a:rPr lang="ru-RU" dirty="0"/>
              <a:t>признак 125 — монгольский.</a:t>
            </a:r>
          </a:p>
          <a:p>
            <a:r>
              <a:rPr lang="ru-RU" dirty="0"/>
              <a:t>Перечень специалистов, обладающих указанными признака­ми, составит искомое подмножество.</a:t>
            </a:r>
          </a:p>
          <a:p>
            <a:r>
              <a:rPr lang="ru-RU" dirty="0"/>
              <a:t>При создании </a:t>
            </a:r>
            <a:r>
              <a:rPr lang="ru-RU" dirty="0" err="1"/>
              <a:t>фасетной</a:t>
            </a:r>
            <a:r>
              <a:rPr lang="ru-RU" dirty="0"/>
              <a:t> классификации необходимо соблюдать следующие основные правила:</a:t>
            </a:r>
          </a:p>
          <a:p>
            <a:r>
              <a:rPr lang="ru-RU" dirty="0"/>
              <a:t>· признаки в различных фасетах не пересекаются, т.е. каждый признак отличается от другого по наименованию, значению и кодовому обозначению;</a:t>
            </a:r>
          </a:p>
          <a:p>
            <a:r>
              <a:rPr lang="ru-RU" dirty="0"/>
              <a:t>· из общего числа фасетов, характеризующих множество объектов, выбираются фасеты, необходимые для решения поставленных задач, и устанавливается их строгая последовательность (</a:t>
            </a:r>
            <a:r>
              <a:rPr lang="ru-RU" dirty="0" err="1"/>
              <a:t>фасетная</a:t>
            </a:r>
            <a:r>
              <a:rPr lang="ru-RU" dirty="0"/>
              <a:t> формула).</a:t>
            </a:r>
          </a:p>
          <a:p>
            <a:r>
              <a:rPr lang="ru-RU" dirty="0"/>
              <a:t>Основным преимуществом </a:t>
            </a:r>
            <a:r>
              <a:rPr lang="ru-RU" dirty="0" err="1"/>
              <a:t>фасетной</a:t>
            </a:r>
            <a:r>
              <a:rPr lang="ru-RU" dirty="0"/>
              <a:t> классификации является ее гибкость, которая позволяет систематизировать объекты по необходимому набору признаков и осуществлять информационный поиск по любому сочетанию фасетов. Она также хорошо приспособлена для компьютерного формирования подмножеств на основе выбранного перечня признаков, но менее удобна для ручной обработки информации.</a:t>
            </a:r>
          </a:p>
          <a:p>
            <a:endParaRPr lang="ru-RU" dirty="0"/>
          </a:p>
        </p:txBody>
      </p:sp>
    </p:spTree>
    <p:extLst>
      <p:ext uri="{BB962C8B-B14F-4D97-AF65-F5344CB8AC3E}">
        <p14:creationId xmlns:p14="http://schemas.microsoft.com/office/powerpoint/2010/main" val="1346315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6839" y="223024"/>
            <a:ext cx="11597268" cy="6634976"/>
          </a:xfrm>
        </p:spPr>
        <p:txBody>
          <a:bodyPr>
            <a:normAutofit fontScale="92500" lnSpcReduction="20000"/>
          </a:bodyPr>
          <a:lstStyle/>
          <a:p>
            <a:r>
              <a:rPr lang="ru-RU" dirty="0"/>
              <a:t>Центры стандартизации и метрологии  (ЦСМ) создают территориальные (региональные) базы данных продукции; обслуживают органы местного и государственного управления информацией о продукции, выпускаемой местными предприятиями и организациями, а последних — оперативной информацией; представляют информацию о продукции своего региона в базу данных «Продукция России»; анализируют основные данные о продукции предприятий в целях их соответствия стандартам.</a:t>
            </a:r>
          </a:p>
          <a:p>
            <a:r>
              <a:rPr lang="ru-RU" dirty="0"/>
              <a:t>Наиболее точная и оперативная информация о продукции может быть получена непосредственно от предприятия-изготовителя без каких-либо посредников (головных, базовых, ведущих организаций, как было ранее).</a:t>
            </a:r>
          </a:p>
          <a:p>
            <a:r>
              <a:rPr lang="ru-RU" dirty="0"/>
              <a:t>Схема сбора информации о продукции включает предприятие-изготовитель как первоисточник, центр стандартизации и метрологии (ЦСМ), формирующий базу данных о продукции территории (региона) и центральная база данных «Продукция России». </a:t>
            </a:r>
          </a:p>
          <a:p>
            <a:r>
              <a:rPr lang="ru-RU" dirty="0"/>
              <a:t>Предприятия-изготовители в соответствии с требованиями ГОСТ Р 1.0 и ГОСТ 2.114 заполняют КЛП и представляют его в Центр стандартизации и метрологии по месту нахождения предприятия-изготовителя для формирования региональных и общероссийской баз данных, доведения информации о продукции до потребителей, а также осуществления государственного контроля и надзора за соблюдением обязательных требований государственных стандартов.</a:t>
            </a:r>
          </a:p>
          <a:p>
            <a:endParaRPr lang="ru-RU" dirty="0"/>
          </a:p>
        </p:txBody>
      </p:sp>
    </p:spTree>
    <p:extLst>
      <p:ext uri="{BB962C8B-B14F-4D97-AF65-F5344CB8AC3E}">
        <p14:creationId xmlns:p14="http://schemas.microsoft.com/office/powerpoint/2010/main" val="1808226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7629" y="223024"/>
            <a:ext cx="11731083" cy="6634976"/>
          </a:xfrm>
        </p:spPr>
        <p:txBody>
          <a:bodyPr>
            <a:normAutofit fontScale="77500" lnSpcReduction="20000"/>
          </a:bodyPr>
          <a:lstStyle/>
          <a:p>
            <a:r>
              <a:rPr lang="ru-RU" b="1" dirty="0"/>
              <a:t>Каталожный лист продукции </a:t>
            </a:r>
            <a:r>
              <a:rPr lang="ru-RU" dirty="0"/>
              <a:t>представляет собой машинно-ориентированный документ, содержащий единый набор реквизитов, позволяющих получить сведения о конкретной продукции: наименовании, обозначении, предприятии-изготовителе, нормативном документе (ТУ, ТО, чертеж и др.), в соответствии с требованиями которого ее поставляют, а также о ее основных потребительских характеристиках.</a:t>
            </a:r>
          </a:p>
          <a:p>
            <a:r>
              <a:rPr lang="ru-RU" b="1" dirty="0"/>
              <a:t>Правила заполнения каталожных листов продукции</a:t>
            </a:r>
          </a:p>
          <a:p>
            <a:r>
              <a:rPr lang="ru-RU" dirty="0"/>
              <a:t>Реквизит 01 - «Код ЦСМ» включает в себя трехразрядный код, присвоенный территориальному органу. </a:t>
            </a:r>
          </a:p>
          <a:p>
            <a:r>
              <a:rPr lang="ru-RU" dirty="0"/>
              <a:t>Реквизит 02 - «Группа КГС (ОКС)» включает в себя трехразрядное кодовое обозначение группы по Классификатору государственных стандартов (КГС) и в скобках семиразрядное кодовое обозначение по Общероссийскому классификатору стандартов (ОКС).</a:t>
            </a:r>
          </a:p>
          <a:p>
            <a:r>
              <a:rPr lang="ru-RU" dirty="0"/>
              <a:t>Реквизит 03 - «Регистрационный номер» включает в себя порядковый номер, дополненный слева нулями до шести знаков (например, 000123), присвоенный КЛП при его регистрации. </a:t>
            </a:r>
          </a:p>
          <a:p>
            <a:r>
              <a:rPr lang="ru-RU" dirty="0"/>
              <a:t>Реквизит 11 - «Код ОКП» включает в себя шестизначный код по Общероссийскому классификатору продукции.</a:t>
            </a:r>
          </a:p>
          <a:p>
            <a:r>
              <a:rPr lang="ru-RU" dirty="0"/>
              <a:t>Реквизит 12 - «Наименование и обозначение продукции» включает в себя наименование и условное обозначение конкретной продукции (марки, модели, типа, исполнения и т.п.) по нормативному или техническому документу, на основе которого заполняют КЛП.</a:t>
            </a:r>
          </a:p>
          <a:p>
            <a:r>
              <a:rPr lang="ru-RU" dirty="0"/>
              <a:t>Реквизит 13 - «Обозначение государственного стандарта» включает в себя условное обозначение межгосударственного стандарта (ГОСТ) или государственного стандарта Российской Федерации (ГОСТ Р), устанавливающего требования к группе однородной продукции и определяющего номенклатуру ее основных потребительских характеристик (показателей), требования безопасности для окружающей среды, жизни, здоровья и имущества человека.</a:t>
            </a:r>
          </a:p>
          <a:p>
            <a:endParaRPr lang="ru-RU" dirty="0"/>
          </a:p>
        </p:txBody>
      </p:sp>
    </p:spTree>
    <p:extLst>
      <p:ext uri="{BB962C8B-B14F-4D97-AF65-F5344CB8AC3E}">
        <p14:creationId xmlns:p14="http://schemas.microsoft.com/office/powerpoint/2010/main" val="1611231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0721" y="156116"/>
            <a:ext cx="11753385" cy="6701883"/>
          </a:xfrm>
        </p:spPr>
        <p:txBody>
          <a:bodyPr>
            <a:normAutofit fontScale="85000" lnSpcReduction="20000"/>
          </a:bodyPr>
          <a:lstStyle/>
          <a:p>
            <a:r>
              <a:rPr lang="ru-RU" dirty="0"/>
              <a:t>Реквизит 14 - «Обозначение нормативного или технического документа» включает в себя условное обозначение нормативного или технического документа, содержащего требования к конкретной продукции, на основе которого заполнен КЛП, т.е. условное обозначение ГОСТ, ГОСТ Р, отраслевого стандарта (ОСТ), стандарта организации (СТО), технических условий (ТУ), технического описания (ТО), чертежа, присвоенное документу разработчиком или предприятием-изготовителем.</a:t>
            </a:r>
          </a:p>
          <a:p>
            <a:r>
              <a:rPr lang="ru-RU" dirty="0"/>
              <a:t>Реквизит 15 - «Наименование нормативного или технического документа» включает в себя наименование документа, на основе которого заполняют КЛП (без указания его категории). </a:t>
            </a:r>
          </a:p>
          <a:p>
            <a:r>
              <a:rPr lang="ru-RU" dirty="0"/>
              <a:t>Реквизит 16 - «Код предприятия-изготовителя по ОКПО и штриховой код» включает в себя восьмиразрядный цифровой код предприятия - изготовителя продукции по Общероссийскому классификатору предприятий и организаций (ОКПО), разделительную черту и семиразрядный цифровой код, идентифицирующий страну и конкретного изготовителя в тринадцатиразрядном штриховом коде ( EAN ) на товарную продукцию.</a:t>
            </a:r>
          </a:p>
          <a:p>
            <a:r>
              <a:rPr lang="ru-RU" dirty="0"/>
              <a:t>Реквизит 17 - «Наименование предприятия-изготовителя» включает в себя сокращенное наименование предприятия - изготовителя продукции по ОКПО.</a:t>
            </a:r>
          </a:p>
          <a:p>
            <a:r>
              <a:rPr lang="ru-RU" dirty="0"/>
              <a:t>Реквизит 18 - «Адрес предприятия-изготовителя» включает в себя юридический адрес предприятия-изготовителя (почтовый индекс, название края, области, города, поселка, села, улицы и номер дома).</a:t>
            </a:r>
          </a:p>
          <a:p>
            <a:r>
              <a:rPr lang="ru-RU" dirty="0"/>
              <a:t>Реквизиты 19 - «Телефон» и 20 - «Телефакс» включают в себя номер телефона (телефакса) предприятия-изготовителя с указанием в круглых скобках перед ним кода города.</a:t>
            </a:r>
          </a:p>
          <a:p>
            <a:endParaRPr lang="ru-RU" dirty="0"/>
          </a:p>
        </p:txBody>
      </p:sp>
    </p:spTree>
    <p:extLst>
      <p:ext uri="{BB962C8B-B14F-4D97-AF65-F5344CB8AC3E}">
        <p14:creationId xmlns:p14="http://schemas.microsoft.com/office/powerpoint/2010/main" val="3491368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12234" y="289932"/>
            <a:ext cx="11664176" cy="6333892"/>
          </a:xfrm>
        </p:spPr>
        <p:txBody>
          <a:bodyPr>
            <a:normAutofit fontScale="77500" lnSpcReduction="20000"/>
          </a:bodyPr>
          <a:lstStyle/>
          <a:p>
            <a:r>
              <a:rPr lang="ru-RU" dirty="0"/>
              <a:t>Реквизит 21 - «Другие средства связи» включает в себя наименования и коды других средств связи, имеющихся на предприятии-изготовителе (электронная почта, телетайп, телекс и т.п.).</a:t>
            </a:r>
          </a:p>
          <a:p>
            <a:r>
              <a:rPr lang="ru-RU" dirty="0"/>
              <a:t>Реквизит 23 - «Наименование держателя подлинника» включает в себя сокращенное наименование предприятия - держателя подлинника нормативного или технического документа.</a:t>
            </a:r>
          </a:p>
          <a:p>
            <a:r>
              <a:rPr lang="ru-RU" dirty="0"/>
              <a:t>Реквизит 24 - «Адрес держателя подлинника» включает в себя юридический адрес предприятия - держателя подлинника нормативного или технического документа. </a:t>
            </a:r>
          </a:p>
          <a:p>
            <a:r>
              <a:rPr lang="ru-RU" dirty="0"/>
              <a:t>Реквизит 25 - «Дата начала выпуска продукции» включает в себя две цифры числа, две цифры месяца и четыре цифры года начала выпуска продукции. </a:t>
            </a:r>
          </a:p>
          <a:p>
            <a:r>
              <a:rPr lang="ru-RU" dirty="0"/>
              <a:t>Реквизит 26 - «Дата введения в действие нормативного или технического документа» включает в себя две цифры числа, две цифры месяца и четыре цифры года введения в действие нормативного или технического документа, на основе которого заполняют КЛП.</a:t>
            </a:r>
          </a:p>
          <a:p>
            <a:r>
              <a:rPr lang="ru-RU" dirty="0"/>
              <a:t>В поле, отведенном для реквизита 27 - «Обязательность сертификации», записывают «Подлежит», если продукция подлежит обязательной сертификации, в противном случае это поле оставляют пустым. Обязательность сертификации определяют в соответствии с номенклатурой продукции, подлежащей обязательной сертификации и утвержденной </a:t>
            </a:r>
            <a:r>
              <a:rPr lang="ru-RU" dirty="0" err="1"/>
              <a:t>Росстандартом</a:t>
            </a:r>
            <a:r>
              <a:rPr lang="ru-RU" dirty="0"/>
              <a:t> России.</a:t>
            </a:r>
          </a:p>
          <a:p>
            <a:r>
              <a:rPr lang="ru-RU" dirty="0"/>
              <a:t>Реквизит 30 - «Характеристики продукции» подразделяют на две части:</a:t>
            </a:r>
          </a:p>
          <a:p>
            <a:r>
              <a:rPr lang="ru-RU" dirty="0"/>
              <a:t>- первая часть содержит сведения о назначении продукции и дополнительную информацию о ней;</a:t>
            </a:r>
          </a:p>
          <a:p>
            <a:r>
              <a:rPr lang="ru-RU" dirty="0"/>
              <a:t>- вторая часть содержит описание основных потребительских характеристик продукции. </a:t>
            </a:r>
          </a:p>
        </p:txBody>
      </p:sp>
    </p:spTree>
    <p:extLst>
      <p:ext uri="{BB962C8B-B14F-4D97-AF65-F5344CB8AC3E}">
        <p14:creationId xmlns:p14="http://schemas.microsoft.com/office/powerpoint/2010/main" val="1525249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7629" y="245327"/>
            <a:ext cx="11597269" cy="6400800"/>
          </a:xfrm>
        </p:spPr>
        <p:txBody>
          <a:bodyPr>
            <a:normAutofit fontScale="70000" lnSpcReduction="20000"/>
          </a:bodyPr>
          <a:lstStyle/>
          <a:p>
            <a:r>
              <a:rPr lang="ru-RU" dirty="0"/>
              <a:t>Дополнительная информация включает в себя сведения, которые производитель продукции считает необходимым довести до потребителя (покупателя), например:</a:t>
            </a:r>
          </a:p>
          <a:p>
            <a:r>
              <a:rPr lang="ru-RU" dirty="0"/>
              <a:t>- о наличии сертификата соответствия, полученного в результате обязательной или добровольной сертификации (указывают его номер и срок действия);</a:t>
            </a:r>
          </a:p>
          <a:p>
            <a:r>
              <a:rPr lang="ru-RU" dirty="0"/>
              <a:t>- о наличии гигиенического заключения (указывают его номер и срок действия);</a:t>
            </a:r>
          </a:p>
          <a:p>
            <a:r>
              <a:rPr lang="ru-RU" dirty="0"/>
              <a:t>- о соответствии продукции обязательным требованиям государственных, межгосударственных или международных стандартов;</a:t>
            </a:r>
          </a:p>
          <a:p>
            <a:r>
              <a:rPr lang="ru-RU" dirty="0"/>
              <a:t>- о безопасности продукции;</a:t>
            </a:r>
          </a:p>
          <a:p>
            <a:r>
              <a:rPr lang="ru-RU" dirty="0"/>
              <a:t>- о количестве исполнений (типов, сортов, марок и т.п.) продукции одинакового назначения, предусмотренных нормативным или техническим документом (допускается указывать обозначения базовых изделий, моделей или исполнений);</a:t>
            </a:r>
          </a:p>
          <a:p>
            <a:r>
              <a:rPr lang="ru-RU" dirty="0"/>
              <a:t>- другая информация по усмотрению предприятия-изготовителя.</a:t>
            </a:r>
          </a:p>
          <a:p>
            <a:r>
              <a:rPr lang="ru-RU" dirty="0"/>
              <a:t>Реквизит 04 - «Представил» включает в себя фамилию руководителя (зам. руководителя) предприятия, представившего КЛП, подпись, дату и телефон с указанием кода города.</a:t>
            </a:r>
          </a:p>
          <a:p>
            <a:r>
              <a:rPr lang="ru-RU" dirty="0"/>
              <a:t>Реквизит 05 - «Заполнил» включает в себя фамилию исполнителя, заполнившего КЛП, подпись, дату заполнения и телефон с указанием кода города.</a:t>
            </a:r>
          </a:p>
          <a:p>
            <a:r>
              <a:rPr lang="ru-RU" dirty="0"/>
              <a:t>Реквизит 06 - «Зарегистрировал» включает в себя фамилию сотрудника территориального органа, осуществившего регистрацию, подпись, дату регистрации и телефон с указанием кода города. </a:t>
            </a:r>
          </a:p>
          <a:p>
            <a:r>
              <a:rPr lang="ru-RU" dirty="0"/>
              <a:t>Реквизит 07 - «Ввел в каталог» включает в себя фамилию оператора, который ввел информацию в базу данных, подпись, дату ввода и телефон с указанием кода города.</a:t>
            </a:r>
          </a:p>
          <a:p>
            <a:r>
              <a:rPr lang="ru-RU" dirty="0"/>
              <a:t>Реквизиты 22, 28 и 29 являются резервными.</a:t>
            </a:r>
          </a:p>
          <a:p>
            <a:endParaRPr lang="ru-RU" dirty="0"/>
          </a:p>
        </p:txBody>
      </p:sp>
    </p:spTree>
    <p:extLst>
      <p:ext uri="{BB962C8B-B14F-4D97-AF65-F5344CB8AC3E}">
        <p14:creationId xmlns:p14="http://schemas.microsoft.com/office/powerpoint/2010/main" val="1236641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add.coolreferat.com/tw_refs/1/71/71_html_12f9a077.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84195" y="289932"/>
            <a:ext cx="7672039" cy="6568067"/>
          </a:xfrm>
          <a:prstGeom prst="rect">
            <a:avLst/>
          </a:prstGeom>
          <a:noFill/>
          <a:ln>
            <a:noFill/>
          </a:ln>
        </p:spPr>
      </p:pic>
    </p:spTree>
    <p:extLst>
      <p:ext uri="{BB962C8B-B14F-4D97-AF65-F5344CB8AC3E}">
        <p14:creationId xmlns:p14="http://schemas.microsoft.com/office/powerpoint/2010/main" val="2418175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descr="http://add.coolreferat.com/tw_refs/1/71/71_html_m36264e10.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74849" y="468351"/>
            <a:ext cx="7404410" cy="3813718"/>
          </a:xfrm>
          <a:prstGeom prst="rect">
            <a:avLst/>
          </a:prstGeom>
          <a:noFill/>
          <a:ln>
            <a:noFill/>
          </a:ln>
        </p:spPr>
      </p:pic>
    </p:spTree>
    <p:extLst>
      <p:ext uri="{BB962C8B-B14F-4D97-AF65-F5344CB8AC3E}">
        <p14:creationId xmlns:p14="http://schemas.microsoft.com/office/powerpoint/2010/main" val="281172147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3166</Words>
  <Application>Microsoft Office PowerPoint</Application>
  <PresentationFormat>Широкоэкранный</PresentationFormat>
  <Paragraphs>172</Paragraphs>
  <Slides>29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29</vt:i4>
      </vt:variant>
    </vt:vector>
  </HeadingPairs>
  <TitlesOfParts>
    <vt:vector size="33" baseType="lpstr">
      <vt:lpstr>Arial</vt:lpstr>
      <vt:lpstr>Calibri</vt:lpstr>
      <vt:lpstr>Calibri Light</vt:lpstr>
      <vt:lpstr>Тема Office</vt:lpstr>
      <vt:lpstr>Каталогизация продукции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Идентификация, классификация и кодирование объектов</vt:lpstr>
      <vt:lpstr>Идентификация объектов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Классификация объектов</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Каталогизация продукции</dc:title>
  <dc:creator>Пользователь</dc:creator>
  <cp:lastModifiedBy>Пользователь</cp:lastModifiedBy>
  <cp:revision>15</cp:revision>
  <dcterms:created xsi:type="dcterms:W3CDTF">2019-03-11T04:47:36Z</dcterms:created>
  <dcterms:modified xsi:type="dcterms:W3CDTF">2020-12-06T05:41:12Z</dcterms:modified>
</cp:coreProperties>
</file>