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9" r:id="rId2"/>
    <p:sldId id="280" r:id="rId3"/>
    <p:sldId id="281" r:id="rId4"/>
    <p:sldId id="282" r:id="rId5"/>
    <p:sldId id="283" r:id="rId6"/>
    <p:sldId id="284" r:id="rId7"/>
    <p:sldId id="285" r:id="rId8"/>
    <p:sldId id="286" r:id="rId9"/>
    <p:sldId id="287" r:id="rId10"/>
    <p:sldId id="288" r:id="rId11"/>
    <p:sldId id="289" r:id="rId12"/>
    <p:sldId id="291" r:id="rId13"/>
    <p:sldId id="292" r:id="rId14"/>
    <p:sldId id="293" r:id="rId15"/>
    <p:sldId id="294" r:id="rId16"/>
    <p:sldId id="295" r:id="rId17"/>
    <p:sldId id="297" r:id="rId18"/>
    <p:sldId id="296" r:id="rId19"/>
    <p:sldId id="298" r:id="rId20"/>
    <p:sldId id="299" r:id="rId21"/>
    <p:sldId id="300" r:id="rId22"/>
    <p:sldId id="301" r:id="rId23"/>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1" autoAdjust="0"/>
    <p:restoredTop sz="94660"/>
  </p:normalViewPr>
  <p:slideViewPr>
    <p:cSldViewPr snapToGrid="0">
      <p:cViewPr varScale="1">
        <p:scale>
          <a:sx n="73" d="100"/>
          <a:sy n="73" d="100"/>
        </p:scale>
        <p:origin x="41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E0CE7AB1-BCA7-4677-B8FD-90B88125406F}" type="datetimeFigureOut">
              <a:rPr lang="ru-RU" smtClean="0"/>
              <a:t>15.11.2020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AB9B8C5-63A0-4719-B811-4873C8F3B418}" type="slidenum">
              <a:rPr lang="ru-RU" smtClean="0"/>
              <a:t>‹#›</a:t>
            </a:fld>
            <a:endParaRPr lang="ru-RU"/>
          </a:p>
        </p:txBody>
      </p:sp>
    </p:spTree>
    <p:extLst>
      <p:ext uri="{BB962C8B-B14F-4D97-AF65-F5344CB8AC3E}">
        <p14:creationId xmlns:p14="http://schemas.microsoft.com/office/powerpoint/2010/main" val="17103715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0CE7AB1-BCA7-4677-B8FD-90B88125406F}" type="datetimeFigureOut">
              <a:rPr lang="ru-RU" smtClean="0"/>
              <a:t>15.11.2020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AB9B8C5-63A0-4719-B811-4873C8F3B418}" type="slidenum">
              <a:rPr lang="ru-RU" smtClean="0"/>
              <a:t>‹#›</a:t>
            </a:fld>
            <a:endParaRPr lang="ru-RU"/>
          </a:p>
        </p:txBody>
      </p:sp>
    </p:spTree>
    <p:extLst>
      <p:ext uri="{BB962C8B-B14F-4D97-AF65-F5344CB8AC3E}">
        <p14:creationId xmlns:p14="http://schemas.microsoft.com/office/powerpoint/2010/main" val="39523390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0CE7AB1-BCA7-4677-B8FD-90B88125406F}" type="datetimeFigureOut">
              <a:rPr lang="ru-RU" smtClean="0"/>
              <a:t>15.11.2020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AB9B8C5-63A0-4719-B811-4873C8F3B418}" type="slidenum">
              <a:rPr lang="ru-RU" smtClean="0"/>
              <a:t>‹#›</a:t>
            </a:fld>
            <a:endParaRPr lang="ru-RU"/>
          </a:p>
        </p:txBody>
      </p:sp>
    </p:spTree>
    <p:extLst>
      <p:ext uri="{BB962C8B-B14F-4D97-AF65-F5344CB8AC3E}">
        <p14:creationId xmlns:p14="http://schemas.microsoft.com/office/powerpoint/2010/main" val="29410851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0CE7AB1-BCA7-4677-B8FD-90B88125406F}" type="datetimeFigureOut">
              <a:rPr lang="ru-RU" smtClean="0"/>
              <a:t>15.11.2020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AB9B8C5-63A0-4719-B811-4873C8F3B418}" type="slidenum">
              <a:rPr lang="ru-RU" smtClean="0"/>
              <a:t>‹#›</a:t>
            </a:fld>
            <a:endParaRPr lang="ru-RU"/>
          </a:p>
        </p:txBody>
      </p:sp>
    </p:spTree>
    <p:extLst>
      <p:ext uri="{BB962C8B-B14F-4D97-AF65-F5344CB8AC3E}">
        <p14:creationId xmlns:p14="http://schemas.microsoft.com/office/powerpoint/2010/main" val="24374560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E0CE7AB1-BCA7-4677-B8FD-90B88125406F}" type="datetimeFigureOut">
              <a:rPr lang="ru-RU" smtClean="0"/>
              <a:t>15.11.2020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AB9B8C5-63A0-4719-B811-4873C8F3B418}" type="slidenum">
              <a:rPr lang="ru-RU" smtClean="0"/>
              <a:t>‹#›</a:t>
            </a:fld>
            <a:endParaRPr lang="ru-RU"/>
          </a:p>
        </p:txBody>
      </p:sp>
    </p:spTree>
    <p:extLst>
      <p:ext uri="{BB962C8B-B14F-4D97-AF65-F5344CB8AC3E}">
        <p14:creationId xmlns:p14="http://schemas.microsoft.com/office/powerpoint/2010/main" val="35356020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E0CE7AB1-BCA7-4677-B8FD-90B88125406F}" type="datetimeFigureOut">
              <a:rPr lang="ru-RU" smtClean="0"/>
              <a:t>15.11.2020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AB9B8C5-63A0-4719-B811-4873C8F3B418}" type="slidenum">
              <a:rPr lang="ru-RU" smtClean="0"/>
              <a:t>‹#›</a:t>
            </a:fld>
            <a:endParaRPr lang="ru-RU"/>
          </a:p>
        </p:txBody>
      </p:sp>
    </p:spTree>
    <p:extLst>
      <p:ext uri="{BB962C8B-B14F-4D97-AF65-F5344CB8AC3E}">
        <p14:creationId xmlns:p14="http://schemas.microsoft.com/office/powerpoint/2010/main" val="9183949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E0CE7AB1-BCA7-4677-B8FD-90B88125406F}" type="datetimeFigureOut">
              <a:rPr lang="ru-RU" smtClean="0"/>
              <a:t>15.11.2020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0AB9B8C5-63A0-4719-B811-4873C8F3B418}" type="slidenum">
              <a:rPr lang="ru-RU" smtClean="0"/>
              <a:t>‹#›</a:t>
            </a:fld>
            <a:endParaRPr lang="ru-RU"/>
          </a:p>
        </p:txBody>
      </p:sp>
    </p:spTree>
    <p:extLst>
      <p:ext uri="{BB962C8B-B14F-4D97-AF65-F5344CB8AC3E}">
        <p14:creationId xmlns:p14="http://schemas.microsoft.com/office/powerpoint/2010/main" val="34268470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E0CE7AB1-BCA7-4677-B8FD-90B88125406F}" type="datetimeFigureOut">
              <a:rPr lang="ru-RU" smtClean="0"/>
              <a:t>15.11.2020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0AB9B8C5-63A0-4719-B811-4873C8F3B418}" type="slidenum">
              <a:rPr lang="ru-RU" smtClean="0"/>
              <a:t>‹#›</a:t>
            </a:fld>
            <a:endParaRPr lang="ru-RU"/>
          </a:p>
        </p:txBody>
      </p:sp>
    </p:spTree>
    <p:extLst>
      <p:ext uri="{BB962C8B-B14F-4D97-AF65-F5344CB8AC3E}">
        <p14:creationId xmlns:p14="http://schemas.microsoft.com/office/powerpoint/2010/main" val="33218527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E0CE7AB1-BCA7-4677-B8FD-90B88125406F}" type="datetimeFigureOut">
              <a:rPr lang="ru-RU" smtClean="0"/>
              <a:t>15.11.2020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0AB9B8C5-63A0-4719-B811-4873C8F3B418}" type="slidenum">
              <a:rPr lang="ru-RU" smtClean="0"/>
              <a:t>‹#›</a:t>
            </a:fld>
            <a:endParaRPr lang="ru-RU"/>
          </a:p>
        </p:txBody>
      </p:sp>
    </p:spTree>
    <p:extLst>
      <p:ext uri="{BB962C8B-B14F-4D97-AF65-F5344CB8AC3E}">
        <p14:creationId xmlns:p14="http://schemas.microsoft.com/office/powerpoint/2010/main" val="12579387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E0CE7AB1-BCA7-4677-B8FD-90B88125406F}" type="datetimeFigureOut">
              <a:rPr lang="ru-RU" smtClean="0"/>
              <a:t>15.11.2020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AB9B8C5-63A0-4719-B811-4873C8F3B418}" type="slidenum">
              <a:rPr lang="ru-RU" smtClean="0"/>
              <a:t>‹#›</a:t>
            </a:fld>
            <a:endParaRPr lang="ru-RU"/>
          </a:p>
        </p:txBody>
      </p:sp>
    </p:spTree>
    <p:extLst>
      <p:ext uri="{BB962C8B-B14F-4D97-AF65-F5344CB8AC3E}">
        <p14:creationId xmlns:p14="http://schemas.microsoft.com/office/powerpoint/2010/main" val="14862791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E0CE7AB1-BCA7-4677-B8FD-90B88125406F}" type="datetimeFigureOut">
              <a:rPr lang="ru-RU" smtClean="0"/>
              <a:t>15.11.2020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AB9B8C5-63A0-4719-B811-4873C8F3B418}" type="slidenum">
              <a:rPr lang="ru-RU" smtClean="0"/>
              <a:t>‹#›</a:t>
            </a:fld>
            <a:endParaRPr lang="ru-RU"/>
          </a:p>
        </p:txBody>
      </p:sp>
    </p:spTree>
    <p:extLst>
      <p:ext uri="{BB962C8B-B14F-4D97-AF65-F5344CB8AC3E}">
        <p14:creationId xmlns:p14="http://schemas.microsoft.com/office/powerpoint/2010/main" val="26268022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0CE7AB1-BCA7-4677-B8FD-90B88125406F}" type="datetimeFigureOut">
              <a:rPr lang="ru-RU" smtClean="0"/>
              <a:t>15.11.2020</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AB9B8C5-63A0-4719-B811-4873C8F3B418}" type="slidenum">
              <a:rPr lang="ru-RU" smtClean="0"/>
              <a:t>‹#›</a:t>
            </a:fld>
            <a:endParaRPr lang="ru-RU"/>
          </a:p>
        </p:txBody>
      </p:sp>
    </p:spTree>
    <p:extLst>
      <p:ext uri="{BB962C8B-B14F-4D97-AF65-F5344CB8AC3E}">
        <p14:creationId xmlns:p14="http://schemas.microsoft.com/office/powerpoint/2010/main" val="21152707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
            <a:ext cx="12192000" cy="890336"/>
          </a:xfrm>
        </p:spPr>
        <p:txBody>
          <a:bodyPr>
            <a:noAutofit/>
          </a:bodyPr>
          <a:lstStyle/>
          <a:p>
            <a:pPr algn="ctr"/>
            <a:r>
              <a:rPr lang="ru-RU" sz="4000" b="1" dirty="0"/>
              <a:t>Проведение работ </a:t>
            </a:r>
            <a:r>
              <a:rPr lang="ru-RU" sz="4000" b="1" dirty="0" smtClean="0"/>
              <a:t>по </a:t>
            </a:r>
            <a:r>
              <a:rPr lang="ru-RU" sz="4000" b="1" dirty="0"/>
              <a:t>подтверждению соответствия продукции</a:t>
            </a:r>
          </a:p>
        </p:txBody>
      </p:sp>
      <p:sp>
        <p:nvSpPr>
          <p:cNvPr id="3" name="Объект 2"/>
          <p:cNvSpPr>
            <a:spLocks noGrp="1"/>
          </p:cNvSpPr>
          <p:nvPr>
            <p:ph idx="1"/>
          </p:nvPr>
        </p:nvSpPr>
        <p:spPr>
          <a:xfrm>
            <a:off x="0" y="890336"/>
            <a:ext cx="12192000" cy="5967663"/>
          </a:xfrm>
        </p:spPr>
        <p:txBody>
          <a:bodyPr>
            <a:normAutofit fontScale="92500" lnSpcReduction="10000"/>
          </a:bodyPr>
          <a:lstStyle/>
          <a:p>
            <a:r>
              <a:rPr lang="ru-RU" dirty="0"/>
              <a:t>1. Подача заявки</a:t>
            </a:r>
          </a:p>
          <a:p>
            <a:r>
              <a:rPr lang="ru-RU" dirty="0"/>
              <a:t> </a:t>
            </a:r>
          </a:p>
          <a:p>
            <a:r>
              <a:rPr lang="ru-RU" dirty="0"/>
              <a:t>Для проведения сертификации заявитель на­правляет заявку в орган по сертификации. Орган по сертификации должен быть аккредитован на право проведения сертификации в данной области. Если эту работу могут провести несколько органов по сертификации, то заявитель вправе направить заявку в любой из них. Заявку оформляют по правилам, установленной в данной системе сертификации. </a:t>
            </a:r>
          </a:p>
          <a:p>
            <a:r>
              <a:rPr lang="ru-RU" dirty="0"/>
              <a:t>Заявителем может быть любое юридическое лицо (или индивидуальный предприни­матель), представившее продукцию на сертифика­цию, признающее правила системы сертификации и обязывающееся оплатить расходы на ее проведение.</a:t>
            </a:r>
          </a:p>
          <a:p>
            <a:r>
              <a:rPr lang="ru-RU" dirty="0"/>
              <a:t>При обязательной сертификации по схемам с ис­пользованием декларации о соответствии, заявитель подает в орган по сертификации вместе с заявкой и декларацию о соот­ветствии.</a:t>
            </a:r>
          </a:p>
          <a:p>
            <a:r>
              <a:rPr lang="ru-RU" dirty="0"/>
              <a:t>Форма заявки приведена в приложении В1.</a:t>
            </a:r>
          </a:p>
          <a:p>
            <a:endParaRPr lang="ru-RU" dirty="0"/>
          </a:p>
        </p:txBody>
      </p:sp>
    </p:spTree>
    <p:extLst>
      <p:ext uri="{BB962C8B-B14F-4D97-AF65-F5344CB8AC3E}">
        <p14:creationId xmlns:p14="http://schemas.microsoft.com/office/powerpoint/2010/main" val="22909556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12192000" cy="6858000"/>
          </a:xfrm>
        </p:spPr>
        <p:txBody>
          <a:bodyPr>
            <a:normAutofit lnSpcReduction="10000"/>
          </a:bodyPr>
          <a:lstStyle/>
          <a:p>
            <a:r>
              <a:rPr lang="ru-RU" dirty="0"/>
              <a:t>Позиция 11 - дополнительную информацию приводят при необходимости, определяемой органом по сертификации. К такой информации могут относиться внешние идентифицирующие признаки продукции (вид товара, упаковка, нанесенные на них сведения и т.п.), условия сохранения действия сертификата (при хранении,  реализации), место нанесения знака соответствия, схемы сертификации и т.п.</a:t>
            </a:r>
          </a:p>
          <a:p>
            <a:r>
              <a:rPr lang="ru-RU" dirty="0"/>
              <a:t>Позиция 12 - подпись, инициалы фамилия руководителя   органа   (или его заместителя), выдававшего сертификат, и эксперта, проводившего сертификацию, печать органа по сертификации.</a:t>
            </a:r>
          </a:p>
          <a:p>
            <a:r>
              <a:rPr lang="ru-RU" dirty="0"/>
              <a:t>Сертификат и приложение к нему выполняют машинописным способом. Исправления, подчистки и поправки не допускаются.</a:t>
            </a:r>
          </a:p>
          <a:p>
            <a:r>
              <a:rPr lang="ru-RU" dirty="0"/>
              <a:t>Цвет бланка сертификата соответствия при обязательной сертификации - желтый, при добровольной сертифика­ции - голубой.</a:t>
            </a:r>
          </a:p>
          <a:p>
            <a:r>
              <a:rPr lang="ru-RU" dirty="0"/>
              <a:t>В сопроводительной технической документации, прилагаемой к сертифицированной продукции (ру­ководство по эксплуатации, паспорт, этикетка и др.), а также в товарно-сопроводительной документации делается запись о проведенной сертификации (номе­ре сертификата, сроке его действия, органе, который выдал данный документ).</a:t>
            </a:r>
          </a:p>
        </p:txBody>
      </p:sp>
    </p:spTree>
    <p:extLst>
      <p:ext uri="{BB962C8B-B14F-4D97-AF65-F5344CB8AC3E}">
        <p14:creationId xmlns:p14="http://schemas.microsoft.com/office/powerpoint/2010/main" val="16741071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12192000" cy="6858000"/>
          </a:xfrm>
        </p:spPr>
        <p:txBody>
          <a:bodyPr>
            <a:normAutofit/>
          </a:bodyPr>
          <a:lstStyle/>
          <a:p>
            <a:r>
              <a:rPr lang="ru-RU" sz="2000" dirty="0"/>
              <a:t>8. Составление регистрационного номера органа по сертификации</a:t>
            </a:r>
          </a:p>
          <a:p>
            <a:r>
              <a:rPr lang="ru-RU" sz="2000" dirty="0"/>
              <a:t> </a:t>
            </a:r>
          </a:p>
          <a:p>
            <a:r>
              <a:rPr lang="ru-RU" sz="2000" dirty="0"/>
              <a:t>В структуре регистрационного номера аккредитованного органа по сертификации имеются пять элементов</a:t>
            </a:r>
          </a:p>
          <a:p>
            <a:r>
              <a:rPr lang="ru-RU" sz="2000" dirty="0"/>
              <a:t>РОСС   XX  ХХХХ  XX  ХХХХ </a:t>
            </a:r>
          </a:p>
          <a:p>
            <a:r>
              <a:rPr lang="ru-RU" sz="2000" dirty="0"/>
              <a:t> (1)        (2)      (3)      (4)     (5)</a:t>
            </a:r>
          </a:p>
          <a:p>
            <a:r>
              <a:rPr lang="ru-RU" sz="2000" dirty="0"/>
              <a:t>Первый элемент - аббревиатура - принадлежность к РОСС - Российской Федерации; </a:t>
            </a:r>
          </a:p>
          <a:p>
            <a:r>
              <a:rPr lang="ru-RU" sz="2000" dirty="0"/>
              <a:t>второй элемент - местонахождение органа по сертификации (в виде </a:t>
            </a:r>
            <a:r>
              <a:rPr lang="ru-RU" sz="2000" dirty="0" err="1"/>
              <a:t>двухсимволь­ного</a:t>
            </a:r>
            <a:r>
              <a:rPr lang="ru-RU" sz="2000" dirty="0"/>
              <a:t> буквенного кода латинского алфавита</a:t>
            </a:r>
            <a:r>
              <a:rPr lang="ru-RU" sz="2000" dirty="0" smtClean="0"/>
              <a:t>);</a:t>
            </a:r>
          </a:p>
          <a:p>
            <a:r>
              <a:rPr lang="ru-RU" sz="2000" dirty="0"/>
              <a:t>третий элемент - код национального органа, принявшего решение о </a:t>
            </a:r>
            <a:r>
              <a:rPr lang="ru-RU" sz="2000" dirty="0" smtClean="0"/>
              <a:t>внесении в </a:t>
            </a:r>
            <a:r>
              <a:rPr lang="ru-RU" sz="2000" dirty="0" err="1" smtClean="0"/>
              <a:t>Госреестр</a:t>
            </a:r>
            <a:r>
              <a:rPr lang="ru-RU" sz="2000" dirty="0" smtClean="0"/>
              <a:t> (например, 0001 – код </a:t>
            </a:r>
            <a:r>
              <a:rPr lang="ru-RU" sz="2000" dirty="0" err="1" smtClean="0"/>
              <a:t>Росстандарта</a:t>
            </a:r>
            <a:r>
              <a:rPr lang="ru-RU" sz="2000" dirty="0" smtClean="0"/>
              <a:t>);</a:t>
            </a:r>
          </a:p>
          <a:p>
            <a:pPr lvl="0"/>
            <a:r>
              <a:rPr lang="ru-RU" altLang="ru-RU" sz="2000" dirty="0">
                <a:ea typeface="Times New Roman" panose="02020603050405020304" pitchFamily="18" charset="0"/>
              </a:rPr>
              <a:t>четвертый элемент - категория органа по сертификации в зависимости от области аккредитации (например: “10” - орган по сертификации продукции и услуг, сер­тификационный центр; “11” - орган по сертификации продукции; “12” - орган по сертификации ус­луг; “13” - орган по сертификации систем качества; “14” - орган по сертификации производства);</a:t>
            </a:r>
            <a:endParaRPr kumimoji="0" lang="ru-RU" altLang="ru-RU" sz="2000" b="0" i="0" u="none" strike="noStrike" cap="none" normalizeH="0" baseline="0" dirty="0" smtClean="0">
              <a:ln>
                <a:noFill/>
              </a:ln>
              <a:solidFill>
                <a:schemeClr val="tx1"/>
              </a:solidFill>
              <a:effectLst/>
            </a:endParaRPr>
          </a:p>
          <a:p>
            <a:r>
              <a:rPr lang="ru-RU" sz="2000" dirty="0"/>
              <a:t>пятый элемент - буквенно-цифровой код конкретного органа по сертификации. Часто буквенные индексы кода отражают начальные буквы наименования сертифи­цируемого объекта: УО, УИ, УП - услуги общест­венного питания; ЛТ - текстиль; БП - посуда; ПП, ПО, ПР... - пищевые продукты и продовольствен­ное сырье; ЛД - товары детского ассортимента; ЛК - кожевенно-обувные изделия. Иногда буквен­ный индекс не является аббревиатурой наименова­ния объекта: ME - электрооборудование; АЮ, АЯ - расширенная область аккредитации.</a:t>
            </a:r>
          </a:p>
        </p:txBody>
      </p:sp>
    </p:spTree>
    <p:extLst>
      <p:ext uri="{BB962C8B-B14F-4D97-AF65-F5344CB8AC3E}">
        <p14:creationId xmlns:p14="http://schemas.microsoft.com/office/powerpoint/2010/main" val="25579785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12192000" cy="6858000"/>
          </a:xfrm>
        </p:spPr>
        <p:txBody>
          <a:bodyPr>
            <a:normAutofit fontScale="62500" lnSpcReduction="20000"/>
          </a:bodyPr>
          <a:lstStyle/>
          <a:p>
            <a:r>
              <a:rPr lang="ru-RU" dirty="0"/>
              <a:t>9 Составление регистрационного номера сертификата</a:t>
            </a:r>
          </a:p>
          <a:p>
            <a:r>
              <a:rPr lang="ru-RU" dirty="0"/>
              <a:t> </a:t>
            </a:r>
          </a:p>
          <a:p>
            <a:r>
              <a:rPr lang="ru-RU" dirty="0"/>
              <a:t> Для продукции, услуг, систем качества и производств регистрационный номер составляется следующим образом:</a:t>
            </a:r>
          </a:p>
          <a:p>
            <a:r>
              <a:rPr lang="ru-RU" dirty="0"/>
              <a:t>РОСС   XX. ХХХХ. X  ХХХХХ </a:t>
            </a:r>
          </a:p>
          <a:p>
            <a:r>
              <a:rPr lang="ru-RU" dirty="0"/>
              <a:t> (1)        (2)      (3)     (4)    (5)</a:t>
            </a:r>
          </a:p>
          <a:p>
            <a:r>
              <a:rPr lang="ru-RU" dirty="0"/>
              <a:t>Первый элемент - аббревиатура - принадлежность к РОСС; </a:t>
            </a:r>
          </a:p>
          <a:p>
            <a:r>
              <a:rPr lang="ru-RU" dirty="0"/>
              <a:t>второй элемент - местонахождение предприятия-изготовителя;</a:t>
            </a:r>
          </a:p>
          <a:p>
            <a:r>
              <a:rPr lang="ru-RU" dirty="0"/>
              <a:t>третий элемент - код национального органа, принявшего решение о внесении в </a:t>
            </a:r>
            <a:r>
              <a:rPr lang="ru-RU" dirty="0" err="1"/>
              <a:t>Госреестр</a:t>
            </a:r>
            <a:r>
              <a:rPr lang="ru-RU" dirty="0"/>
              <a:t> объекта регистрации;</a:t>
            </a:r>
          </a:p>
          <a:p>
            <a:r>
              <a:rPr lang="ru-RU" dirty="0"/>
              <a:t>четвертый элемент - код типа объекта регистрации.</a:t>
            </a:r>
          </a:p>
          <a:p>
            <a:r>
              <a:rPr lang="ru-RU" dirty="0"/>
              <a:t>Пятый элемент – порядковый номер от 00001 до 99999 в порядке включения в </a:t>
            </a:r>
            <a:r>
              <a:rPr lang="ru-RU" dirty="0" err="1"/>
              <a:t>Госреестр</a:t>
            </a:r>
            <a:r>
              <a:rPr lang="ru-RU" dirty="0"/>
              <a:t> для каждого типа объекта регистрации.</a:t>
            </a:r>
          </a:p>
          <a:p>
            <a:r>
              <a:rPr lang="ru-RU" dirty="0"/>
              <a:t>Код типа объекта может быть: </a:t>
            </a:r>
          </a:p>
          <a:p>
            <a:r>
              <a:rPr lang="ru-RU" dirty="0"/>
              <a:t>1) А - продукция (образец, партия), сертифицированная на соответствие обязательным требованиям; </a:t>
            </a:r>
          </a:p>
          <a:p>
            <a:r>
              <a:rPr lang="ru-RU" dirty="0"/>
              <a:t>2) В - продукция (серия), сертифицированная на соответствие обязательным требованиям; </a:t>
            </a:r>
          </a:p>
          <a:p>
            <a:r>
              <a:rPr lang="ru-RU" dirty="0"/>
              <a:t>3) С - продукция (образец, партия), сертифицированная на соответствие требованиям нормативных документов; </a:t>
            </a:r>
          </a:p>
          <a:p>
            <a:r>
              <a:rPr lang="ru-RU" dirty="0"/>
              <a:t>4) Н - продукция (серия), сертифицированная на соответствие требованиям нормативных документов; </a:t>
            </a:r>
          </a:p>
          <a:p>
            <a:r>
              <a:rPr lang="ru-RU" dirty="0"/>
              <a:t>5) О - транспортное средство, на которое выдается одобрение типа транспортного средства; </a:t>
            </a:r>
          </a:p>
          <a:p>
            <a:r>
              <a:rPr lang="ru-RU" dirty="0"/>
              <a:t>6) У - услуга, сертифицированная на соответствие обязательным требованиям; </a:t>
            </a:r>
          </a:p>
          <a:p>
            <a:r>
              <a:rPr lang="ru-RU" dirty="0"/>
              <a:t>7) М - услуга, сертифицированная на соответствие требованиям нормативных документов; </a:t>
            </a:r>
          </a:p>
          <a:p>
            <a:r>
              <a:rPr lang="ru-RU" dirty="0"/>
              <a:t>8) К - система качества, сертифицированная на соответствие требованиям нормативных документов; </a:t>
            </a:r>
          </a:p>
          <a:p>
            <a:r>
              <a:rPr lang="ru-RU" dirty="0"/>
              <a:t>9) Р - производство, сертифицированное на соответствие требованиям нормативных документов. </a:t>
            </a:r>
          </a:p>
          <a:p>
            <a:endParaRPr lang="ru-RU" dirty="0"/>
          </a:p>
        </p:txBody>
      </p:sp>
    </p:spTree>
    <p:extLst>
      <p:ext uri="{BB962C8B-B14F-4D97-AF65-F5344CB8AC3E}">
        <p14:creationId xmlns:p14="http://schemas.microsoft.com/office/powerpoint/2010/main" val="9767464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12192000" cy="6858000"/>
          </a:xfrm>
        </p:spPr>
        <p:txBody>
          <a:bodyPr>
            <a:normAutofit fontScale="92500" lnSpcReduction="20000"/>
          </a:bodyPr>
          <a:lstStyle/>
          <a:p>
            <a:r>
              <a:rPr lang="ru-RU" dirty="0"/>
              <a:t>10. Знак соответствия</a:t>
            </a:r>
          </a:p>
          <a:p>
            <a:r>
              <a:rPr lang="ru-RU" dirty="0"/>
              <a:t> </a:t>
            </a:r>
          </a:p>
          <a:p>
            <a:r>
              <a:rPr lang="ru-RU" dirty="0"/>
              <a:t>Знак соответствия системы обя­зательной сертификации ГОСТ Р представляет сочетание РСТ и означает аббревиатуру названия стандарта - Р[</a:t>
            </a:r>
            <a:r>
              <a:rPr lang="ru-RU" dirty="0" err="1"/>
              <a:t>оссийский</a:t>
            </a:r>
            <a:r>
              <a:rPr lang="ru-RU" dirty="0"/>
              <a:t>] СТ[</a:t>
            </a:r>
            <a:r>
              <a:rPr lang="ru-RU" dirty="0" err="1"/>
              <a:t>андарт</a:t>
            </a:r>
            <a:r>
              <a:rPr lang="ru-RU" dirty="0"/>
              <a:t>]. Он указывает на национальную принад­лежность знака соответствия.</a:t>
            </a:r>
          </a:p>
          <a:p>
            <a:r>
              <a:rPr lang="ru-RU" dirty="0"/>
              <a:t>Системы обязательной сертификации однородной продукции, входящие в структуру ГОСТ Р, имеют право применять указанный знак, но им не запрещено вводить и собственные знаки. </a:t>
            </a:r>
          </a:p>
          <a:p>
            <a:r>
              <a:rPr lang="ru-RU" dirty="0"/>
              <a:t>Под знаком соответствия при обязательной сер­тификации проставляется буквенно-цифровой код органа по сертификации - две буквы и две цифры. </a:t>
            </a:r>
          </a:p>
          <a:p>
            <a:r>
              <a:rPr lang="ru-RU" dirty="0"/>
              <a:t>Маркирование продукции знаком соответствия осуществляет изготовитель (продавец), право маркирования предоставляется. В лицензии устанавливается обязательство изготовителя (продавца) обеспечить соответствие всей продукции, маркированной знаком соответствия, стандартам и испытанному образцу.</a:t>
            </a:r>
          </a:p>
          <a:p>
            <a:r>
              <a:rPr lang="ru-RU" dirty="0"/>
              <a:t>Знак соответствия ставится на изделие и (или) та­ру, сопроводительную техническую документацию.</a:t>
            </a:r>
          </a:p>
          <a:p>
            <a:r>
              <a:rPr lang="ru-RU" dirty="0"/>
              <a:t>В области добровольной сертификации, организации имеют право добровольно маркировать продукцию знаками соответствия, если она не подлежит обязательной сертификации. В этом слу­чае предприятия-изготовители, импортеры, торговые организа­ции и индивидуальные предприниматели могут получить это право после добровольной сертификации. </a:t>
            </a:r>
          </a:p>
          <a:p>
            <a:endParaRPr lang="ru-RU" dirty="0"/>
          </a:p>
        </p:txBody>
      </p:sp>
    </p:spTree>
    <p:extLst>
      <p:ext uri="{BB962C8B-B14F-4D97-AF65-F5344CB8AC3E}">
        <p14:creationId xmlns:p14="http://schemas.microsoft.com/office/powerpoint/2010/main" val="19138275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12007516" cy="6858000"/>
          </a:xfrm>
        </p:spPr>
        <p:txBody>
          <a:bodyPr/>
          <a:lstStyle/>
          <a:p>
            <a:endParaRPr lang="ru-RU" dirty="0"/>
          </a:p>
        </p:txBody>
      </p:sp>
      <p:pic>
        <p:nvPicPr>
          <p:cNvPr id="5130"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57200"/>
            <a:ext cx="1961470" cy="1897683"/>
          </a:xfrm>
          <a:prstGeom prst="rect">
            <a:avLst/>
          </a:prstGeom>
          <a:noFill/>
          <a:extLst>
            <a:ext uri="{909E8E84-426E-40DD-AFC4-6F175D3DCCD1}">
              <a14:hiddenFill xmlns:a14="http://schemas.microsoft.com/office/drawing/2010/main">
                <a:solidFill>
                  <a:srgbClr val="FFFFFF"/>
                </a:solidFill>
              </a14:hiddenFill>
            </a:ext>
          </a:extLst>
        </p:spPr>
      </p:pic>
      <p:pic>
        <p:nvPicPr>
          <p:cNvPr id="5129"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384138"/>
            <a:ext cx="1961470" cy="1817948"/>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440" y="4374657"/>
            <a:ext cx="1854926" cy="1716956"/>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11"/>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9" name="Rectangle 12"/>
          <p:cNvSpPr>
            <a:spLocks noChangeArrowheads="1"/>
          </p:cNvSpPr>
          <p:nvPr/>
        </p:nvSpPr>
        <p:spPr bwMode="auto">
          <a:xfrm>
            <a:off x="2808514" y="1036678"/>
            <a:ext cx="5316583" cy="1107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45085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450850" algn="l" defTabSz="914400" rtl="0" eaLnBrk="0" fontAlgn="base" latinLnBrk="0" hangingPunct="0">
              <a:lnSpc>
                <a:spcPct val="100000"/>
              </a:lnSpc>
              <a:spcBef>
                <a:spcPct val="0"/>
              </a:spcBef>
              <a:spcAft>
                <a:spcPct val="0"/>
              </a:spcAft>
              <a:buClrTx/>
              <a:buSzTx/>
              <a:buFontTx/>
              <a:buNone/>
              <a:tabLst/>
            </a:pPr>
            <a:r>
              <a:rPr kumimoji="0" lang="ru-RU" altLang="ru-RU" sz="2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 Знак соответствия при обязательной сертификации</a:t>
            </a:r>
            <a:endParaRPr kumimoji="0" lang="ru-RU" altLang="ru-RU" sz="2400" b="0" i="0" u="none" strike="noStrike" cap="none" normalizeH="0" baseline="0" dirty="0" smtClean="0">
              <a:ln>
                <a:noFill/>
              </a:ln>
              <a:solidFill>
                <a:schemeClr val="tx1"/>
              </a:solidFill>
              <a:effectLst/>
              <a:latin typeface="Arial" panose="020B0604020202020204" pitchFamily="34" charset="0"/>
            </a:endParaRPr>
          </a:p>
          <a:p>
            <a:pPr marL="0" marR="0" lvl="0" indent="45085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dirty="0" smtClean="0">
              <a:ln>
                <a:noFill/>
              </a:ln>
              <a:solidFill>
                <a:schemeClr val="tx1"/>
              </a:solidFill>
              <a:effectLst/>
              <a:latin typeface="Arial" panose="020B0604020202020204" pitchFamily="34" charset="0"/>
            </a:endParaRPr>
          </a:p>
        </p:txBody>
      </p:sp>
      <p:sp>
        <p:nvSpPr>
          <p:cNvPr id="10" name="Rectangle 13"/>
          <p:cNvSpPr>
            <a:spLocks noChangeArrowheads="1"/>
          </p:cNvSpPr>
          <p:nvPr/>
        </p:nvSpPr>
        <p:spPr bwMode="auto">
          <a:xfrm>
            <a:off x="2739064" y="2739114"/>
            <a:ext cx="5538652" cy="1107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45085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45085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  </a:t>
            </a:r>
            <a:r>
              <a:rPr kumimoji="0" lang="ru-RU" altLang="ru-RU" sz="2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Знак соответствия при добровольной сертификации </a:t>
            </a:r>
            <a:endParaRPr kumimoji="0" lang="ru-RU" altLang="ru-RU" sz="2400" b="0" i="0" u="none" strike="noStrike" cap="none" normalizeH="0" baseline="0" dirty="0" smtClean="0">
              <a:ln>
                <a:noFill/>
              </a:ln>
              <a:solidFill>
                <a:schemeClr val="tx1"/>
              </a:solidFill>
              <a:effectLst/>
              <a:latin typeface="Arial" panose="020B0604020202020204" pitchFamily="34" charset="0"/>
            </a:endParaRPr>
          </a:p>
          <a:p>
            <a:pPr marL="0" marR="0" lvl="0" indent="45085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dirty="0" smtClean="0">
              <a:ln>
                <a:noFill/>
              </a:ln>
              <a:solidFill>
                <a:schemeClr val="tx1"/>
              </a:solidFill>
              <a:effectLst/>
              <a:latin typeface="Arial" panose="020B0604020202020204" pitchFamily="34" charset="0"/>
            </a:endParaRPr>
          </a:p>
        </p:txBody>
      </p:sp>
      <p:sp>
        <p:nvSpPr>
          <p:cNvPr id="11" name="Rectangle 14"/>
          <p:cNvSpPr>
            <a:spLocks noChangeArrowheads="1"/>
          </p:cNvSpPr>
          <p:nvPr/>
        </p:nvSpPr>
        <p:spPr bwMode="auto">
          <a:xfrm>
            <a:off x="2575333" y="4949415"/>
            <a:ext cx="4986109"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altLang="ru-RU" sz="2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Знак соответствия при </a:t>
            </a: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altLang="ru-RU" sz="2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декларировании соответствия</a:t>
            </a:r>
            <a:endParaRPr kumimoji="0" lang="ru-RU" altLang="ru-RU" sz="24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3858033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12192000" cy="6858000"/>
          </a:xfrm>
        </p:spPr>
        <p:txBody>
          <a:bodyPr>
            <a:normAutofit fontScale="92500" lnSpcReduction="20000"/>
          </a:bodyPr>
          <a:lstStyle/>
          <a:p>
            <a:r>
              <a:rPr lang="ru-RU" dirty="0"/>
              <a:t>11. Знак обращения на рынке</a:t>
            </a:r>
          </a:p>
          <a:p>
            <a:r>
              <a:rPr lang="ru-RU" dirty="0"/>
              <a:t> </a:t>
            </a:r>
          </a:p>
          <a:p>
            <a:r>
              <a:rPr lang="ru-RU" dirty="0"/>
              <a:t>Продукция, соответствие которой требованиям технических регламентов подтверждено в порядке, предусмотренном Федеральным законом «О техническом регулировании», маркируется знаком обращения на рынке. Изображение знака обращения на рынке устанавливается Правительством Российской Федерации. Данный знак не является специальным защищенным знаком и наносится в информационных. </a:t>
            </a:r>
          </a:p>
          <a:p>
            <a:r>
              <a:rPr lang="ru-RU" dirty="0"/>
              <a:t> Маркировка знаком обращения на рынке осуществляется заявителем самостоятельно любым удобным для него способом. </a:t>
            </a:r>
          </a:p>
          <a:p>
            <a:r>
              <a:rPr lang="ru-RU" dirty="0"/>
              <a:t>Продукция, соответствие которой требованиям технических регламентов не подтверждено в порядке, установленном настоящим Федеральным законом, не может быть маркирована знаком обращения на рынке. </a:t>
            </a:r>
          </a:p>
          <a:p>
            <a:r>
              <a:rPr lang="ru-RU" dirty="0"/>
              <a:t>В соответствии с Постановлением Правительства Российской Федерации: </a:t>
            </a:r>
          </a:p>
          <a:p>
            <a:r>
              <a:rPr lang="ru-RU" dirty="0"/>
              <a:t>Знак обращения на рынке представляет собой сочетание букв «Т» ( с точкой над ней) и «Р», вписанных в букву «С»,  стилизованную под измерительную скобу, имеющую одинаковые высоту и ширину. </a:t>
            </a:r>
          </a:p>
          <a:p>
            <a:r>
              <a:rPr lang="ru-RU" dirty="0"/>
              <a:t> Изображение знака обращения на рынке должно быть одноцветным и контрастировать с цветом поверхности, на которую оно нанесено. </a:t>
            </a:r>
          </a:p>
        </p:txBody>
      </p:sp>
    </p:spTree>
    <p:extLst>
      <p:ext uri="{BB962C8B-B14F-4D97-AF65-F5344CB8AC3E}">
        <p14:creationId xmlns:p14="http://schemas.microsoft.com/office/powerpoint/2010/main" val="13138208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79095" y="2327106"/>
            <a:ext cx="2073632" cy="1873419"/>
          </a:xfrm>
          <a:prstGeom prst="rect">
            <a:avLst/>
          </a:prstGeom>
          <a:noFill/>
          <a:extLst>
            <a:ext uri="{909E8E84-426E-40DD-AFC4-6F175D3DCCD1}">
              <a14:hiddenFill xmlns:a14="http://schemas.microsoft.com/office/drawing/2010/main">
                <a:solidFill>
                  <a:srgbClr val="FFFFFF"/>
                </a:solidFill>
              </a14:hiddenFill>
            </a:ext>
          </a:extLst>
        </p:spPr>
      </p:pic>
      <p:pic>
        <p:nvPicPr>
          <p:cNvPr id="71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26042" y="2328861"/>
            <a:ext cx="2071689" cy="1871664"/>
          </a:xfrm>
          <a:prstGeom prst="rect">
            <a:avLst/>
          </a:prstGeom>
          <a:noFill/>
          <a:extLst>
            <a:ext uri="{909E8E84-426E-40DD-AFC4-6F175D3DCCD1}">
              <a14:hiddenFill xmlns:a14="http://schemas.microsoft.com/office/drawing/2010/main">
                <a:solidFill>
                  <a:srgbClr val="FFFFFF"/>
                </a:solidFill>
              </a14:hiddenFill>
            </a:ext>
          </a:extLst>
        </p:spPr>
      </p:pic>
      <p:pic>
        <p:nvPicPr>
          <p:cNvPr id="717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37684" y="2328862"/>
            <a:ext cx="2071688" cy="1871663"/>
          </a:xfrm>
          <a:prstGeom prst="rect">
            <a:avLst/>
          </a:prstGeom>
          <a:noFill/>
          <a:extLst>
            <a:ext uri="{909E8E84-426E-40DD-AFC4-6F175D3DCCD1}">
              <a14:hiddenFill xmlns:a14="http://schemas.microsoft.com/office/drawing/2010/main">
                <a:solidFill>
                  <a:srgbClr val="FFFFFF"/>
                </a:solidFill>
              </a14:hiddenFill>
            </a:ext>
          </a:extLst>
        </p:spPr>
      </p:pic>
      <p:pic>
        <p:nvPicPr>
          <p:cNvPr id="7169" name="Picture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384631" y="2328862"/>
            <a:ext cx="2071688" cy="1871663"/>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5"/>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3" name="Rectangle 6"/>
          <p:cNvSpPr>
            <a:spLocks noChangeArrowheads="1"/>
          </p:cNvSpPr>
          <p:nvPr/>
        </p:nvSpPr>
        <p:spPr bwMode="auto">
          <a:xfrm>
            <a:off x="0" y="420052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smtClean="0">
                <a:ln>
                  <a:noFill/>
                </a:ln>
                <a:solidFill>
                  <a:schemeClr val="tx1"/>
                </a:solidFill>
                <a:effectLst/>
                <a:latin typeface="Arial" panose="020B0604020202020204" pitchFamily="34" charset="0"/>
                <a:ea typeface="Times New Roman" panose="02020603050405020304" pitchFamily="18" charset="0"/>
              </a:rPr>
              <a:t>    </a:t>
            </a:r>
            <a:endParaRPr kumimoji="0" lang="ru-RU" altLang="ru-RU" sz="1800" b="0" i="0" u="none" strike="noStrike" cap="none" normalizeH="0" baseline="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2368183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12192000" cy="3898232"/>
          </a:xfrm>
        </p:spPr>
        <p:txBody>
          <a:bodyPr>
            <a:normAutofit fontScale="85000" lnSpcReduction="20000"/>
          </a:bodyPr>
          <a:lstStyle/>
          <a:p>
            <a:r>
              <a:rPr lang="ru-RU"/>
              <a:t>12. Единый знак обращения продукции на рынке </a:t>
            </a:r>
          </a:p>
          <a:p>
            <a:r>
              <a:rPr lang="ru-RU"/>
              <a:t>Евразийского экономического союза</a:t>
            </a:r>
          </a:p>
          <a:p>
            <a:r>
              <a:rPr lang="ru-RU"/>
              <a:t> </a:t>
            </a:r>
          </a:p>
          <a:p>
            <a:pPr fontAlgn="base"/>
            <a:r>
              <a:rPr lang="ru-RU"/>
              <a:t>Единый знак обращения свидетельствует о том, что продукция, маркированная им, прошла все установленные в технических регламентах Таможенного союза процедуры оценки (подтверждения) соответствия и соответствует требованиям всех распространяющихся на данную продукцию технических регламентов Евразийского экономического союза (технических регламентах Таможенного союза).</a:t>
            </a:r>
          </a:p>
          <a:p>
            <a:pPr fontAlgn="base"/>
            <a:r>
              <a:rPr lang="ru-RU"/>
              <a:t>ЕАС расшифровывается как Евразийское соответствие (Eurasian Conformity).</a:t>
            </a:r>
          </a:p>
          <a:p>
            <a:pPr fontAlgn="base"/>
            <a:r>
              <a:rPr lang="ru-RU"/>
              <a:t>Маркировка единым знаком обращения осуществляется перед выпуском продукции в обращение на рынок Евразийского экономического союза.</a:t>
            </a:r>
          </a:p>
        </p:txBody>
      </p:sp>
      <p:pic>
        <p:nvPicPr>
          <p:cNvPr id="8194" name="Picture 2" descr="csm_News-EAC_ef74deb1a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53289" y="3659588"/>
            <a:ext cx="4807869" cy="3198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370820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12192000" cy="6858000"/>
          </a:xfrm>
        </p:spPr>
        <p:txBody>
          <a:bodyPr>
            <a:normAutofit lnSpcReduction="10000"/>
          </a:bodyPr>
          <a:lstStyle/>
          <a:p>
            <a:r>
              <a:rPr lang="ru-RU" dirty="0" smtClean="0"/>
              <a:t>13. </a:t>
            </a:r>
            <a:r>
              <a:rPr lang="ru-RU" dirty="0"/>
              <a:t>Инспекционный контроль за сертифицированной продукцией в соответствии со схемой сертификации</a:t>
            </a:r>
          </a:p>
          <a:p>
            <a:r>
              <a:rPr lang="ru-RU" dirty="0"/>
              <a:t> </a:t>
            </a:r>
          </a:p>
          <a:p>
            <a:r>
              <a:rPr lang="ru-RU" dirty="0"/>
              <a:t>Инспекционный контроль за сертифици­рованной продукцией проводится (если это предус­мотрено схемой сертификации) в течение всего сро­ка действия сертификата и лицензии не реже одного раза в год в форме периодических и внеплановых проверок, включающих испытания образцов продук­ции, анализ состояния производства и пр. </a:t>
            </a:r>
          </a:p>
          <a:p>
            <a:r>
              <a:rPr lang="ru-RU" dirty="0"/>
              <a:t>Внеплановые проверки могут проводиться в слу­чаях поступления информации о претензиях к каче­ству продукции от потребителей, торговых организа­ций, а также надзорных органов.</a:t>
            </a:r>
          </a:p>
          <a:p>
            <a:r>
              <a:rPr lang="ru-RU" dirty="0"/>
              <a:t>Результаты инспекционного контроля оформляют актом. По результатам контроля орган по сертификации может приостановить или отменить действие сертификата и аннулировать лицензию на право применения знака соответствия в случае несо­ответствия продукции требованиям нормативных документов. Инспекционный контроль осуще­ствляют, как правило, органы по сертификации, проводившие сертифика­цию данной продукции.</a:t>
            </a:r>
          </a:p>
          <a:p>
            <a:endParaRPr lang="ru-RU" dirty="0"/>
          </a:p>
        </p:txBody>
      </p:sp>
    </p:spTree>
    <p:extLst>
      <p:ext uri="{BB962C8B-B14F-4D97-AF65-F5344CB8AC3E}">
        <p14:creationId xmlns:p14="http://schemas.microsoft.com/office/powerpoint/2010/main" val="20137542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328611" y="0"/>
            <a:ext cx="5863388" cy="6858000"/>
          </a:xfrm>
        </p:spPr>
        <p:txBody>
          <a:bodyPr>
            <a:normAutofit fontScale="77500" lnSpcReduction="20000"/>
          </a:bodyPr>
          <a:lstStyle/>
          <a:p>
            <a:pPr hangingPunct="0"/>
            <a:r>
              <a:rPr lang="ru-RU" dirty="0"/>
              <a:t>1 — знаки соответствия в системе ГОСТ Р (а — знак соответствия;</a:t>
            </a:r>
            <a:r>
              <a:rPr lang="ru-RU" i="1" dirty="0"/>
              <a:t> б —</a:t>
            </a:r>
            <a:r>
              <a:rPr lang="ru-RU" dirty="0"/>
              <a:t> знак обращения на рынке – соответствия техническим регламентам;       </a:t>
            </a:r>
            <a:r>
              <a:rPr lang="ru-RU" i="1" dirty="0"/>
              <a:t>в —</a:t>
            </a:r>
            <a:r>
              <a:rPr lang="ru-RU" dirty="0"/>
              <a:t> знак соответствия системы сертификации систем качества; г — знак соответствия при добровольной сертификации);</a:t>
            </a:r>
          </a:p>
          <a:p>
            <a:pPr hangingPunct="0"/>
            <a:r>
              <a:rPr lang="ru-RU" dirty="0"/>
              <a:t>2 — знаки соответствия при обязательной сертификации национальных систем сертификации отдельных стран СНГ (а — Беларуси; </a:t>
            </a:r>
            <a:r>
              <a:rPr lang="ru-RU" i="1" dirty="0"/>
              <a:t>б —</a:t>
            </a:r>
            <a:r>
              <a:rPr lang="ru-RU" dirty="0"/>
              <a:t> Украины; </a:t>
            </a:r>
            <a:r>
              <a:rPr lang="ru-RU" i="1" dirty="0"/>
              <a:t>в</a:t>
            </a:r>
            <a:r>
              <a:rPr lang="ru-RU" dirty="0"/>
              <a:t> — Казахстана; г — Узбекистана)</a:t>
            </a:r>
          </a:p>
          <a:p>
            <a:pPr hangingPunct="0"/>
            <a:r>
              <a:rPr lang="ru-RU" dirty="0"/>
              <a:t>3 — знаки соответствия систем обязательной сертификации отдельных федеральных органов исполнительной власти России (а — в области пожарной безопасности ГУ Государственной противопожарной службы МВД России; </a:t>
            </a:r>
            <a:r>
              <a:rPr lang="ru-RU" i="1" dirty="0"/>
              <a:t>б —</a:t>
            </a:r>
            <a:r>
              <a:rPr lang="ru-RU" dirty="0"/>
              <a:t> по экологическим требованиям </a:t>
            </a:r>
            <a:r>
              <a:rPr lang="ru-RU" dirty="0" err="1"/>
              <a:t>Госкомэкологии</a:t>
            </a:r>
            <a:r>
              <a:rPr lang="ru-RU" dirty="0"/>
              <a:t> России; в—по требованиям безопасности информации средств защиты    информации </a:t>
            </a:r>
            <a:r>
              <a:rPr lang="ru-RU" dirty="0" err="1"/>
              <a:t>Гостехкомиссии</a:t>
            </a:r>
            <a:r>
              <a:rPr lang="ru-RU" dirty="0"/>
              <a:t> России; </a:t>
            </a:r>
            <a:r>
              <a:rPr lang="ru-RU" i="1" dirty="0"/>
              <a:t>г —</a:t>
            </a:r>
            <a:r>
              <a:rPr lang="ru-RU" dirty="0"/>
              <a:t> службы Морского флота Минтранса России при сертификации морских гражданских судов)</a:t>
            </a:r>
          </a:p>
          <a:p>
            <a:endParaRPr lang="ru-RU" dirty="0"/>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63" y="4762"/>
            <a:ext cx="6601239" cy="49460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193559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12192000" cy="6858000"/>
          </a:xfrm>
        </p:spPr>
        <p:txBody>
          <a:bodyPr>
            <a:normAutofit fontScale="92500" lnSpcReduction="20000"/>
          </a:bodyPr>
          <a:lstStyle/>
          <a:p>
            <a:r>
              <a:rPr lang="ru-RU" dirty="0"/>
              <a:t>2. Рассмотрение и принятие решения по заявке</a:t>
            </a:r>
          </a:p>
          <a:p>
            <a:r>
              <a:rPr lang="ru-RU" dirty="0"/>
              <a:t> </a:t>
            </a:r>
          </a:p>
          <a:p>
            <a:r>
              <a:rPr lang="ru-RU" dirty="0"/>
              <a:t>Орган по сертификации рассматривает заявку и (не позднее 15 </a:t>
            </a:r>
            <a:r>
              <a:rPr lang="ru-RU" dirty="0" err="1"/>
              <a:t>дн</a:t>
            </a:r>
            <a:r>
              <a:rPr lang="ru-RU" dirty="0"/>
              <a:t>.) сообщает заявителю решение. В решении со­держатся все основные условия сертификации, в том числе схема сертификации (если заявитель сам ее не предложил), наименование испытательной лаборатории для проведения испытаний или их перечень для выбора заявителем, номенклатура нормативных документов, перечень органов, которые могут провести сертификацию производства или системы качества (если это предусмотрено схе­мой сертификации). </a:t>
            </a:r>
          </a:p>
          <a:p>
            <a:r>
              <a:rPr lang="ru-RU" dirty="0"/>
              <a:t>Выбор конкретной испытательной лаборатории, органа по сертификации для сертификации системы качества (производства) осу­ществляет заявитель.</a:t>
            </a:r>
          </a:p>
          <a:p>
            <a:r>
              <a:rPr lang="ru-RU" dirty="0"/>
              <a:t>К сертификации допускается про­дукция, пригодная для использования по назначе­нию, имеющая необходимую маркировку и техниче­скую документацию, содержащую информацию о продукции в соответствии с законодательством РФ.</a:t>
            </a:r>
          </a:p>
          <a:p>
            <a:r>
              <a:rPr lang="ru-RU" dirty="0"/>
              <a:t>Форма решения на проведение сертификации приведена приложении В2.</a:t>
            </a:r>
          </a:p>
          <a:p>
            <a:r>
              <a:rPr lang="ru-RU" dirty="0"/>
              <a:t>Между исполнителем и заказчиком составляется договор на проведение работ по сертификации продукции, в котором указывается предмет договора и обязательства сторон, стоимость работ и порядок расчетов, порядок сдачи и приемки работ, ответственность сторон и другие условия, срок действия и юридические адреса сторон, а также определяется содержание и трудоемкость основных этапов работ.</a:t>
            </a:r>
          </a:p>
          <a:p>
            <a:endParaRPr lang="ru-RU" dirty="0"/>
          </a:p>
        </p:txBody>
      </p:sp>
    </p:spTree>
    <p:extLst>
      <p:ext uri="{BB962C8B-B14F-4D97-AF65-F5344CB8AC3E}">
        <p14:creationId xmlns:p14="http://schemas.microsoft.com/office/powerpoint/2010/main" val="28467725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63" y="4762"/>
            <a:ext cx="11868412" cy="65005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739049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63" y="4764"/>
            <a:ext cx="5089751" cy="68042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6"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71954" y="213769"/>
            <a:ext cx="4531315" cy="65803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52244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63" y="4763"/>
            <a:ext cx="6296025" cy="688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646858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12192000" cy="6858000"/>
          </a:xfrm>
        </p:spPr>
        <p:txBody>
          <a:bodyPr>
            <a:normAutofit fontScale="85000" lnSpcReduction="20000"/>
          </a:bodyPr>
          <a:lstStyle/>
          <a:p>
            <a:r>
              <a:rPr lang="ru-RU" dirty="0"/>
              <a:t>3. Отбор, идентификация образцов и их испытания</a:t>
            </a:r>
          </a:p>
          <a:p>
            <a:r>
              <a:rPr lang="ru-RU" dirty="0"/>
              <a:t> </a:t>
            </a:r>
          </a:p>
          <a:p>
            <a:r>
              <a:rPr lang="ru-RU" dirty="0"/>
              <a:t>Испытания проводят на образцах, конструкция, состав и технология изготовления ко­торых не отличаются от конструкции, состава, технологии изготовления продукции, по­ставляемой потребителю. Образцы выбирают случайным образом из готовой продукции. Отобранные образцы изолируют от основной продукции, упаковывают, пломбируют или опечатывают на месте. Составляется акт по форме, приведенной в приложении В4. </a:t>
            </a:r>
          </a:p>
          <a:p>
            <a:r>
              <a:rPr lang="ru-RU" dirty="0"/>
              <a:t>Отбор образцов для испытаний осуществляет, как правило, испытательная лаборатория.</a:t>
            </a:r>
          </a:p>
          <a:p>
            <a:r>
              <a:rPr lang="ru-RU" dirty="0"/>
              <a:t>В случае проведения испытаний в двух и более испытательных лабораториях отбор образцов может быть осуществлен органом по сертификации. </a:t>
            </a:r>
          </a:p>
          <a:p>
            <a:r>
              <a:rPr lang="ru-RU" dirty="0"/>
              <a:t>Оформляется направление в аккредитованную испытательную лабораторию (приложение В5).</a:t>
            </a:r>
          </a:p>
          <a:p>
            <a:r>
              <a:rPr lang="ru-RU" dirty="0"/>
              <a:t>Осуществляемая на данном этапе идентификация должна подтвердить подлинность продукции, в част­ности соответствие наименованию, номеру партии, указанному на маркировке. Результаты идентификации оформляют протоколом (приложение Б).</a:t>
            </a:r>
          </a:p>
          <a:p>
            <a:r>
              <a:rPr lang="ru-RU" dirty="0"/>
              <a:t>Испытания проводятся в испытательных лабораториях, аккредитованных на право проведения тех испытаний, которые преду­смотрены в нормативных документах, используемых при сертификации данной продукции. Протоколы испытаний представ­ляются заявителю и в орган по сертификации. Копии протоколов испы­таний и испытанные образцы подлежат хранению в течение всего срока действия сертификата. </a:t>
            </a:r>
          </a:p>
          <a:p>
            <a:r>
              <a:rPr lang="ru-RU" dirty="0"/>
              <a:t>Форма протокола испытаний приведена в приложении В.6.</a:t>
            </a:r>
          </a:p>
        </p:txBody>
      </p:sp>
    </p:spTree>
    <p:extLst>
      <p:ext uri="{BB962C8B-B14F-4D97-AF65-F5344CB8AC3E}">
        <p14:creationId xmlns:p14="http://schemas.microsoft.com/office/powerpoint/2010/main" val="21083374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r>
              <a:rPr lang="ru-RU" dirty="0"/>
              <a:t>4. Проверка производства </a:t>
            </a:r>
          </a:p>
          <a:p>
            <a:r>
              <a:rPr lang="ru-RU" dirty="0"/>
              <a:t> </a:t>
            </a:r>
          </a:p>
          <a:p>
            <a:r>
              <a:rPr lang="ru-RU" dirty="0"/>
              <a:t>В зависимости от схемы сертификации могут производиться анализ состояния производства (схе­мы 2с, 4с), сертификация производства и си­стемы качества (схемы 3д, 4д, 7д,  5с).</a:t>
            </a:r>
          </a:p>
          <a:p>
            <a:endParaRPr lang="ru-RU" dirty="0"/>
          </a:p>
        </p:txBody>
      </p:sp>
    </p:spTree>
    <p:extLst>
      <p:ext uri="{BB962C8B-B14F-4D97-AF65-F5344CB8AC3E}">
        <p14:creationId xmlns:p14="http://schemas.microsoft.com/office/powerpoint/2010/main" val="18557140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12192000" cy="6858000"/>
          </a:xfrm>
        </p:spPr>
        <p:txBody>
          <a:bodyPr/>
          <a:lstStyle/>
          <a:p>
            <a:r>
              <a:rPr lang="ru-RU" dirty="0"/>
              <a:t>5. Анализ полученных результатов, принятие реше­ния </a:t>
            </a:r>
            <a:r>
              <a:rPr lang="ru-RU" dirty="0" smtClean="0"/>
              <a:t>о </a:t>
            </a:r>
            <a:r>
              <a:rPr lang="ru-RU" dirty="0"/>
              <a:t>возможности выдачи сертификата</a:t>
            </a:r>
          </a:p>
          <a:p>
            <a:r>
              <a:rPr lang="ru-RU" dirty="0"/>
              <a:t> </a:t>
            </a:r>
          </a:p>
          <a:p>
            <a:r>
              <a:rPr lang="ru-RU" dirty="0"/>
              <a:t>Эксперты органа по сертификации после анализа протоколов испытаний (про­верки производства) осуществляют оценку соответст­вия продукции установленным требованиям и выдают заключение по результатам работ по проведению сертификации продукции работ (приложение В.9). После этого руководство органа по сертификации принимает решение о выдаче сертификата соответствия (приложение В.8) или проведении недостающих испытаний.</a:t>
            </a:r>
          </a:p>
        </p:txBody>
      </p:sp>
    </p:spTree>
    <p:extLst>
      <p:ext uri="{BB962C8B-B14F-4D97-AF65-F5344CB8AC3E}">
        <p14:creationId xmlns:p14="http://schemas.microsoft.com/office/powerpoint/2010/main" val="3703080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12192000" cy="6858000"/>
          </a:xfrm>
        </p:spPr>
        <p:txBody>
          <a:bodyPr/>
          <a:lstStyle/>
          <a:p>
            <a:r>
              <a:rPr lang="ru-RU" dirty="0"/>
              <a:t>6. Выдача сертификата и лицензии на применение </a:t>
            </a:r>
          </a:p>
          <a:p>
            <a:r>
              <a:rPr lang="ru-RU" dirty="0"/>
              <a:t>знака </a:t>
            </a:r>
            <a:r>
              <a:rPr lang="ru-RU" dirty="0" smtClean="0"/>
              <a:t>соответствия</a:t>
            </a:r>
          </a:p>
          <a:p>
            <a:r>
              <a:rPr lang="ru-RU" dirty="0" smtClean="0"/>
              <a:t>В </a:t>
            </a:r>
            <a:r>
              <a:rPr lang="ru-RU" dirty="0"/>
              <a:t>слу­чае положительных результатов орган по сертификации оформляет сер­тификат (приложение В.10), приложение к сертификату, регистрирует его и выдает лицензию на применение знака соответствия. </a:t>
            </a:r>
          </a:p>
          <a:p>
            <a:r>
              <a:rPr lang="ru-RU" dirty="0"/>
              <a:t>При отрицательных результатах испытаний, несоблюдении требований, предъявляемых к продукции или отказе заявителя от оплаты работ по </a:t>
            </a:r>
            <a:r>
              <a:rPr lang="ru-RU" dirty="0" smtClean="0"/>
              <a:t>сертификации</a:t>
            </a:r>
            <a:r>
              <a:rPr lang="ru-RU" dirty="0"/>
              <a:t>, орган по сертификации выдает заявителю заключение с указанием причин отказа в выдаче сертификата</a:t>
            </a:r>
            <a:r>
              <a:rPr lang="ru-RU" dirty="0" smtClean="0"/>
              <a:t>.</a:t>
            </a:r>
          </a:p>
          <a:p>
            <a:r>
              <a:rPr lang="ru-RU" dirty="0"/>
              <a:t>Вид сертификата соответствия и срок его действия устанавливаются правилами системы сертификации</a:t>
            </a:r>
            <a:r>
              <a:rPr lang="ru-RU" dirty="0" smtClean="0"/>
              <a:t>.</a:t>
            </a:r>
            <a:r>
              <a:rPr lang="ru-RU" dirty="0"/>
              <a:t> Обычно действие сертификата на продукцию распространяется на срок ее службы, эксплуатации или реализации, на услуги - до 3 лет, на системы качества </a:t>
            </a:r>
            <a:r>
              <a:rPr lang="ru-RU" dirty="0" smtClean="0"/>
              <a:t>-</a:t>
            </a:r>
            <a:r>
              <a:rPr lang="ru-RU" dirty="0"/>
              <a:t>- 3 года, на персонал - 5 </a:t>
            </a:r>
            <a:r>
              <a:rPr lang="ru-RU" dirty="0" smtClean="0"/>
              <a:t>лет.</a:t>
            </a:r>
            <a:endParaRPr lang="ru-RU" dirty="0"/>
          </a:p>
        </p:txBody>
      </p:sp>
    </p:spTree>
    <p:extLst>
      <p:ext uri="{BB962C8B-B14F-4D97-AF65-F5344CB8AC3E}">
        <p14:creationId xmlns:p14="http://schemas.microsoft.com/office/powerpoint/2010/main" val="12447925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12192000" cy="6858000"/>
          </a:xfrm>
        </p:spPr>
        <p:txBody>
          <a:bodyPr>
            <a:normAutofit fontScale="92500" lnSpcReduction="20000"/>
          </a:bodyPr>
          <a:lstStyle/>
          <a:p>
            <a:r>
              <a:rPr lang="ru-RU" dirty="0"/>
              <a:t>7. Правила заполнения бланка сертификата соответствия </a:t>
            </a:r>
          </a:p>
          <a:p>
            <a:r>
              <a:rPr lang="ru-RU" dirty="0"/>
              <a:t> </a:t>
            </a:r>
          </a:p>
          <a:p>
            <a:r>
              <a:rPr lang="ru-RU" dirty="0"/>
              <a:t>В графах сертификата указывают сведения (приложение В.10).</a:t>
            </a:r>
          </a:p>
          <a:p>
            <a:r>
              <a:rPr lang="ru-RU" dirty="0"/>
              <a:t>Позиция 1 - регистрационный номер сертификата - в соответствии с правилами ведения Государственного реестра.</a:t>
            </a:r>
          </a:p>
          <a:p>
            <a:r>
              <a:rPr lang="ru-RU" dirty="0"/>
              <a:t>Позиция 2 - срок действия сертификата - в соответствии с правилами и порядками сертификации. Даты записываются: число, месяц и год - двумя арабскими цифрами, разделенными точками. При этом первую дату проставляют по дате регистрации сертификата в Государственном реестре. При сертификации партий или единичного изделия вместо второй даты проставляют прочерк.</a:t>
            </a:r>
          </a:p>
          <a:p>
            <a:r>
              <a:rPr lang="ru-RU" dirty="0"/>
              <a:t>Позиция 3 - регистрационный номер органа по сертификации  - по Государственному  реестру, наименование - в соответствии с аттестатом аккредитации (прописными буквами), адрес (строчными) и телефон.</a:t>
            </a:r>
          </a:p>
          <a:p>
            <a:r>
              <a:rPr lang="ru-RU" dirty="0"/>
              <a:t>Позиция 4 - наименование, тип, вид, марка продукции, обозначение технических условий или иного документа, по которому она выпускается. Далее указывают: "серийный выпуск" или "партия" или "единичное изделие". Для партии и единичного изделия приводят номер и размер партии или номер изделия, номер накладной (договора, контракта, документа о качестве).</a:t>
            </a:r>
          </a:p>
          <a:p>
            <a:r>
              <a:rPr lang="ru-RU" dirty="0"/>
              <a:t>Здесь же дается ссылка на имеющееся приложение записью "см. приложение".</a:t>
            </a:r>
          </a:p>
          <a:p>
            <a:endParaRPr lang="ru-RU" dirty="0"/>
          </a:p>
        </p:txBody>
      </p:sp>
    </p:spTree>
    <p:extLst>
      <p:ext uri="{BB962C8B-B14F-4D97-AF65-F5344CB8AC3E}">
        <p14:creationId xmlns:p14="http://schemas.microsoft.com/office/powerpoint/2010/main" val="22333912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12192000" cy="6858000"/>
          </a:xfrm>
        </p:spPr>
        <p:txBody>
          <a:bodyPr>
            <a:normAutofit fontScale="92500" lnSpcReduction="10000"/>
          </a:bodyPr>
          <a:lstStyle/>
          <a:p>
            <a:r>
              <a:rPr lang="ru-RU" dirty="0"/>
              <a:t>Позиция 5 - код продукции (6 разрядов с пробелом после первых двух)   по   Общероссийскому классификатору продукции.</a:t>
            </a:r>
          </a:p>
          <a:p>
            <a:r>
              <a:rPr lang="ru-RU" dirty="0"/>
              <a:t>Позиция 6 - обозначения нормативных документов, на соответствие которым проведена сертификация. Если продукция сертифицирована не на все требования нормативного документа, то указывают разделы или пункты, содержащие данные требования.</a:t>
            </a:r>
          </a:p>
          <a:p>
            <a:r>
              <a:rPr lang="ru-RU" dirty="0"/>
              <a:t>Позиция 7 - девятиразрядный код продукции по классификатору товарной номенклатуры внешней экономической деятельности (обязателен для импортируемой и экспортируемой продукции).</a:t>
            </a:r>
          </a:p>
          <a:p>
            <a:r>
              <a:rPr lang="ru-RU" dirty="0"/>
              <a:t>Позиция 8 - если сертификат выдан изготовителю, указывают наименование, юридический адрес, код ОКПО предприятия или номер регистрационного документа индивидуального предпринимателя. Если сертификат выдан продавцу, подчеркивают "продавец", указывают его наименование и адрес, код ОКПО или номер регистрационного документа индивидуального предпринимателя, которому выдан данный сертификат, а также, начиная со слова "изготовитель" - наименование и адрес предприятия-изготовителя продукции.</a:t>
            </a:r>
          </a:p>
          <a:p>
            <a:r>
              <a:rPr lang="ru-RU" dirty="0"/>
              <a:t>Позиция 9 - наименование, адрес, телефон, факс юриди­ческого лица, которому выдан сертификат соответствия.</a:t>
            </a:r>
          </a:p>
        </p:txBody>
      </p:sp>
    </p:spTree>
    <p:extLst>
      <p:ext uri="{BB962C8B-B14F-4D97-AF65-F5344CB8AC3E}">
        <p14:creationId xmlns:p14="http://schemas.microsoft.com/office/powerpoint/2010/main" val="2250186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12192000" cy="6858000"/>
          </a:xfrm>
        </p:spPr>
        <p:txBody>
          <a:bodyPr>
            <a:normAutofit lnSpcReduction="10000"/>
          </a:bodyPr>
          <a:lstStyle/>
          <a:p>
            <a:r>
              <a:rPr lang="ru-RU" dirty="0"/>
              <a:t>Позиция 10 - документы, на основании которых органом по сертификации выдан сертификат, например:</a:t>
            </a:r>
          </a:p>
          <a:p>
            <a:r>
              <a:rPr lang="ru-RU" dirty="0"/>
              <a:t>протокол испытаний с указанием номера, даты выдачи, наименования и регистрационного номера аккредитованной лаборатории в Государственном реестре;</a:t>
            </a:r>
          </a:p>
          <a:p>
            <a:r>
              <a:rPr lang="ru-RU" dirty="0"/>
              <a:t>документы (санитарно-эпидемиологическое заключение, ветеринарное свидетельство, сертификат пожарной безопас­ности и др.), выданные органами и службами федеральных ор­ганов исполнительной власти, с указанием их наименования, адреса, наименования вида документа, но­мера, даты выдачи и срока действия;</a:t>
            </a:r>
          </a:p>
          <a:p>
            <a:r>
              <a:rPr lang="ru-RU" dirty="0"/>
              <a:t>документы других органов по сертификации и испытатель­ных лабораторий, в том числе зарубежных, с указанием наименования, адреса, наимено­вания вида документа, номера, даты выдачи и срока действия;</a:t>
            </a:r>
          </a:p>
          <a:p>
            <a:r>
              <a:rPr lang="ru-RU" dirty="0"/>
              <a:t>сертификаты с указанием их наименования, адрес, даты утверждения и срока действия документа;</a:t>
            </a:r>
          </a:p>
          <a:p>
            <a:r>
              <a:rPr lang="ru-RU" dirty="0"/>
              <a:t>декларация о соответствии с указанием номера и даты ее принятия.</a:t>
            </a:r>
          </a:p>
          <a:p>
            <a:endParaRPr lang="ru-RU" dirty="0"/>
          </a:p>
        </p:txBody>
      </p:sp>
    </p:spTree>
    <p:extLst>
      <p:ext uri="{BB962C8B-B14F-4D97-AF65-F5344CB8AC3E}">
        <p14:creationId xmlns:p14="http://schemas.microsoft.com/office/powerpoint/2010/main" val="2580629662"/>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138</TotalTime>
  <Words>819</Words>
  <Application>Microsoft Office PowerPoint</Application>
  <PresentationFormat>Широкоэкранный</PresentationFormat>
  <Paragraphs>123</Paragraphs>
  <Slides>22</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22</vt:i4>
      </vt:variant>
    </vt:vector>
  </HeadingPairs>
  <TitlesOfParts>
    <vt:vector size="27" baseType="lpstr">
      <vt:lpstr>Arial</vt:lpstr>
      <vt:lpstr>Calibri</vt:lpstr>
      <vt:lpstr>Calibri Light</vt:lpstr>
      <vt:lpstr>Times New Roman</vt:lpstr>
      <vt:lpstr>Тема Office</vt:lpstr>
      <vt:lpstr>Проведение работ по подтверждению соответствия продукции</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Формы обязательного подтверждения соответствия</dc:title>
  <dc:creator>Пользователь</dc:creator>
  <cp:lastModifiedBy>Пользователь</cp:lastModifiedBy>
  <cp:revision>14</cp:revision>
  <dcterms:created xsi:type="dcterms:W3CDTF">2019-05-10T09:21:35Z</dcterms:created>
  <dcterms:modified xsi:type="dcterms:W3CDTF">2020-11-15T01:51:33Z</dcterms:modified>
</cp:coreProperties>
</file>