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82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8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645024"/>
            <a:ext cx="7408333" cy="50405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                   Лк.1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Проектирование контрольно-испытательного оборудования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870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692696"/>
            <a:ext cx="8496943" cy="5904656"/>
          </a:xfrm>
        </p:spPr>
        <p:txBody>
          <a:bodyPr>
            <a:normAutofit fontScale="92500" lnSpcReduction="20000"/>
          </a:bodyPr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2) </a:t>
            </a:r>
            <a:r>
              <a:rPr lang="ru-RU" b="1" dirty="0">
                <a:solidFill>
                  <a:srgbClr val="800080"/>
                </a:solidFill>
                <a:latin typeface="Times New Roman"/>
                <a:ea typeface="Times New Roman"/>
              </a:rPr>
              <a:t>условия испытаний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— это совокупность воздействующих факторов и режимов функционирования объекта при испытаниях. Условия испытаний могут быть реальными или моделируемыми.</a:t>
            </a:r>
            <a:endParaRPr lang="ru-RU" sz="1200" dirty="0">
              <a:latin typeface="Times New Roman"/>
              <a:ea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sz="1200" dirty="0">
              <a:latin typeface="Times New Roman"/>
              <a:ea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3) </a:t>
            </a:r>
            <a:r>
              <a:rPr lang="ru-RU" b="1" dirty="0">
                <a:solidFill>
                  <a:srgbClr val="800080"/>
                </a:solidFill>
                <a:latin typeface="Times New Roman"/>
                <a:ea typeface="Times New Roman"/>
              </a:rPr>
              <a:t>средства испытаний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— это технические устройства, необходимые для проведения испытаний. Сюда входят средства измерений, испытательное оборудование и вспомогательные технические устройства .</a:t>
            </a:r>
            <a:endParaRPr lang="ru-RU" sz="1200" dirty="0">
              <a:latin typeface="Times New Roman"/>
              <a:ea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sz="1200" dirty="0">
              <a:latin typeface="Times New Roman"/>
              <a:ea typeface="Times New Roman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4) </a:t>
            </a:r>
            <a:r>
              <a:rPr lang="ru-RU" b="1" dirty="0">
                <a:solidFill>
                  <a:srgbClr val="800080"/>
                </a:solidFill>
                <a:latin typeface="Times New Roman"/>
                <a:ea typeface="Times New Roman"/>
              </a:rPr>
              <a:t>исполнители испытаний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— это персонал, участвующий в процессе испытаний. К нему предъявляются требования по квалификации, образованию, опыту работы, другим критериям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sz="12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255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548680"/>
            <a:ext cx="8784975" cy="604867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В зависимости от стадии жизненного цикла продукции проводят следующие испытания: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</a:rPr>
              <a:t>Испытания, проводимые для контроля качества объекта, называются 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контрольными.</a:t>
            </a:r>
            <a:r>
              <a:rPr lang="ru-RU" dirty="0">
                <a:latin typeface="Times New Roman"/>
                <a:ea typeface="Times New Roman"/>
              </a:rPr>
              <a:t> 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</a:rPr>
              <a:t>на этапе исследования – 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исследовательские</a:t>
            </a:r>
            <a:r>
              <a:rPr lang="ru-RU" dirty="0">
                <a:latin typeface="Times New Roman"/>
                <a:ea typeface="Times New Roman"/>
              </a:rPr>
              <a:t>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</a:rPr>
              <a:t> на этапе разработки изделия – 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доводочные, предварительные, приемочные</a:t>
            </a:r>
            <a:r>
              <a:rPr lang="ru-RU" b="1" i="1" dirty="0">
                <a:latin typeface="Times New Roman"/>
                <a:ea typeface="Times New Roman"/>
              </a:rPr>
              <a:t>;</a:t>
            </a:r>
            <a:endParaRPr lang="ru-RU" sz="1200" b="1" i="1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</a:rPr>
              <a:t>на производстве – 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квалификационные, предъявительские, приемо-сдаточные, периодические, типовые, сертификационные, инспекционные</a:t>
            </a:r>
            <a:r>
              <a:rPr lang="ru-RU" dirty="0">
                <a:latin typeface="Times New Roman"/>
                <a:ea typeface="Times New Roman"/>
              </a:rPr>
              <a:t>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</a:rPr>
              <a:t>на этапе эксплуатации –</a:t>
            </a:r>
            <a:r>
              <a:rPr lang="ru-RU" dirty="0">
                <a:solidFill>
                  <a:srgbClr val="800000"/>
                </a:solidFill>
                <a:latin typeface="Times New Roman"/>
                <a:ea typeface="Times New Roman"/>
              </a:rPr>
              <a:t> 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инспекционные, эксплуатационные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20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dirty="0" smtClean="0"/>
              <a:t>Подобрать объект испытаний и дать краткое описание процесса испытаний.  (Кто проводит –исполнители, в каких условиях и на каком оборудовании). Подготовить материал в виде реферата.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800000"/>
                </a:solidFill>
              </a:rPr>
              <a:t>Задания по теме:</a:t>
            </a:r>
            <a:endParaRPr lang="ru-RU" sz="32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107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5112568"/>
          </a:xfrm>
        </p:spPr>
        <p:txBody>
          <a:bodyPr>
            <a:normAutofit fontScale="92500" lnSpcReduction="1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Современное производство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постоянно развивается. Появляются новые технологии, способы и методы изготовления изделий, новые материалы. Современное оборудование позволяет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получить детали машин сложной формы, которые не всегда подходят под опреде­ления бруса или оболочки, расчеты для которых до­статочно точно можно выполнить, применяя методы сопротивле­ния материалов.</a:t>
            </a:r>
            <a:endParaRPr lang="ru-RU" sz="12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Точные решения температурных задач для деталей машин имеют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ограниченное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применение, так как эти задачи описы­ваются сложными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уравнениями.</a:t>
            </a:r>
            <a:endParaRPr lang="ru-RU" sz="12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 fontScale="90000"/>
          </a:bodyPr>
          <a:lstStyle/>
          <a:p>
            <a:r>
              <a:rPr lang="ru-RU" sz="3100" b="1" i="1" dirty="0">
                <a:solidFill>
                  <a:srgbClr val="FF0000"/>
                </a:solidFill>
                <a:latin typeface="Sitka Small" panose="02000505000000020004" pitchFamily="2" charset="0"/>
                <a:ea typeface="Times New Roman"/>
              </a:rPr>
              <a:t>ИСПЫТАНИЯ ДЕТАЛЕЙ </a:t>
            </a:r>
            <a:r>
              <a:rPr lang="ru-RU" sz="3100" b="1" i="1" dirty="0" smtClean="0">
                <a:solidFill>
                  <a:srgbClr val="FF0000"/>
                </a:solidFill>
                <a:latin typeface="Sitka Small" panose="02000505000000020004" pitchFamily="2" charset="0"/>
                <a:ea typeface="Times New Roman"/>
              </a:rPr>
              <a:t>МАШИН</a:t>
            </a:r>
            <a:r>
              <a:rPr lang="ru-RU" sz="3100" b="1" i="1" dirty="0">
                <a:latin typeface="Sitka Small" panose="02000505000000020004" pitchFamily="2" charset="0"/>
                <a:ea typeface="Times New Roman"/>
              </a:rPr>
              <a:t> </a:t>
            </a:r>
            <a:br>
              <a:rPr lang="ru-RU" sz="3100" b="1" i="1" dirty="0">
                <a:latin typeface="Sitka Small" panose="02000505000000020004" pitchFamily="2" charset="0"/>
                <a:ea typeface="Times New Roman"/>
              </a:rPr>
            </a:br>
            <a:r>
              <a:rPr lang="ru-RU" sz="2400" b="1" i="1" dirty="0">
                <a:latin typeface="Sitka Small" panose="02000505000000020004" pitchFamily="2" charset="0"/>
                <a:ea typeface="Times New Roman"/>
              </a:rPr>
              <a:t> </a:t>
            </a:r>
            <a:r>
              <a:rPr lang="ru-RU" sz="2400" b="1" i="1" dirty="0">
                <a:solidFill>
                  <a:srgbClr val="0000FF"/>
                </a:solidFill>
                <a:latin typeface="Sitka Small" panose="02000505000000020004" pitchFamily="2" charset="0"/>
                <a:ea typeface="Times New Roman"/>
              </a:rPr>
              <a:t>ОБЩИЕ </a:t>
            </a:r>
            <a:r>
              <a:rPr lang="ru-RU" sz="2400" b="1" i="1" dirty="0" smtClean="0">
                <a:solidFill>
                  <a:srgbClr val="0000FF"/>
                </a:solidFill>
                <a:latin typeface="Sitka Small" panose="02000505000000020004" pitchFamily="2" charset="0"/>
                <a:ea typeface="Times New Roman"/>
              </a:rPr>
              <a:t>СВЕДЕНИЯ</a:t>
            </a:r>
            <a:endParaRPr lang="ru-RU" sz="2400" b="1" i="1" dirty="0"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480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5976664"/>
          </a:xfrm>
        </p:spPr>
        <p:txBody>
          <a:bodyPr>
            <a:normAutofit fontScale="92500"/>
          </a:bodyPr>
          <a:lstStyle/>
          <a:p>
            <a:pPr lvl="0" indent="457200" algn="just">
              <a:lnSpc>
                <a:spcPct val="150000"/>
              </a:lnSpc>
              <a:buClr>
                <a:srgbClr val="31B6FD"/>
              </a:buClr>
            </a:pP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Для обеспечения длительной износостойкости трущиеся по­верхности деталей машин должны быть разделены слоем смазки. Однако классические решения задач гидродинамической теории смазки, по которым обычно рассчитывают трущиеся пары на жид­костное трение, оказываются в ряде случаев неудовлетворитель­ными, так как они не учитывают технологические погрешности и упругие деформации деталей, переменность температуры и вязкости масла по поверхности трения и т. д. </a:t>
            </a:r>
          </a:p>
          <a:p>
            <a:pPr lvl="0" indent="457200" algn="just">
              <a:lnSpc>
                <a:spcPct val="150000"/>
              </a:lnSpc>
              <a:buClr>
                <a:srgbClr val="31B6FD"/>
              </a:buClr>
            </a:pPr>
            <a:r>
              <a:rPr lang="ru-RU" sz="2200" dirty="0">
                <a:solidFill>
                  <a:prstClr val="black"/>
                </a:solidFill>
                <a:latin typeface="Times New Roman"/>
                <a:ea typeface="Times New Roman"/>
              </a:rPr>
              <a:t>Недостаточно изу­чены гидродинамика смазки реальных поверхностей с неровно­стями, работа тонких слоев смазки во взаимодействии с матери­алом трущихся деталей  и т.д. Теория износа не позволяет оценивать долговечность деталей с необходимой точностью с уче­том реальных условий эксплуатации.</a:t>
            </a:r>
          </a:p>
        </p:txBody>
      </p:sp>
    </p:spTree>
    <p:extLst>
      <p:ext uri="{BB962C8B-B14F-4D97-AF65-F5344CB8AC3E}">
        <p14:creationId xmlns:p14="http://schemas.microsoft.com/office/powerpoint/2010/main" val="567976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65989" y="476672"/>
            <a:ext cx="7920880" cy="6125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200" dirty="0" smtClean="0">
                <a:latin typeface="Times New Roman"/>
                <a:ea typeface="Times New Roman"/>
              </a:rPr>
              <a:t>Исходя из перечисленного, теоретические </a:t>
            </a:r>
            <a:r>
              <a:rPr lang="ru-RU" sz="2200" dirty="0">
                <a:latin typeface="Times New Roman"/>
                <a:ea typeface="Times New Roman"/>
              </a:rPr>
              <a:t>расчеты деталей машин, представляющие собой распространение на натурные детали результатов  испытаний на образцах, являются </a:t>
            </a:r>
            <a:r>
              <a:rPr lang="ru-RU" sz="2200" i="1" dirty="0">
                <a:latin typeface="Times New Roman"/>
                <a:ea typeface="Times New Roman"/>
              </a:rPr>
              <a:t>недостаточными</a:t>
            </a:r>
            <a:r>
              <a:rPr lang="ru-RU" sz="2200" dirty="0">
                <a:latin typeface="Times New Roman"/>
                <a:ea typeface="Times New Roman"/>
              </a:rPr>
              <a:t>, и все большее значение получают </a:t>
            </a:r>
            <a:r>
              <a:rPr lang="ru-RU" sz="2200" b="1" i="1" dirty="0">
                <a:latin typeface="Times New Roman"/>
                <a:ea typeface="Times New Roman"/>
              </a:rPr>
              <a:t>испытания</a:t>
            </a:r>
            <a:r>
              <a:rPr lang="ru-RU" sz="2200" dirty="0">
                <a:latin typeface="Times New Roman"/>
                <a:ea typeface="Times New Roman"/>
              </a:rPr>
              <a:t> натурных деталей.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200" baseline="30000" dirty="0">
                <a:latin typeface="Times New Roman"/>
                <a:ea typeface="Times New Roman"/>
              </a:rPr>
              <a:t> </a:t>
            </a:r>
            <a:r>
              <a:rPr lang="ru-RU" sz="2200" dirty="0">
                <a:latin typeface="Times New Roman"/>
                <a:ea typeface="Times New Roman"/>
              </a:rPr>
              <a:t>       Испытания особо важны для обеспечения надежности машин. Эксплуатационные наблюдения надежности и долговечности ма­шин оказываются статистически достоверными только через дли­тельные сроки эксплуатации. Считается, что решение важнейшей  проблемы надежности машин в значительной степени тормозится из-за невозможности быстрых испы­таний по этому критерию.</a:t>
            </a:r>
            <a:endParaRPr lang="ru-RU" sz="2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79413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04664"/>
            <a:ext cx="8280920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В соответствии с основными критериями работоспособности и надежности деталей машин их испытывают </a:t>
            </a:r>
            <a:r>
              <a:rPr lang="ru-RU" sz="2000" b="1" i="1" dirty="0" smtClean="0">
                <a:latin typeface="Times New Roman"/>
                <a:ea typeface="Times New Roman"/>
              </a:rPr>
              <a:t>на</a:t>
            </a:r>
            <a:r>
              <a:rPr lang="ru-RU" sz="2400" b="1" i="1" dirty="0" smtClean="0">
                <a:latin typeface="Times New Roman"/>
                <a:ea typeface="Times New Roman"/>
              </a:rPr>
              <a:t>: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 точность;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 потери на трение;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 прочность;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 жесткость;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 теплостойкость;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 износостойкость;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</a:rPr>
              <a:t>вибро­устойчивость</a:t>
            </a:r>
            <a:r>
              <a:rPr lang="ru-RU" sz="2400" dirty="0">
                <a:latin typeface="Times New Roman"/>
                <a:ea typeface="Times New Roman"/>
              </a:rPr>
              <a:t>.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-"/>
              <a:tabLst>
                <a:tab pos="685800" algn="l"/>
              </a:tabLst>
            </a:pPr>
            <a:endParaRPr lang="ru-RU" sz="105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48941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3529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3200" b="1" i="1" u="sng" dirty="0">
                <a:solidFill>
                  <a:srgbClr val="C00000"/>
                </a:solidFill>
                <a:latin typeface="Times New Roman"/>
                <a:ea typeface="Times New Roman"/>
              </a:rPr>
              <a:t>Испытания деталей проводят</a:t>
            </a:r>
            <a:r>
              <a:rPr lang="ru-RU" sz="3200" b="1" i="1" dirty="0">
                <a:solidFill>
                  <a:srgbClr val="C00000"/>
                </a:solidFill>
                <a:latin typeface="Times New Roman"/>
                <a:ea typeface="Times New Roman"/>
              </a:rPr>
              <a:t> :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-   </a:t>
            </a:r>
            <a:r>
              <a:rPr lang="ru-RU" sz="2400" dirty="0" smtClean="0">
                <a:latin typeface="Times New Roman"/>
                <a:ea typeface="Times New Roman"/>
              </a:rPr>
              <a:t>	на </a:t>
            </a:r>
            <a:r>
              <a:rPr lang="ru-RU" sz="2400" b="1" i="1" dirty="0">
                <a:latin typeface="Times New Roman"/>
                <a:ea typeface="Times New Roman"/>
              </a:rPr>
              <a:t>экспериментальных установках</a:t>
            </a:r>
            <a:r>
              <a:rPr lang="ru-RU" sz="2400" dirty="0">
                <a:latin typeface="Times New Roman"/>
                <a:ea typeface="Times New Roman"/>
              </a:rPr>
              <a:t>, позволяющих испыты­вать относительно дешевые образцы, форсировать режимы и про­водить точные измерения;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        </a:t>
            </a:r>
            <a:r>
              <a:rPr lang="ru-RU" sz="2400" dirty="0" smtClean="0">
                <a:latin typeface="Times New Roman"/>
                <a:ea typeface="Times New Roman"/>
              </a:rPr>
              <a:t>-    </a:t>
            </a:r>
            <a:r>
              <a:rPr lang="ru-RU" sz="2400" dirty="0">
                <a:latin typeface="Times New Roman"/>
                <a:ea typeface="Times New Roman"/>
              </a:rPr>
              <a:t>в </a:t>
            </a:r>
            <a:r>
              <a:rPr lang="ru-RU" sz="2400" b="1" i="1" dirty="0">
                <a:latin typeface="Times New Roman"/>
                <a:ea typeface="Times New Roman"/>
              </a:rPr>
              <a:t>натурных узлах и машинах</a:t>
            </a:r>
            <a:r>
              <a:rPr lang="ru-RU" sz="2400" dirty="0">
                <a:latin typeface="Times New Roman"/>
                <a:ea typeface="Times New Roman"/>
              </a:rPr>
              <a:t>, позволяющих выполнять ис­пытания в условиях, близких к эксплуатационным.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 </a:t>
            </a:r>
            <a:r>
              <a:rPr lang="ru-RU" sz="2400" dirty="0" smtClean="0">
                <a:latin typeface="Times New Roman"/>
                <a:ea typeface="Times New Roman"/>
              </a:rPr>
              <a:t>Основное </a:t>
            </a:r>
            <a:r>
              <a:rPr lang="ru-RU" sz="2400" dirty="0">
                <a:latin typeface="Times New Roman"/>
                <a:ea typeface="Times New Roman"/>
              </a:rPr>
              <a:t>распространение и значение имеют испытания на </a:t>
            </a:r>
            <a:r>
              <a:rPr lang="ru-RU" sz="2400" b="1" i="1" dirty="0">
                <a:latin typeface="Times New Roman"/>
                <a:ea typeface="Times New Roman"/>
              </a:rPr>
              <a:t>экспериментальных установках</a:t>
            </a:r>
            <a:r>
              <a:rPr lang="ru-RU" sz="2400" dirty="0">
                <a:latin typeface="Times New Roman"/>
                <a:ea typeface="Times New Roman"/>
              </a:rPr>
              <a:t>. В натурных машинах удобно проводить испытания без разрушения по критериям точности, жесткости, 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400" dirty="0" err="1" smtClean="0">
                <a:latin typeface="Times New Roman"/>
                <a:ea typeface="Times New Roman"/>
              </a:rPr>
              <a:t>виброустойчивости</a:t>
            </a:r>
            <a:r>
              <a:rPr lang="ru-RU" sz="2400" dirty="0">
                <a:latin typeface="Times New Roman"/>
                <a:ea typeface="Times New Roman"/>
              </a:rPr>
              <a:t>.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9348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496943" cy="5760640"/>
          </a:xfrm>
        </p:spPr>
        <p:txBody>
          <a:bodyPr>
            <a:normAutofit lnSpcReduction="1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Термин «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Times New Roman"/>
              </a:rPr>
              <a:t>испытание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» -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техническая операция, заключающаяся в определении одной или нескольких характеристик данной продукции, процесса или услуги в соответствии с установленной процедурой.</a:t>
            </a:r>
            <a:endParaRPr lang="ru-RU" sz="12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NewRomanPSMT"/>
              </a:rPr>
              <a:t> </a:t>
            </a:r>
            <a:r>
              <a:rPr lang="ru-RU" dirty="0" smtClean="0">
                <a:latin typeface="Times New Roman"/>
                <a:ea typeface="TimesNewRomanPSMT"/>
              </a:rPr>
              <a:t>    По </a:t>
            </a:r>
            <a:r>
              <a:rPr lang="ru-RU" dirty="0">
                <a:latin typeface="Times New Roman"/>
                <a:ea typeface="TimesNewRomanPSMT"/>
              </a:rPr>
              <a:t>ГОСТ 16504-81 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NewRomanPS-ItalicMT"/>
              </a:rPr>
              <a:t>испытание</a:t>
            </a:r>
            <a:r>
              <a:rPr lang="ru-RU" i="1" dirty="0">
                <a:latin typeface="Times New Roman"/>
                <a:ea typeface="TimesNewRomanPS-ItalicMT"/>
              </a:rPr>
              <a:t> </a:t>
            </a:r>
            <a:r>
              <a:rPr lang="ru-RU" dirty="0">
                <a:latin typeface="Times New Roman"/>
                <a:ea typeface="TimesNewRomanPSMT"/>
              </a:rPr>
              <a:t>– это экспериментальное определение количественных и (или) качественных характеристик свойств объекта </a:t>
            </a:r>
            <a:r>
              <a:rPr lang="ru-RU" dirty="0" smtClean="0">
                <a:latin typeface="Times New Roman"/>
                <a:ea typeface="TimesNewRomanPSMT"/>
              </a:rPr>
              <a:t>испытаний, </a:t>
            </a:r>
            <a:r>
              <a:rPr lang="ru-RU" dirty="0">
                <a:latin typeface="Times New Roman"/>
                <a:ea typeface="TimesNewRomanPSMT"/>
              </a:rPr>
              <a:t>как результата воздействия на него при его функционировании, при моделировании объекта и (или) воздействии. Это определение включает в себя: </a:t>
            </a:r>
            <a:r>
              <a:rPr lang="ru-RU" b="1" i="1" dirty="0">
                <a:latin typeface="Times New Roman"/>
                <a:ea typeface="TimesNewRomanPS-ItalicMT"/>
              </a:rPr>
              <a:t>оценивание</a:t>
            </a:r>
            <a:r>
              <a:rPr lang="ru-RU" i="1" dirty="0">
                <a:latin typeface="Times New Roman"/>
                <a:ea typeface="TimesNewRomanPS-ItalicMT"/>
              </a:rPr>
              <a:t> </a:t>
            </a:r>
            <a:r>
              <a:rPr lang="ru-RU" dirty="0">
                <a:latin typeface="Times New Roman"/>
                <a:ea typeface="TimesNewRomanPSMT"/>
              </a:rPr>
              <a:t>и (или) </a:t>
            </a:r>
            <a:r>
              <a:rPr lang="ru-RU" b="1" i="1" dirty="0">
                <a:latin typeface="Times New Roman"/>
                <a:ea typeface="TimesNewRomanPS-ItalicMT"/>
              </a:rPr>
              <a:t>контроль</a:t>
            </a:r>
            <a:r>
              <a:rPr lang="ru-RU" dirty="0">
                <a:latin typeface="Times New Roman"/>
                <a:ea typeface="TimesNewRomanPSMT"/>
              </a:rPr>
              <a:t>.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800080"/>
                </a:solidFill>
                <a:latin typeface="Times New Roman"/>
                <a:ea typeface="Times New Roman"/>
              </a:rPr>
              <a:t>Виды </a:t>
            </a:r>
            <a:r>
              <a:rPr lang="ru-RU" b="1" i="1" dirty="0" smtClean="0">
                <a:solidFill>
                  <a:srgbClr val="800080"/>
                </a:solidFill>
                <a:latin typeface="Times New Roman"/>
                <a:ea typeface="Times New Roman"/>
              </a:rPr>
              <a:t>испытаний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319804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59" cy="5328592"/>
          </a:xfrm>
        </p:spPr>
        <p:txBody>
          <a:bodyPr/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Задача испытания</a:t>
            </a:r>
            <a:r>
              <a:rPr lang="ru-RU" dirty="0">
                <a:latin typeface="Times New Roman"/>
                <a:ea typeface="Times New Roman"/>
              </a:rPr>
              <a:t> – получение количественных или качественных оценок характеристик продукции, т.е. оценка способности выполнять требуемые функции в заданных условиях. 	Эта задача решается в испытательных лабораториях и завершается протоколом испытаний. </a:t>
            </a:r>
            <a:endParaRPr lang="ru-RU" sz="12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567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980728"/>
            <a:ext cx="7920880" cy="5472608"/>
          </a:xfrm>
        </p:spPr>
        <p:txBody>
          <a:bodyPr>
            <a:normAutofit fontScale="775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1) </a:t>
            </a:r>
            <a:r>
              <a:rPr lang="ru-RU" b="1" dirty="0">
                <a:solidFill>
                  <a:srgbClr val="800080"/>
                </a:solidFill>
                <a:latin typeface="Times New Roman"/>
                <a:ea typeface="Times New Roman"/>
              </a:rPr>
              <a:t>объект испытаний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— продукция, подвергаемая испытаниям. </a:t>
            </a:r>
            <a:r>
              <a:rPr lang="ru-RU" dirty="0" smtClean="0">
                <a:latin typeface="Times New Roman"/>
                <a:ea typeface="Times New Roman"/>
              </a:rPr>
              <a:t> Главным </a:t>
            </a:r>
            <a:r>
              <a:rPr lang="ru-RU" dirty="0">
                <a:latin typeface="Times New Roman"/>
                <a:ea typeface="Times New Roman"/>
              </a:rPr>
              <a:t>признаком объекта испытаний является то, что по результатам испытаний принимается решение именно по этому объекту: о его годности или браковке, о возможности предъявления на последующие испытания, о возможности серийного выпуска и т. п.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Характеристики </a:t>
            </a:r>
            <a:r>
              <a:rPr lang="ru-RU" b="1" dirty="0">
                <a:latin typeface="Times New Roman"/>
                <a:ea typeface="Times New Roman"/>
              </a:rPr>
              <a:t>свойств объекта </a:t>
            </a:r>
            <a:r>
              <a:rPr lang="ru-RU" dirty="0">
                <a:latin typeface="Times New Roman"/>
                <a:ea typeface="Times New Roman"/>
              </a:rPr>
              <a:t>при испытаниях можно определить путем измерений, анализов, диагностирования и т. д.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При испытаниях свойства объекта либо </a:t>
            </a:r>
            <a:r>
              <a:rPr lang="ru-RU" b="1" i="1" dirty="0">
                <a:latin typeface="Times New Roman"/>
                <a:ea typeface="Times New Roman"/>
              </a:rPr>
              <a:t>оценивают</a:t>
            </a:r>
            <a:r>
              <a:rPr lang="ru-RU" dirty="0">
                <a:latin typeface="Times New Roman"/>
                <a:ea typeface="Times New Roman"/>
              </a:rPr>
              <a:t>, либо </a:t>
            </a:r>
            <a:r>
              <a:rPr lang="ru-RU" b="1" i="1" dirty="0">
                <a:latin typeface="Times New Roman"/>
                <a:ea typeface="Times New Roman"/>
              </a:rPr>
              <a:t>контролируют</a:t>
            </a:r>
            <a:r>
              <a:rPr lang="ru-RU" dirty="0">
                <a:latin typeface="Times New Roman"/>
                <a:ea typeface="Times New Roman"/>
              </a:rPr>
              <a:t>. </a:t>
            </a:r>
            <a:endParaRPr lang="ru-RU" dirty="0" smtClean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    В </a:t>
            </a:r>
            <a:r>
              <a:rPr lang="ru-RU" dirty="0">
                <a:latin typeface="Times New Roman"/>
                <a:ea typeface="Times New Roman"/>
              </a:rPr>
              <a:t>первом случае задачей испытаний является получение </a:t>
            </a:r>
            <a:r>
              <a:rPr lang="ru-RU" b="1" i="1" dirty="0">
                <a:latin typeface="Times New Roman"/>
                <a:ea typeface="Times New Roman"/>
              </a:rPr>
              <a:t>количественных или качественных</a:t>
            </a:r>
            <a:r>
              <a:rPr lang="ru-RU" i="1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оценок свойств объекта; </a:t>
            </a:r>
            <a:endParaRPr lang="ru-RU" dirty="0" smtClean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    во </a:t>
            </a:r>
            <a:r>
              <a:rPr lang="ru-RU" dirty="0">
                <a:latin typeface="Times New Roman"/>
                <a:ea typeface="Times New Roman"/>
              </a:rPr>
              <a:t>втором — только установление </a:t>
            </a:r>
            <a:r>
              <a:rPr lang="ru-RU" b="1" i="1" dirty="0">
                <a:latin typeface="Times New Roman"/>
                <a:ea typeface="Times New Roman"/>
              </a:rPr>
              <a:t>соответствия характеристик объекта заданным требованиям</a:t>
            </a:r>
            <a:r>
              <a:rPr lang="ru-RU" b="1" dirty="0" smtClean="0">
                <a:latin typeface="Times New Roman"/>
                <a:ea typeface="Times New Roman"/>
              </a:rPr>
              <a:t>.</a:t>
            </a:r>
            <a:endParaRPr lang="ru-RU" sz="1200" dirty="0"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Составляющие </a:t>
            </a:r>
            <a:r>
              <a:rPr lang="ru-RU" sz="3600" b="1" i="1" dirty="0">
                <a:solidFill>
                  <a:srgbClr val="800000"/>
                </a:solidFill>
                <a:latin typeface="Times New Roman"/>
                <a:ea typeface="Times New Roman"/>
              </a:rPr>
              <a:t>процесса испытаний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716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629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Проектирование контрольно-испытательного оборудования</vt:lpstr>
      <vt:lpstr>ИСПЫТАНИЯ ДЕТАЛЕЙ МАШИН   ОБЩИЕ СВЕДЕНИЯ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испытаний</vt:lpstr>
      <vt:lpstr>Презентация PowerPoint</vt:lpstr>
      <vt:lpstr>Составляющие процесса испытаний </vt:lpstr>
      <vt:lpstr>Презентация PowerPoint</vt:lpstr>
      <vt:lpstr>Презентация PowerPoint</vt:lpstr>
      <vt:lpstr>Задания по теме: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контрольно-испытательного оборудования</dc:title>
  <dc:creator>Admin</dc:creator>
  <cp:lastModifiedBy>Пользователь Windows</cp:lastModifiedBy>
  <cp:revision>18</cp:revision>
  <dcterms:created xsi:type="dcterms:W3CDTF">2021-02-08T07:13:35Z</dcterms:created>
  <dcterms:modified xsi:type="dcterms:W3CDTF">2022-02-04T01:27:34Z</dcterms:modified>
</cp:coreProperties>
</file>