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5" r:id="rId6"/>
    <p:sldId id="264" r:id="rId7"/>
    <p:sldId id="268" r:id="rId8"/>
    <p:sldId id="261" r:id="rId9"/>
    <p:sldId id="262" r:id="rId10"/>
    <p:sldId id="263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Проектирование контрольно-испытательного </a:t>
            </a:r>
            <a:r>
              <a:rPr lang="ru-RU" b="1" i="1" dirty="0" smtClean="0">
                <a:solidFill>
                  <a:srgbClr val="C00000"/>
                </a:solidFill>
              </a:rPr>
              <a:t>оборудования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Практическое занятие 1 </a:t>
            </a:r>
          </a:p>
        </p:txBody>
      </p:sp>
    </p:spTree>
    <p:extLst>
      <p:ext uri="{BB962C8B-B14F-4D97-AF65-F5344CB8AC3E}">
        <p14:creationId xmlns:p14="http://schemas.microsoft.com/office/powerpoint/2010/main" val="2498929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764704"/>
            <a:ext cx="8424936" cy="547260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ru-RU" dirty="0" smtClean="0"/>
              <a:t>   Большое </a:t>
            </a:r>
            <a:r>
              <a:rPr lang="ru-RU" dirty="0"/>
              <a:t>значение имеют </a:t>
            </a:r>
            <a:r>
              <a:rPr lang="ru-RU" b="1" dirty="0"/>
              <a:t>эксплуатационные наблюдения</a:t>
            </a:r>
            <a:r>
              <a:rPr lang="ru-RU" dirty="0"/>
              <a:t> при невозможности воспроизведения при испытаниях реальных условий эксплуатации машин, а также высокой стоимость испытания дорогостоящих изделий. Наблюдения должны проводиться потребителями и изготовителями совместно и фиксировать серьезные отказы, сроки службы деталей, снижение показателей работы. 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dirty="0" smtClean="0"/>
              <a:t>   Целесообразна </a:t>
            </a:r>
            <a:r>
              <a:rPr lang="ru-RU" dirty="0"/>
              <a:t>разработка эксплуа­тационных паспортов машин, подлежащих обязательному запол­нению потребителями. Эксплуатационные наблюдения требуют до­статочных объемов, сроков и статистической обработки результатов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4241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556792"/>
            <a:ext cx="8136904" cy="460851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ru-RU" dirty="0" smtClean="0"/>
              <a:t>1. Предложить кинематическую схему испытаний червячной передачи с использованием замкнутого контура.</a:t>
            </a:r>
          </a:p>
          <a:p>
            <a:pPr>
              <a:lnSpc>
                <a:spcPct val="200000"/>
              </a:lnSpc>
            </a:pPr>
            <a:r>
              <a:rPr lang="ru-RU" dirty="0" smtClean="0"/>
              <a:t>2.Сделать обзор тормозов для внешнего </a:t>
            </a:r>
            <a:r>
              <a:rPr lang="ru-RU" dirty="0" err="1" smtClean="0"/>
              <a:t>нагружения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95736" y="404664"/>
            <a:ext cx="4608512" cy="5703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Задания по теме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6055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772816"/>
            <a:ext cx="7408333" cy="432048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/>
              <a:t>        Испытательное </a:t>
            </a:r>
            <a:r>
              <a:rPr lang="ru-RU" dirty="0"/>
              <a:t>оборудование (ИО) - это техническое устройство для воспроизведения условий испытания. </a:t>
            </a:r>
            <a:endParaRPr lang="ru-RU" dirty="0" smtClean="0"/>
          </a:p>
          <a:p>
            <a:pPr marL="0" indent="0">
              <a:lnSpc>
                <a:spcPct val="150000"/>
              </a:lnSpc>
              <a:buNone/>
            </a:pPr>
            <a:endParaRPr lang="ru-RU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/>
              <a:t>         Любые испытания целесообразно проводить в условиях,  максимально приближенных к эксплуатационным.  Поэтому при разработке ИО необходимо обеспечить рабочее нагруженное состояние испытуемого объекта. </a:t>
            </a:r>
            <a:r>
              <a:rPr lang="ru-RU" dirty="0" err="1" smtClean="0"/>
              <a:t>Нагружение</a:t>
            </a:r>
            <a:r>
              <a:rPr lang="ru-RU" dirty="0" smtClean="0"/>
              <a:t> может быть внутренним и внешним.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Испытательное оборудование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06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427168" cy="49838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7030A0"/>
                </a:solidFill>
              </a:rPr>
              <a:t>ВНУТРЕННЕЕ И ВНЕШНЕЕ НАГРУЖЕНИЕ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395536" y="1484784"/>
            <a:ext cx="8352928" cy="518457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60000"/>
              </a:lnSpc>
            </a:pPr>
            <a:r>
              <a:rPr lang="ru-RU" dirty="0" smtClean="0"/>
              <a:t>     Общим </a:t>
            </a:r>
            <a:r>
              <a:rPr lang="ru-RU" dirty="0"/>
              <a:t>принципом, который при возможности следует реали­зовать в экспериментальных машинах для длительных испытаний, является внутреннее </a:t>
            </a:r>
            <a:r>
              <a:rPr lang="ru-RU" dirty="0" err="1"/>
              <a:t>нагружение</a:t>
            </a:r>
            <a:r>
              <a:rPr lang="ru-RU" dirty="0"/>
              <a:t>. При испытании передач редукторов, коробок скоростей, из них составляют </a:t>
            </a:r>
            <a:r>
              <a:rPr lang="ru-RU" dirty="0" err="1"/>
              <a:t>кине­матически</a:t>
            </a:r>
            <a:r>
              <a:rPr lang="ru-RU" dirty="0"/>
              <a:t> замкнутый контур. Контур подвергается внутреннему </a:t>
            </a:r>
            <a:r>
              <a:rPr lang="ru-RU" dirty="0" err="1"/>
              <a:t>нагружению</a:t>
            </a:r>
            <a:r>
              <a:rPr lang="ru-RU" dirty="0"/>
              <a:t> путем деформирования упругого эле­мента (обычно закручивания торсионного валика) или гидравли­ческим путем. </a:t>
            </a:r>
          </a:p>
        </p:txBody>
      </p:sp>
    </p:spTree>
    <p:extLst>
      <p:ext uri="{BB962C8B-B14F-4D97-AF65-F5344CB8AC3E}">
        <p14:creationId xmlns:p14="http://schemas.microsoft.com/office/powerpoint/2010/main" val="3394878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Типовая схема испытательного стенда с </a:t>
            </a:r>
            <a:r>
              <a:rPr lang="ru-RU" sz="3200" dirty="0" err="1" smtClean="0"/>
              <a:t>нагружением</a:t>
            </a:r>
            <a:r>
              <a:rPr lang="ru-RU" sz="3200" dirty="0" smtClean="0"/>
              <a:t> замкнутым контуром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987824" y="1844824"/>
            <a:ext cx="5688632" cy="3960440"/>
          </a:xfrm>
        </p:spPr>
        <p:txBody>
          <a:bodyPr/>
          <a:lstStyle/>
          <a:p>
            <a:r>
              <a:rPr lang="ru-RU" dirty="0"/>
              <a:t> Замкнутый контур для испытания зубчатых агрегатов:</a:t>
            </a:r>
          </a:p>
          <a:p>
            <a:r>
              <a:rPr lang="ru-RU" i="1" dirty="0"/>
              <a:t>1 —</a:t>
            </a:r>
            <a:r>
              <a:rPr lang="ru-RU" dirty="0"/>
              <a:t> нагружающая муфта; </a:t>
            </a:r>
            <a:endParaRPr lang="ru-RU" dirty="0" smtClean="0"/>
          </a:p>
          <a:p>
            <a:r>
              <a:rPr lang="ru-RU" i="1" dirty="0" smtClean="0"/>
              <a:t>2</a:t>
            </a:r>
            <a:r>
              <a:rPr lang="ru-RU" dirty="0" smtClean="0"/>
              <a:t> </a:t>
            </a:r>
            <a:r>
              <a:rPr lang="ru-RU" dirty="0"/>
              <a:t>— испытуемый агрегат;</a:t>
            </a:r>
          </a:p>
          <a:p>
            <a:r>
              <a:rPr lang="ru-RU" i="1" dirty="0"/>
              <a:t>3 —</a:t>
            </a:r>
            <a:r>
              <a:rPr lang="ru-RU" dirty="0"/>
              <a:t> торсионный валик; </a:t>
            </a:r>
            <a:endParaRPr lang="ru-RU" dirty="0" smtClean="0"/>
          </a:p>
          <a:p>
            <a:r>
              <a:rPr lang="ru-RU" i="1" dirty="0" smtClean="0"/>
              <a:t>4 </a:t>
            </a:r>
            <a:r>
              <a:rPr lang="ru-RU" i="1" dirty="0"/>
              <a:t>—</a:t>
            </a:r>
            <a:r>
              <a:rPr lang="ru-RU" dirty="0"/>
              <a:t> балансирный двигатель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2343286" cy="310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770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8352927" cy="5328592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ru-RU" dirty="0"/>
              <a:t>Нагрузку регулируют, принуди­тельно изменяя скольжение путем варьирования передаточного числа одной из передач, входящих в контур. </a:t>
            </a:r>
            <a:endParaRPr lang="ru-RU" dirty="0" smtClean="0">
              <a:solidFill>
                <a:srgbClr val="002060"/>
              </a:solidFill>
            </a:endParaRPr>
          </a:p>
          <a:p>
            <a:pPr algn="just">
              <a:lnSpc>
                <a:spcPct val="170000"/>
              </a:lnSpc>
            </a:pPr>
            <a:r>
              <a:rPr lang="ru-RU" dirty="0" smtClean="0">
                <a:solidFill>
                  <a:srgbClr val="002060"/>
                </a:solidFill>
              </a:rPr>
              <a:t>Испытания </a:t>
            </a:r>
            <a:r>
              <a:rPr lang="ru-RU" dirty="0">
                <a:solidFill>
                  <a:srgbClr val="002060"/>
                </a:solidFill>
              </a:rPr>
              <a:t>при внутреннем </a:t>
            </a:r>
            <a:r>
              <a:rPr lang="ru-RU" dirty="0" err="1">
                <a:solidFill>
                  <a:srgbClr val="002060"/>
                </a:solidFill>
              </a:rPr>
              <a:t>нагружении</a:t>
            </a:r>
            <a:r>
              <a:rPr lang="ru-RU" dirty="0">
                <a:solidFill>
                  <a:srgbClr val="002060"/>
                </a:solidFill>
              </a:rPr>
              <a:t> (с применением замк­нутого контура) имеют следующие достоинства:</a:t>
            </a:r>
          </a:p>
          <a:p>
            <a:pPr algn="just">
              <a:lnSpc>
                <a:spcPct val="170000"/>
              </a:lnSpc>
            </a:pPr>
            <a:r>
              <a:rPr lang="ru-RU" dirty="0">
                <a:solidFill>
                  <a:srgbClr val="002060"/>
                </a:solidFill>
              </a:rPr>
              <a:t>  </a:t>
            </a:r>
            <a:r>
              <a:rPr lang="ru-RU" dirty="0" smtClean="0">
                <a:solidFill>
                  <a:srgbClr val="002060"/>
                </a:solidFill>
              </a:rPr>
              <a:t>- мощность </a:t>
            </a:r>
            <a:r>
              <a:rPr lang="ru-RU" dirty="0">
                <a:solidFill>
                  <a:srgbClr val="002060"/>
                </a:solidFill>
              </a:rPr>
              <a:t>привода расходуется только на преодоление сил тре­ния, т. е. можно испытывать детали мощных машин на экспери­ментальных машинах с малой мощностью двигателей и малой затратой энергии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  <a:endParaRPr lang="ru-RU" dirty="0">
              <a:solidFill>
                <a:srgbClr val="002060"/>
              </a:solidFill>
            </a:endParaRPr>
          </a:p>
          <a:p>
            <a:pPr lvl="0" algn="just">
              <a:lnSpc>
                <a:spcPct val="170000"/>
              </a:lnSpc>
            </a:pPr>
            <a:r>
              <a:rPr lang="ru-RU" dirty="0" smtClean="0">
                <a:solidFill>
                  <a:srgbClr val="002060"/>
                </a:solidFill>
              </a:rPr>
              <a:t>- потери </a:t>
            </a:r>
            <a:r>
              <a:rPr lang="ru-RU" dirty="0">
                <a:solidFill>
                  <a:srgbClr val="002060"/>
                </a:solidFill>
              </a:rPr>
              <a:t>на трение можно измерять с высокой точностью.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831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55640"/>
            <a:ext cx="8928992" cy="491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159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5076056" y="2420888"/>
            <a:ext cx="2952328" cy="370559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ru-RU" dirty="0" smtClean="0"/>
              <a:t>1. Испытуемые зубчатые колеса.</a:t>
            </a:r>
          </a:p>
          <a:p>
            <a:pPr>
              <a:lnSpc>
                <a:spcPct val="200000"/>
              </a:lnSpc>
            </a:pPr>
            <a:r>
              <a:rPr lang="ru-RU" dirty="0" smtClean="0"/>
              <a:t>2.Электродвигатель.</a:t>
            </a:r>
          </a:p>
          <a:p>
            <a:pPr>
              <a:lnSpc>
                <a:spcPct val="200000"/>
              </a:lnSpc>
            </a:pPr>
            <a:r>
              <a:rPr lang="ru-RU" dirty="0" smtClean="0"/>
              <a:t>3.Тормоз.</a:t>
            </a:r>
          </a:p>
          <a:p>
            <a:pPr>
              <a:lnSpc>
                <a:spcPct val="200000"/>
              </a:lnSpc>
            </a:pPr>
            <a:r>
              <a:rPr lang="ru-RU" dirty="0" smtClean="0"/>
              <a:t>4.Муфты</a:t>
            </a:r>
            <a:endParaRPr lang="ru-RU" dirty="0"/>
          </a:p>
        </p:txBody>
      </p:sp>
      <p:pic>
        <p:nvPicPr>
          <p:cNvPr id="7" name="Объект 6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060848"/>
            <a:ext cx="3672408" cy="43924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3528" y="260648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2060"/>
                </a:solidFill>
              </a:rPr>
              <a:t>При внешнем </a:t>
            </a:r>
            <a:r>
              <a:rPr lang="ru-RU" dirty="0" err="1">
                <a:solidFill>
                  <a:srgbClr val="002060"/>
                </a:solidFill>
              </a:rPr>
              <a:t>нагружении</a:t>
            </a:r>
            <a:r>
              <a:rPr lang="ru-RU" dirty="0">
                <a:solidFill>
                  <a:srgbClr val="002060"/>
                </a:solidFill>
              </a:rPr>
              <a:t> нагрузка прикладывается непосредственно к объекту испытаний при помощи тормозов, генераторов, системы грузов и </a:t>
            </a:r>
            <a:r>
              <a:rPr lang="ru-RU" dirty="0" smtClean="0">
                <a:solidFill>
                  <a:srgbClr val="002060"/>
                </a:solidFill>
              </a:rPr>
              <a:t>т.д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1045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323528" y="476672"/>
            <a:ext cx="8568952" cy="360040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/>
              <a:t>   Экспериментально </a:t>
            </a:r>
            <a:r>
              <a:rPr lang="ru-RU" dirty="0"/>
              <a:t>определять параметры объекта исследова­ния можно непосредственным измерением (например, размеров), и приведением системы в равновесное состояние. Экспериментальное определение воздействий на объект исследования может также проводиться по результатам воздействий на объект</a:t>
            </a:r>
            <a:r>
              <a:rPr lang="ru-RU" dirty="0" smtClean="0"/>
              <a:t>.</a:t>
            </a:r>
          </a:p>
          <a:p>
            <a:pPr>
              <a:lnSpc>
                <a:spcPct val="150000"/>
              </a:lnSpc>
            </a:pPr>
            <a:endParaRPr lang="ru-RU" dirty="0"/>
          </a:p>
          <a:p>
            <a:pPr>
              <a:lnSpc>
                <a:spcPct val="150000"/>
              </a:lnSpc>
            </a:pPr>
            <a:r>
              <a:rPr lang="ru-RU" dirty="0"/>
              <a:t>Методы измерения параметров при испыта­ниях деталей машин можно разделить на: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1691680" y="4077072"/>
            <a:ext cx="5472608" cy="2121416"/>
          </a:xfrm>
        </p:spPr>
        <p:txBody>
          <a:bodyPr>
            <a:normAutofit fontScale="85000" lnSpcReduction="10000"/>
          </a:bodyPr>
          <a:lstStyle/>
          <a:p>
            <a:pPr lvl="0">
              <a:lnSpc>
                <a:spcPct val="160000"/>
              </a:lnSpc>
            </a:pPr>
            <a:r>
              <a:rPr lang="ru-RU" dirty="0"/>
              <a:t> механические;</a:t>
            </a:r>
          </a:p>
          <a:p>
            <a:pPr lvl="0">
              <a:lnSpc>
                <a:spcPct val="160000"/>
              </a:lnSpc>
            </a:pPr>
            <a:r>
              <a:rPr lang="ru-RU" dirty="0"/>
              <a:t> оптические;</a:t>
            </a:r>
          </a:p>
          <a:p>
            <a:pPr lvl="0">
              <a:lnSpc>
                <a:spcPct val="160000"/>
              </a:lnSpc>
            </a:pPr>
            <a:r>
              <a:rPr lang="ru-RU" dirty="0" smtClean="0"/>
              <a:t> пневма­тические</a:t>
            </a:r>
            <a:r>
              <a:rPr lang="ru-RU" dirty="0"/>
              <a:t>;</a:t>
            </a:r>
          </a:p>
          <a:p>
            <a:pPr lvl="0">
              <a:lnSpc>
                <a:spcPct val="160000"/>
              </a:lnSpc>
            </a:pPr>
            <a:r>
              <a:rPr lang="ru-RU" dirty="0"/>
              <a:t> электрические.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517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95536" y="404664"/>
            <a:ext cx="8424935" cy="5721499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200000"/>
              </a:lnSpc>
            </a:pPr>
            <a:r>
              <a:rPr lang="ru-RU" b="1" dirty="0"/>
              <a:t>Механические или оптические</a:t>
            </a:r>
            <a:r>
              <a:rPr lang="ru-RU" dirty="0"/>
              <a:t> используют при изменении постоянных или медленно меняющихся пара­метров преимущественно более простые методы.</a:t>
            </a:r>
          </a:p>
          <a:p>
            <a:pPr algn="just">
              <a:lnSpc>
                <a:spcPct val="200000"/>
              </a:lnSpc>
            </a:pPr>
            <a:r>
              <a:rPr lang="ru-RU" b="1" dirty="0"/>
              <a:t>Пневматические</a:t>
            </a:r>
            <a:r>
              <a:rPr lang="ru-RU" dirty="0"/>
              <a:t> методы применяют как бесконтактные. </a:t>
            </a:r>
          </a:p>
          <a:p>
            <a:pPr algn="just">
              <a:lnSpc>
                <a:spcPct val="200000"/>
              </a:lnSpc>
            </a:pPr>
            <a:r>
              <a:rPr lang="ru-RU" b="1" dirty="0"/>
              <a:t>Электрические</a:t>
            </a:r>
            <a:r>
              <a:rPr lang="ru-RU" dirty="0"/>
              <a:t> методы - при измерении быстроменяющихся парамет­ров, а также при автоматическом контроле размеров. (Достоинство - малая инерционность, малое влияние на объект измерения благодаря малым массам и размерам датчиков, </a:t>
            </a:r>
            <a:r>
              <a:rPr lang="ru-RU" dirty="0" err="1"/>
              <a:t>дистанционность</a:t>
            </a:r>
            <a:r>
              <a:rPr lang="ru-RU" dirty="0"/>
              <a:t>, удобная регистрация результатов с помощью осцил­лографов и др. приборов, легкость автоматизации и т. п.)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81824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4724</TotalTime>
  <Words>477</Words>
  <Application>Microsoft Office PowerPoint</Application>
  <PresentationFormat>Экран (4:3)</PresentationFormat>
  <Paragraphs>39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Проектирование контрольно-испытательного оборудования</vt:lpstr>
      <vt:lpstr>Испытательное оборудование</vt:lpstr>
      <vt:lpstr>ВНУТРЕННЕЕ И ВНЕШНЕЕ НАГРУЖЕНИЕ</vt:lpstr>
      <vt:lpstr>Типовая схема испытательного стенда с нагружением замкнутым контуром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по теме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Проектирование контрольно-испытательного оборудования</dc:title>
  <dc:creator>Admin</dc:creator>
  <cp:lastModifiedBy>Пользователь Windows</cp:lastModifiedBy>
  <cp:revision>12</cp:revision>
  <dcterms:created xsi:type="dcterms:W3CDTF">2021-02-11T02:42:54Z</dcterms:created>
  <dcterms:modified xsi:type="dcterms:W3CDTF">2022-01-26T06:22:10Z</dcterms:modified>
</cp:coreProperties>
</file>