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58" r:id="rId5"/>
    <p:sldId id="275" r:id="rId6"/>
    <p:sldId id="273" r:id="rId7"/>
    <p:sldId id="259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51" autoAdjust="0"/>
    <p:restoredTop sz="94660"/>
  </p:normalViewPr>
  <p:slideViewPr>
    <p:cSldViewPr>
      <p:cViewPr varScale="1">
        <p:scale>
          <a:sx n="87" d="100"/>
          <a:sy n="87" d="100"/>
        </p:scale>
        <p:origin x="-17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ash-xxl.info/info/47396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ash-xxl.info/info/585599" TargetMode="External"/><Relationship Id="rId2" Type="http://schemas.openxmlformats.org/officeDocument/2006/relationships/hyperlink" Target="https://mash-xxl.info/info/47396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sh-xxl.info/info/183899" TargetMode="External"/><Relationship Id="rId5" Type="http://schemas.openxmlformats.org/officeDocument/2006/relationships/hyperlink" Target="https://mash-xxl.info/info/4853" TargetMode="External"/><Relationship Id="rId4" Type="http://schemas.openxmlformats.org/officeDocument/2006/relationships/hyperlink" Target="https://mash-xxl.info/info/1488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b="1" i="1" dirty="0">
                <a:solidFill>
                  <a:srgbClr val="C00000"/>
                </a:solidFill>
              </a:rPr>
              <a:t>Проектирование контрольно-испытательного оборудования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Практическое занятие </a:t>
            </a:r>
            <a:r>
              <a:rPr lang="ru-RU" dirty="0" smtClean="0"/>
              <a:t>2 </a:t>
            </a:r>
            <a:endParaRPr lang="ru-RU" dirty="0"/>
          </a:p>
          <a:p>
            <a:r>
              <a:rPr lang="ru-RU" dirty="0"/>
              <a:t>СМ </a:t>
            </a:r>
            <a:r>
              <a:rPr lang="ru-RU" dirty="0" smtClean="0"/>
              <a:t>19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863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3" cy="4968552"/>
          </a:xfrm>
        </p:spPr>
        <p:txBody>
          <a:bodyPr>
            <a:normAutofit/>
          </a:bodyPr>
          <a:lstStyle/>
          <a:p>
            <a:r>
              <a:rPr lang="ru-RU" dirty="0" smtClean="0"/>
              <a:t>При испытаниях деталей машин по большинству критериев приходится измерять:</a:t>
            </a:r>
          </a:p>
          <a:p>
            <a:pPr lvl="0">
              <a:lnSpc>
                <a:spcPct val="200000"/>
              </a:lnSpc>
            </a:pPr>
            <a:r>
              <a:rPr lang="ru-RU" dirty="0" smtClean="0"/>
              <a:t>упругие </a:t>
            </a:r>
            <a:r>
              <a:rPr lang="ru-RU" dirty="0"/>
              <a:t>и пластические переме­щения и деформации;</a:t>
            </a:r>
          </a:p>
          <a:p>
            <a:pPr lvl="0">
              <a:lnSpc>
                <a:spcPct val="200000"/>
              </a:lnSpc>
            </a:pPr>
            <a:r>
              <a:rPr lang="ru-RU" dirty="0"/>
              <a:t>скорости вращательных и поступательных движений;</a:t>
            </a:r>
          </a:p>
          <a:p>
            <a:pPr lvl="0">
              <a:lnSpc>
                <a:spcPct val="200000"/>
              </a:lnSpc>
            </a:pPr>
            <a:r>
              <a:rPr lang="ru-RU" dirty="0" smtClean="0"/>
              <a:t>силы и крутящие моменты.</a:t>
            </a:r>
          </a:p>
          <a:p>
            <a:pPr lvl="0">
              <a:lnSpc>
                <a:spcPct val="200000"/>
              </a:lnSpc>
            </a:pPr>
            <a:r>
              <a:rPr lang="ru-RU" dirty="0" smtClean="0"/>
              <a:t>толщины </a:t>
            </a:r>
            <a:r>
              <a:rPr lang="ru-RU" dirty="0"/>
              <a:t>масляных слоев;</a:t>
            </a:r>
          </a:p>
          <a:p>
            <a:pPr lvl="0">
              <a:lnSpc>
                <a:spcPct val="200000"/>
              </a:lnSpc>
            </a:pPr>
            <a:r>
              <a:rPr lang="ru-RU" dirty="0"/>
              <a:t>точные делительные перемещения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856984" cy="714408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ea typeface="Times New Roman"/>
              </a:rPr>
              <a:t>ИЗМЕРЕНИЯ ОТДЕЛЬНЫХ ПАРАМЕТРОВ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68617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92696"/>
            <a:ext cx="7408333" cy="5433467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ru-RU" dirty="0"/>
              <a:t>Кроме этого при приемо-сдаточных испытаниях и при аттестации готовой  продукции необходимо знать: </a:t>
            </a:r>
          </a:p>
          <a:p>
            <a:pPr>
              <a:lnSpc>
                <a:spcPct val="200000"/>
              </a:lnSpc>
            </a:pPr>
            <a:r>
              <a:rPr lang="ru-RU" dirty="0"/>
              <a:t>- величину шума;</a:t>
            </a:r>
          </a:p>
          <a:p>
            <a:pPr>
              <a:lnSpc>
                <a:spcPct val="200000"/>
              </a:lnSpc>
            </a:pPr>
            <a:r>
              <a:rPr lang="ru-RU" dirty="0"/>
              <a:t>- вибрации и амплитуды ко­лебаний;</a:t>
            </a:r>
          </a:p>
          <a:p>
            <a:pPr>
              <a:lnSpc>
                <a:spcPct val="200000"/>
              </a:lnSpc>
            </a:pPr>
            <a:r>
              <a:rPr lang="ru-RU" dirty="0"/>
              <a:t>- температуру в рабочей зоне.</a:t>
            </a:r>
          </a:p>
          <a:p>
            <a:pPr>
              <a:lnSpc>
                <a:spcPct val="200000"/>
              </a:lnSpc>
            </a:pPr>
            <a:r>
              <a:rPr lang="ru-RU" dirty="0"/>
              <a:t>При аттестации рабочих мест важную роль играет степень освещенности.</a:t>
            </a:r>
          </a:p>
          <a:p>
            <a:pPr>
              <a:lnSpc>
                <a:spcPct val="20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749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417646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Постоянные </a:t>
            </a:r>
            <a:r>
              <a:rPr lang="ru-RU" dirty="0"/>
              <a:t>или  очень медленные перемещения измеряют </a:t>
            </a:r>
            <a:r>
              <a:rPr lang="ru-RU" b="1" dirty="0"/>
              <a:t>стандартными</a:t>
            </a:r>
            <a:r>
              <a:rPr lang="ru-RU" dirty="0"/>
              <a:t> приборами для линей­ных измерений. </a:t>
            </a:r>
          </a:p>
          <a:p>
            <a:pPr algn="just">
              <a:lnSpc>
                <a:spcPct val="200000"/>
              </a:lnSpc>
            </a:pPr>
            <a:r>
              <a:rPr lang="ru-RU" dirty="0"/>
              <a:t>Упругие и пластические перемещения на заданной базе изме­ряют тензометрами.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570392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ct val="20000"/>
              </a:spcBef>
            </a:pPr>
            <a:r>
              <a:rPr lang="ru-RU" sz="2400" b="1" i="1" dirty="0">
                <a:solidFill>
                  <a:srgbClr val="073E87"/>
                </a:solidFill>
                <a:ea typeface="+mn-ea"/>
                <a:cs typeface="+mn-cs"/>
              </a:rPr>
              <a:t>Упругие и пластические переме­щения и деформации</a:t>
            </a:r>
            <a:endParaRPr lang="ru-RU" sz="2400" dirty="0">
              <a:solidFill>
                <a:srgbClr val="073E87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0807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908720"/>
            <a:ext cx="7408333" cy="460851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b="1" dirty="0"/>
              <a:t>Тензометр</a:t>
            </a:r>
            <a:r>
              <a:rPr lang="ru-RU" dirty="0"/>
              <a:t> — это прибор, позволяющий измерить величину деформации изделия на локальном (базовом) участке. Полученная информация позволяет определять напряжения в изделии, разрабатывать более совершенные конструкции, предупреждать аварийные ситуации.</a:t>
            </a:r>
            <a:r>
              <a:rPr lang="ru-RU" dirty="0">
                <a:hlinkClick r:id="rId2"/>
              </a:rPr>
              <a:t> </a:t>
            </a:r>
          </a:p>
          <a:p>
            <a:pPr>
              <a:lnSpc>
                <a:spcPct val="20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702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548680"/>
            <a:ext cx="8496943" cy="619268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Метод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тензометрии</a:t>
            </a:r>
            <a:r>
              <a:rPr lang="ru-RU" dirty="0"/>
              <a:t> заключается в </a:t>
            </a:r>
            <a:r>
              <a:rPr lang="ru-RU" dirty="0">
                <a:solidFill>
                  <a:srgbClr val="7030A0"/>
                </a:solidFill>
                <a:hlinkClick r:id="rId3"/>
              </a:rPr>
              <a:t>измерении</a:t>
            </a:r>
            <a:r>
              <a:rPr lang="ru-RU" dirty="0">
                <a:hlinkClick r:id="rId3"/>
              </a:rPr>
              <a:t> линейных деформаций</a:t>
            </a:r>
            <a:r>
              <a:rPr lang="ru-RU" dirty="0"/>
              <a:t> с помощью специальных приборов — тензометров (механических, оптических, электрических). По полученным значениям </a:t>
            </a:r>
            <a:r>
              <a:rPr lang="ru-RU" dirty="0">
                <a:solidFill>
                  <a:srgbClr val="7030A0"/>
                </a:solidFill>
                <a:hlinkClick r:id="rId4"/>
              </a:rPr>
              <a:t>упру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гих</a:t>
            </a:r>
            <a:r>
              <a:rPr lang="ru-RU" dirty="0">
                <a:hlinkClick r:id="rId4"/>
              </a:rPr>
              <a:t> деформаций</a:t>
            </a:r>
            <a:r>
              <a:rPr lang="ru-RU" dirty="0"/>
              <a:t> в рассматриваемых точках нагруженного тела (образца) на основании </a:t>
            </a:r>
            <a:r>
              <a:rPr lang="ru-RU" dirty="0">
                <a:hlinkClick r:id="rId5"/>
              </a:rPr>
              <a:t>закона Гука</a:t>
            </a:r>
            <a:r>
              <a:rPr lang="ru-RU" dirty="0"/>
              <a:t> определяются соответствующие напряжения. Этот метод находит применение для изучения </a:t>
            </a:r>
            <a:r>
              <a:rPr lang="ru-RU" dirty="0">
                <a:hlinkClick r:id="rId6"/>
              </a:rPr>
              <a:t>напряженного состояния</a:t>
            </a:r>
            <a:r>
              <a:rPr lang="ru-RU" dirty="0"/>
              <a:t> как в статическом, так и в динамическом режимах испытания</a:t>
            </a:r>
          </a:p>
          <a:p>
            <a:pPr algn="just">
              <a:lnSpc>
                <a:spcPct val="150000"/>
              </a:lnSpc>
            </a:pPr>
            <a:r>
              <a:rPr lang="ru-RU" dirty="0"/>
              <a:t>Как и все средства измерений пере­мещений и деформаций, тензометры делятся на </a:t>
            </a:r>
            <a:r>
              <a:rPr lang="ru-RU" b="1" i="1" dirty="0"/>
              <a:t>механические, оптические, пневматические, акустические (струнные) и электри­ческие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8989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484784"/>
            <a:ext cx="8064896" cy="432048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60000"/>
              </a:lnSpc>
            </a:pPr>
            <a:r>
              <a:rPr lang="ru-RU" b="1" i="1" dirty="0"/>
              <a:t>Механические тензометры </a:t>
            </a:r>
            <a:r>
              <a:rPr lang="ru-RU" dirty="0" smtClean="0"/>
              <a:t>увеличивают </a:t>
            </a:r>
            <a:r>
              <a:rPr lang="ru-RU" dirty="0"/>
              <a:t>измеряемое перемеще­ние с помощью механических рычажных или комбинированных рычажных и шестеренно-реечных передач. </a:t>
            </a:r>
          </a:p>
          <a:p>
            <a:pPr algn="just">
              <a:lnSpc>
                <a:spcPct val="160000"/>
              </a:lnSpc>
            </a:pPr>
            <a:r>
              <a:rPr lang="ru-RU" dirty="0"/>
              <a:t>Принцип работы механического тензометра базируется на прямой зависимости линейного удлинения испытуемого образца от напряжений в его поперечном сечении при действии деформирующей нагрузки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>
                <a:solidFill>
                  <a:srgbClr val="002060"/>
                </a:solidFill>
              </a:rPr>
              <a:t>Механические тензометры </a:t>
            </a:r>
          </a:p>
        </p:txBody>
      </p:sp>
    </p:spTree>
    <p:extLst>
      <p:ext uri="{BB962C8B-B14F-4D97-AF65-F5344CB8AC3E}">
        <p14:creationId xmlns:p14="http://schemas.microsoft.com/office/powerpoint/2010/main" val="760832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96752"/>
            <a:ext cx="3871664" cy="1252728"/>
          </a:xfrm>
        </p:spPr>
        <p:txBody>
          <a:bodyPr/>
          <a:lstStyle/>
          <a:p>
            <a:r>
              <a:rPr lang="ru-RU" sz="2400" b="1" dirty="0" smtClean="0"/>
              <a:t>Схема </a:t>
            </a:r>
            <a:r>
              <a:rPr lang="ru-RU" sz="2400" b="1" dirty="0"/>
              <a:t>механического тензометра рычажного типа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037179" y="0"/>
            <a:ext cx="4999317" cy="6858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ru-RU" dirty="0"/>
              <a:t>Механический тензометр </a:t>
            </a:r>
            <a:r>
              <a:rPr lang="ru-RU" dirty="0" smtClean="0"/>
              <a:t>закрепляется </a:t>
            </a:r>
            <a:r>
              <a:rPr lang="ru-RU" dirty="0"/>
              <a:t>на поверхности образца 1, опираясь на нее двумя призмами 2 и 3. Призма 2 является подвижной и расположена на расстоянии L от неподвижный </a:t>
            </a:r>
            <a:r>
              <a:rPr lang="ru-RU" dirty="0" smtClean="0"/>
              <a:t>призмы </a:t>
            </a:r>
            <a:r>
              <a:rPr lang="ru-RU" dirty="0"/>
              <a:t>3. Расстояние L является базовым. Рычажная система 4 вместе с подвижной призмой 2 воспринимает изменение размера образца при действии деформирующих сил. Она выполняет роль преобразователя незначительного изменения размера L в существенное перемещение указателя 5 по шкале 6. Коэффициент усиления определяется соотношением длин плеч рычажной системы и обычно лежит в пределах от 1000 до 12000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76872"/>
            <a:ext cx="3888432" cy="312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258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369</TotalTime>
  <Words>198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Проектирование контрольно-испытательного оборудования</vt:lpstr>
      <vt:lpstr>ИЗМЕРЕНИЯ ОТДЕЛЬНЫХ ПАРАМЕТРОВ</vt:lpstr>
      <vt:lpstr>Презентация PowerPoint</vt:lpstr>
      <vt:lpstr>Упругие и пластические переме­щения и деформации</vt:lpstr>
      <vt:lpstr>Презентация PowerPoint</vt:lpstr>
      <vt:lpstr>Презентация PowerPoint</vt:lpstr>
      <vt:lpstr>Механические тензометры </vt:lpstr>
      <vt:lpstr>Схема механического тензометра рычажного типа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контрольно-испытательного оборудования</dc:title>
  <dc:creator>Admin</dc:creator>
  <cp:lastModifiedBy>Пользователь Windows</cp:lastModifiedBy>
  <cp:revision>20</cp:revision>
  <dcterms:created xsi:type="dcterms:W3CDTF">2021-02-15T06:51:56Z</dcterms:created>
  <dcterms:modified xsi:type="dcterms:W3CDTF">2022-02-10T01:55:27Z</dcterms:modified>
</cp:coreProperties>
</file>