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84" r:id="rId2"/>
    <p:sldId id="283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645024"/>
            <a:ext cx="7408333" cy="50405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                  Лк.2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Проектирование контрольно-испытательного оборудования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5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03648" y="1916832"/>
            <a:ext cx="6552729" cy="3384376"/>
          </a:xfrm>
        </p:spPr>
        <p:txBody>
          <a:bodyPr>
            <a:normAutofit fontScale="92500" lnSpcReduction="10000"/>
          </a:bodyPr>
          <a:lstStyle/>
          <a:p>
            <a:pPr indent="457200" algn="just">
              <a:lnSpc>
                <a:spcPct val="17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Предъявительские испытания</a:t>
            </a:r>
            <a:r>
              <a:rPr lang="ru-RU" dirty="0">
                <a:latin typeface="Times New Roman"/>
                <a:ea typeface="Times New Roman"/>
              </a:rPr>
              <a:t> - контрольные испытания продукции, проводимые </a:t>
            </a:r>
            <a:r>
              <a:rPr lang="ru-RU" i="1" dirty="0">
                <a:latin typeface="Times New Roman"/>
                <a:ea typeface="Times New Roman"/>
              </a:rPr>
              <a:t>службой технического контроля предприятия изготовителя </a:t>
            </a:r>
            <a:r>
              <a:rPr lang="ru-RU" dirty="0">
                <a:latin typeface="Times New Roman"/>
                <a:ea typeface="Times New Roman"/>
              </a:rPr>
              <a:t>перед предъявлением ее для приемки представителем заказчика, потребителя или других органов приемки.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03848" y="338328"/>
            <a:ext cx="5482952" cy="1074448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Предъявительские 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5656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16624"/>
          </a:xfrm>
        </p:spPr>
        <p:txBody>
          <a:bodyPr>
            <a:normAutofit fontScale="775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Приемосдаточные испытания</a:t>
            </a:r>
            <a:r>
              <a:rPr lang="ru-RU" dirty="0">
                <a:latin typeface="Times New Roman"/>
                <a:ea typeface="Times New Roman"/>
              </a:rPr>
              <a:t> проводят для принятия решения о пригодности продукции к поставке или ее использованию. </a:t>
            </a:r>
            <a:endParaRPr lang="ru-RU" sz="12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Испытаниям </a:t>
            </a:r>
            <a:r>
              <a:rPr lang="ru-RU" dirty="0">
                <a:latin typeface="Times New Roman"/>
                <a:ea typeface="Times New Roman"/>
              </a:rPr>
              <a:t>подвергают </a:t>
            </a:r>
            <a:r>
              <a:rPr lang="ru-RU" i="1" dirty="0">
                <a:latin typeface="Times New Roman"/>
                <a:ea typeface="Times New Roman"/>
              </a:rPr>
              <a:t>каждую изготовленную единицу </a:t>
            </a:r>
            <a:r>
              <a:rPr lang="ru-RU" dirty="0">
                <a:latin typeface="Times New Roman"/>
                <a:ea typeface="Times New Roman"/>
              </a:rPr>
              <a:t>продукции или </a:t>
            </a:r>
            <a:r>
              <a:rPr lang="ru-RU" i="1" dirty="0">
                <a:latin typeface="Times New Roman"/>
                <a:ea typeface="Times New Roman"/>
              </a:rPr>
              <a:t>выборку</a:t>
            </a:r>
            <a:r>
              <a:rPr lang="ru-RU" dirty="0">
                <a:latin typeface="Times New Roman"/>
                <a:ea typeface="Times New Roman"/>
              </a:rPr>
              <a:t> из партии. Испытания проводит служба технического контроля изготовителя с участием в установленных случаях представителя заказчика.</a:t>
            </a:r>
            <a:endParaRPr lang="ru-RU" sz="12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При </a:t>
            </a:r>
            <a:r>
              <a:rPr lang="ru-RU" dirty="0">
                <a:latin typeface="Times New Roman"/>
                <a:ea typeface="Times New Roman"/>
              </a:rPr>
              <a:t>наличии на предприятии государственной приемки приемосдаточные испытания проводят ее представители.</a:t>
            </a:r>
            <a:endParaRPr lang="ru-RU" sz="12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При </a:t>
            </a:r>
            <a:r>
              <a:rPr lang="ru-RU" dirty="0">
                <a:latin typeface="Times New Roman"/>
                <a:ea typeface="Times New Roman"/>
              </a:rPr>
              <a:t>испытаниях контролируют значения основных параметров и работоспособность изделия. При этом контроль установленных в технической документации показателей надежности изделий может осуществляться косвенными методами. </a:t>
            </a:r>
            <a:endParaRPr lang="ru-RU" sz="12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Порядок </a:t>
            </a:r>
            <a:r>
              <a:rPr lang="ru-RU" dirty="0">
                <a:latin typeface="Times New Roman"/>
                <a:ea typeface="Times New Roman"/>
              </a:rPr>
              <a:t>испытаний установлен в государственном стандарте общих технических требований или технических условиях, а для продукции единичного производства — в техническом задании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7864" y="188640"/>
            <a:ext cx="5338936" cy="57606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Приемо-сдаточные </a:t>
            </a:r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894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980728"/>
            <a:ext cx="8064896" cy="5400600"/>
          </a:xfrm>
        </p:spPr>
        <p:txBody>
          <a:bodyPr>
            <a:normAutofit fontScale="775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Периодические испытания</a:t>
            </a:r>
            <a:r>
              <a:rPr lang="ru-RU" dirty="0">
                <a:latin typeface="Times New Roman"/>
                <a:ea typeface="Times New Roman"/>
              </a:rPr>
              <a:t> проводят с целью:</a:t>
            </a:r>
            <a:endParaRPr lang="ru-RU" sz="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1) периодического контроля качества продукции;</a:t>
            </a:r>
            <a:endParaRPr lang="ru-RU" sz="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2) контроля стабильности технологического процесса в период между очередными испытаниями;</a:t>
            </a:r>
            <a:endParaRPr lang="ru-RU" sz="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3) подтверждения возможности продолжения изготовления изделий по действующей документации и их приемки;</a:t>
            </a:r>
            <a:endParaRPr lang="ru-RU" sz="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4) подтверждения уровня качества продукции, выпущенной в течение контролируемого периода;</a:t>
            </a:r>
            <a:endParaRPr lang="ru-RU" sz="12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5) подтверждения эффективности методов испытания, применяемых при приемочном </a:t>
            </a:r>
            <a:r>
              <a:rPr lang="ru-RU" dirty="0" smtClean="0">
                <a:latin typeface="Times New Roman"/>
                <a:ea typeface="Times New Roman"/>
              </a:rPr>
              <a:t>контроле.</a:t>
            </a:r>
            <a:endParaRPr lang="ru-RU" sz="1200" dirty="0" smtClean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Периодические испытания предназначены для продукции установившегося серийного производства и приближены к условиям эксплуатации.</a:t>
            </a:r>
            <a:endParaRPr lang="ru-RU" sz="120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07904" y="338328"/>
            <a:ext cx="4978896" cy="642400"/>
          </a:xfrm>
        </p:spPr>
        <p:txBody>
          <a:bodyPr/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Периодические 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20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340768"/>
            <a:ext cx="7920880" cy="453650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    Типовые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испытания</a:t>
            </a:r>
            <a:r>
              <a:rPr lang="ru-RU" dirty="0">
                <a:latin typeface="Times New Roman"/>
                <a:ea typeface="Times New Roman"/>
              </a:rPr>
              <a:t> — контроль продукции одного типоразмера по единой методике, который проводят для оценки эффективности и целесообразности изменений, вносимых в конструкцию или технологический процесс. </a:t>
            </a:r>
            <a:r>
              <a:rPr lang="ru-RU" dirty="0" smtClean="0">
                <a:latin typeface="Times New Roman"/>
                <a:ea typeface="Times New Roman"/>
              </a:rPr>
              <a:t>    Испытаниям </a:t>
            </a:r>
            <a:r>
              <a:rPr lang="ru-RU" dirty="0">
                <a:latin typeface="Times New Roman"/>
                <a:ea typeface="Times New Roman"/>
              </a:rPr>
              <a:t>подвергают образцы выпускаемой продукции, в конструкцию или технологический процесс изготовления которых </a:t>
            </a:r>
            <a:r>
              <a:rPr lang="ru-RU" i="1" dirty="0">
                <a:latin typeface="Times New Roman"/>
                <a:ea typeface="Times New Roman"/>
              </a:rPr>
              <a:t>внесены</a:t>
            </a: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i="1" dirty="0">
                <a:latin typeface="Times New Roman"/>
                <a:ea typeface="Times New Roman"/>
              </a:rPr>
              <a:t>изменения</a:t>
            </a:r>
            <a:r>
              <a:rPr lang="ru-RU" dirty="0">
                <a:latin typeface="Times New Roman"/>
                <a:ea typeface="Times New Roman"/>
              </a:rPr>
              <a:t>. </a:t>
            </a:r>
            <a:endParaRPr lang="ru-RU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  Проводит </a:t>
            </a:r>
            <a:r>
              <a:rPr lang="ru-RU" dirty="0">
                <a:latin typeface="Times New Roman"/>
                <a:ea typeface="Times New Roman"/>
              </a:rPr>
              <a:t>эти испытания изготовитель с участием представителей государственной приемки или испытательная организация. Программу испытаний устанавливают в зависимости от характера внесенных изменений.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39952" y="338328"/>
            <a:ext cx="4546848" cy="64240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Типовые 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027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052736"/>
            <a:ext cx="8460928" cy="5688632"/>
          </a:xfrm>
        </p:spPr>
        <p:txBody>
          <a:bodyPr>
            <a:normAutofit fontScale="775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Сертификационные испытания</a:t>
            </a:r>
            <a:r>
              <a:rPr lang="ru-RU" dirty="0">
                <a:latin typeface="Times New Roman"/>
                <a:ea typeface="Times New Roman"/>
              </a:rPr>
              <a:t> проводят для определения соответствия продукции требованиям безопасности и охраны окружающей среды, а в некоторых случаях и важнейших показателей качества продукции: надежности, экономичности и т. д.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Сертификационные испытания — элемент системы мероприятий, направленных на подтверждение соответствия фактических характеристик продукции требованиям технической документации.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Сертификационные испытания, как правило, проводят независимые от производителя испытательные центры. По результатам испытаний выдается сертификат или знак соответствия продукции требованиям технической документации.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Программу и методы испытаний устанавливают в сертификационной документации и указывают в положении по сертификации данного вида продукции с учетом особенностей ее изготовления, испытаний и поставки.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27784" y="338328"/>
            <a:ext cx="6059016" cy="570392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Сертификационные 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446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556792"/>
            <a:ext cx="7920880" cy="3744416"/>
          </a:xfrm>
        </p:spPr>
        <p:txBody>
          <a:bodyPr>
            <a:normAutofit fontScale="85000" lnSpcReduction="1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Инспекционные испытания</a:t>
            </a:r>
            <a:r>
              <a:rPr lang="ru-RU" dirty="0">
                <a:latin typeface="Times New Roman"/>
                <a:ea typeface="Times New Roman"/>
              </a:rPr>
              <a:t> осуществляют выборочно с целью контроля стабильности качества образцов готовой продукции и продукции, находящейся в эксплуатации. Их проводят специально уполномоченные организации (органы госнадзора, ведомственного контроля, организации, осуществляющие внешнеторговые операции и др.) в соответствии с технической документацией на эту продукцию по программе, установленной организацией, их выполняющей.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35896" y="476672"/>
            <a:ext cx="5050904" cy="714408"/>
          </a:xfrm>
        </p:spPr>
        <p:txBody>
          <a:bodyPr/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Инспекционные 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856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980728"/>
            <a:ext cx="8352928" cy="5472608"/>
          </a:xfrm>
        </p:spPr>
        <p:txBody>
          <a:bodyPr>
            <a:normAutofit fontScale="850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Эксплуатационные</a:t>
            </a:r>
            <a:r>
              <a:rPr lang="ru-RU" dirty="0">
                <a:latin typeface="Times New Roman"/>
                <a:ea typeface="Times New Roman"/>
              </a:rPr>
              <a:t> периодические испытания проводят для определения возможности или целесообразности дальнейшей эксплуатации продукции в том случае, если изменение ее показателя качества может создать угрозу безопасности, здоровью, окружающей среде или привести к снижению эффективности ее применения.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Испытаниям подвергают каждую единицу эксплуатируемой продукции через установленные интервалы наработки.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Испытания проводят органы госнадзора или потребитель.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При испытаниях контролируют соответствие продукции нормам и требованиям по безопасности и экологии, установленным в технической документации (стандартах, инструкциях, правилах), а также нормам и требованиям, определяющим эффективность ее применения и приведенным в эксплуатационных документах.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99792" y="260648"/>
            <a:ext cx="6141368" cy="72008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Эксплуатационные</a:t>
            </a:r>
            <a:r>
              <a:rPr lang="ru-RU" sz="2800" dirty="0">
                <a:solidFill>
                  <a:srgbClr val="8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испытания </a:t>
            </a:r>
            <a:endParaRPr lang="ru-RU" sz="28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2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Допускается совмещать следующие категории испытаний: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1) </a:t>
            </a:r>
            <a:r>
              <a:rPr lang="ru-RU" b="1" i="1" dirty="0">
                <a:latin typeface="Times New Roman"/>
                <a:ea typeface="Times New Roman"/>
              </a:rPr>
              <a:t>Предварительные с доводочными</a:t>
            </a:r>
            <a:r>
              <a:rPr lang="ru-RU" dirty="0">
                <a:latin typeface="Times New Roman"/>
                <a:ea typeface="Times New Roman"/>
              </a:rPr>
              <a:t>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2</a:t>
            </a:r>
            <a:r>
              <a:rPr lang="ru-RU" b="1" i="1" dirty="0">
                <a:latin typeface="Times New Roman"/>
                <a:ea typeface="Times New Roman"/>
              </a:rPr>
              <a:t>) Приемочные с приемосдаточными </a:t>
            </a:r>
            <a:r>
              <a:rPr lang="ru-RU" dirty="0">
                <a:latin typeface="Times New Roman"/>
                <a:ea typeface="Times New Roman"/>
              </a:rPr>
              <a:t>— для продукции единичного производства;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3) </a:t>
            </a:r>
            <a:r>
              <a:rPr lang="ru-RU" b="1" i="1" dirty="0">
                <a:latin typeface="Times New Roman"/>
                <a:ea typeface="Times New Roman"/>
              </a:rPr>
              <a:t>Приемочные с квалификационными </a:t>
            </a:r>
            <a:r>
              <a:rPr lang="ru-RU" dirty="0">
                <a:latin typeface="Times New Roman"/>
                <a:ea typeface="Times New Roman"/>
              </a:rPr>
              <a:t>— при приемочных испытаниях головных или опытных образцов (опытных партий) с подготовленным технологическим процессом для серийного производства на этом этапе;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4) </a:t>
            </a:r>
            <a:r>
              <a:rPr lang="ru-RU" b="1" i="1" dirty="0">
                <a:latin typeface="Times New Roman"/>
                <a:ea typeface="Times New Roman"/>
              </a:rPr>
              <a:t>Периодические с типовыми </a:t>
            </a:r>
            <a:r>
              <a:rPr lang="ru-RU" dirty="0">
                <a:latin typeface="Times New Roman"/>
                <a:ea typeface="Times New Roman"/>
              </a:rPr>
              <a:t>— при согласии заказчика кроме продукции, подлежащей государственной приемке;</a:t>
            </a:r>
            <a:endParaRPr lang="ru-RU" sz="1200" dirty="0">
              <a:latin typeface="Times New Roman"/>
              <a:ea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5) </a:t>
            </a:r>
            <a:r>
              <a:rPr lang="ru-RU" b="1" i="1" dirty="0">
                <a:latin typeface="Times New Roman"/>
                <a:ea typeface="Times New Roman"/>
              </a:rPr>
              <a:t>Сертификационные с приемочными и периодическими</a:t>
            </a:r>
            <a:r>
              <a:rPr lang="ru-RU" dirty="0">
                <a:latin typeface="Times New Roman"/>
                <a:ea typeface="Times New Roman"/>
              </a:rPr>
              <a:t>.  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15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04664"/>
            <a:ext cx="8784975" cy="619268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Times New Roman"/>
              </a:rPr>
              <a:t>На первой лекции мы разбирали, что в </a:t>
            </a:r>
            <a:r>
              <a:rPr lang="ru-RU" b="1" i="1" dirty="0">
                <a:latin typeface="Times New Roman"/>
                <a:ea typeface="Times New Roman"/>
              </a:rPr>
              <a:t>зависимости от стадии жизненного цикла продукции проводят следующие испытания: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Контрольные;</a:t>
            </a:r>
            <a:r>
              <a:rPr lang="ru-RU" dirty="0" smtClean="0">
                <a:latin typeface="Times New Roman"/>
                <a:ea typeface="Times New Roman"/>
              </a:rPr>
              <a:t> 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Исследовательские;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Доводочные;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Предварительные;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Приемочные;</a:t>
            </a:r>
            <a:endParaRPr lang="ru-RU" sz="1200" b="1" i="1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Квалификационные;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Предъявительские;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Приёмо-сдаточные;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Периодические;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Типовые;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Сертификационные;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Инспекционные;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Эксплуатационные.</a:t>
            </a:r>
            <a:endParaRPr lang="ru-RU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22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412776"/>
            <a:ext cx="7408333" cy="4176464"/>
          </a:xfrm>
        </p:spPr>
        <p:txBody>
          <a:bodyPr>
            <a:normAutofit fontScale="925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Назначение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контрольных</a:t>
            </a:r>
            <a:r>
              <a:rPr lang="ru-RU" dirty="0">
                <a:latin typeface="Times New Roman"/>
                <a:ea typeface="Times New Roman"/>
              </a:rPr>
              <a:t> испытаний — проверка на соответствие техническим условиям определенных экземпляров комплектующих изделий или составных частей при изготовлении. В результате испытаний полученные данные сопоставляют с установленными в технических условиях и делают заключение о соответствии испытываемого  объекта нормативно-технической документации.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79912" y="332656"/>
            <a:ext cx="4906888" cy="71440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Контрольные испытания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69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608512"/>
          </a:xfrm>
        </p:spPr>
        <p:txBody>
          <a:bodyPr>
            <a:normAutofit fontScale="925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Исследовательские</a:t>
            </a:r>
            <a:r>
              <a:rPr lang="ru-RU" dirty="0">
                <a:latin typeface="Times New Roman"/>
                <a:ea typeface="Times New Roman"/>
              </a:rPr>
              <a:t> испытания при необходимости проводят на любых стадиях жизненного цикла продукции.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Исследовательские испытания проводят если нет необходимого объема информации при изучения поведения объекта при внешних воздействующих факторах. Это бывает при проектировании, выборе оптимальных способов хранения, транспортирования, ремонта, технического обслуживания и других случаях. Исследовательские испытания проводят в основном на типовом представителе с целью получения информации о совокупности всех объектов данного вида.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7864" y="338328"/>
            <a:ext cx="5338936" cy="786416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/>
                <a:ea typeface="Times New Roman"/>
              </a:rPr>
              <a:t>Исследовательские испытания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268760"/>
            <a:ext cx="7272808" cy="4176464"/>
          </a:xfrm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 Исследовательские </a:t>
            </a:r>
            <a:r>
              <a:rPr lang="ru-RU" dirty="0">
                <a:latin typeface="Times New Roman"/>
                <a:ea typeface="Times New Roman"/>
              </a:rPr>
              <a:t>испытания часто проводят как </a:t>
            </a:r>
            <a:r>
              <a:rPr lang="ru-RU" b="1" i="1" dirty="0">
                <a:latin typeface="Times New Roman"/>
                <a:ea typeface="Times New Roman"/>
              </a:rPr>
              <a:t>определительные</a:t>
            </a:r>
            <a:r>
              <a:rPr lang="ru-RU" dirty="0">
                <a:latin typeface="Times New Roman"/>
                <a:ea typeface="Times New Roman"/>
              </a:rPr>
              <a:t> и </a:t>
            </a:r>
            <a:r>
              <a:rPr lang="ru-RU" b="1" i="1" dirty="0">
                <a:latin typeface="Times New Roman"/>
                <a:ea typeface="Times New Roman"/>
              </a:rPr>
              <a:t>оценочные</a:t>
            </a:r>
            <a:r>
              <a:rPr lang="ru-RU" dirty="0">
                <a:latin typeface="Times New Roman"/>
                <a:ea typeface="Times New Roman"/>
              </a:rPr>
              <a:t>. </a:t>
            </a:r>
            <a:endParaRPr lang="ru-RU" dirty="0" smtClean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Цель </a:t>
            </a:r>
            <a:r>
              <a:rPr lang="ru-RU" b="1" i="1" dirty="0">
                <a:latin typeface="Times New Roman"/>
                <a:ea typeface="Times New Roman"/>
              </a:rPr>
              <a:t>определительных</a:t>
            </a:r>
            <a:r>
              <a:rPr lang="ru-RU" dirty="0">
                <a:latin typeface="Times New Roman"/>
                <a:ea typeface="Times New Roman"/>
              </a:rPr>
              <a:t> испытаний — нахождение значений одной или нескольких величин с заданной точностью и достоверностью.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Иногда при испытаниях надо лишь установить факт годности объекта, т. е. определить, удовлетворяет ли данный экземпляр из ряда объектов данного вида установленным требованиям или нет. Такие испытания называются </a:t>
            </a:r>
            <a:r>
              <a:rPr lang="ru-RU" b="1" i="1" dirty="0">
                <a:latin typeface="Times New Roman"/>
                <a:ea typeface="Times New Roman"/>
              </a:rPr>
              <a:t>оценочными</a:t>
            </a:r>
            <a:r>
              <a:rPr lang="ru-RU" dirty="0">
                <a:latin typeface="Times New Roman"/>
                <a:ea typeface="Times New Roman"/>
              </a:rPr>
              <a:t>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476672"/>
            <a:ext cx="7859216" cy="64240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0070C0"/>
                </a:solidFill>
                <a:latin typeface="Times New Roman"/>
                <a:ea typeface="Times New Roman"/>
              </a:rPr>
              <a:t>Исследовательские</a:t>
            </a:r>
            <a:r>
              <a:rPr lang="ru-RU" sz="2800" b="1" i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испытания (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ps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)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7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4536504"/>
          </a:xfrm>
        </p:spPr>
        <p:txBody>
          <a:bodyPr>
            <a:normAutofit fontScale="92500" lnSpcReduction="1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Доводочные испытания</a:t>
            </a:r>
            <a:r>
              <a:rPr lang="ru-RU" dirty="0">
                <a:latin typeface="Times New Roman"/>
                <a:ea typeface="Times New Roman"/>
              </a:rPr>
              <a:t> проводят на стадии </a:t>
            </a:r>
            <a:r>
              <a:rPr lang="ru-RU" dirty="0" smtClean="0">
                <a:latin typeface="Times New Roman"/>
                <a:ea typeface="Times New Roman"/>
              </a:rPr>
              <a:t>научно-исследовательских (НИР) </a:t>
            </a:r>
            <a:r>
              <a:rPr lang="ru-RU" dirty="0">
                <a:latin typeface="Times New Roman"/>
                <a:ea typeface="Times New Roman"/>
              </a:rPr>
              <a:t>и опытно- конструкторских </a:t>
            </a:r>
            <a:r>
              <a:rPr lang="ru-RU" dirty="0" smtClean="0">
                <a:latin typeface="Times New Roman"/>
                <a:ea typeface="Times New Roman"/>
              </a:rPr>
              <a:t>работ (ОКР) </a:t>
            </a:r>
            <a:r>
              <a:rPr lang="ru-RU" dirty="0">
                <a:latin typeface="Times New Roman"/>
                <a:ea typeface="Times New Roman"/>
              </a:rPr>
              <a:t>для оценки влияния вносимых в техническую документацию изменений, чтобы обеспечить достижение заданных значений показателей качества продукции. Испытаниям подвергают опытные или головные образцы продукции и ее составные части. Испытания, как правило, проводит или организует разработчик, привлекая к ним при необходимости изготовителя.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19872" y="548680"/>
            <a:ext cx="5194920" cy="498384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Доводочные испытания</a:t>
            </a:r>
            <a:r>
              <a:rPr lang="ru-RU" sz="2800" b="1" dirty="0">
                <a:latin typeface="Times New Roman"/>
                <a:ea typeface="Times New Roman"/>
              </a:rPr>
              <a:t>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8635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196752"/>
            <a:ext cx="8064896" cy="5400600"/>
          </a:xfrm>
        </p:spPr>
        <p:txBody>
          <a:bodyPr>
            <a:normAutofit fontScale="850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Цель </a:t>
            </a: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предварительных испытаний</a:t>
            </a:r>
            <a:r>
              <a:rPr lang="ru-RU" dirty="0">
                <a:latin typeface="Times New Roman"/>
                <a:ea typeface="Times New Roman"/>
              </a:rPr>
              <a:t> — определение возможности предъявления образцов на </a:t>
            </a:r>
            <a:r>
              <a:rPr lang="ru-RU" i="1" dirty="0">
                <a:latin typeface="Times New Roman"/>
                <a:ea typeface="Times New Roman"/>
              </a:rPr>
              <a:t>приемочные</a:t>
            </a:r>
            <a:r>
              <a:rPr lang="ru-RU" dirty="0">
                <a:latin typeface="Times New Roman"/>
                <a:ea typeface="Times New Roman"/>
              </a:rPr>
              <a:t> испытания. Испытания проводят в соответствии со стандартом или организационно-методическим документом министерства или предприятия. При отсутствии последних необходимость испытаний определяет разработчик. Программа предварительных испытаний максимально приближена к условиям эксплуатации изделия. Организация проведения испытаний такая же, как и при доводочных испытаниях. Предварительные испытания проводят </a:t>
            </a:r>
            <a:r>
              <a:rPr lang="ru-RU" i="1" dirty="0">
                <a:latin typeface="Times New Roman"/>
                <a:ea typeface="Times New Roman"/>
              </a:rPr>
              <a:t>аттестованные испытательные подразделения с использованием аттестованного испытательного оборудования.</a:t>
            </a:r>
            <a:r>
              <a:rPr lang="ru-RU" dirty="0">
                <a:latin typeface="Times New Roman"/>
                <a:ea typeface="Times New Roman"/>
              </a:rPr>
              <a:t> По результатам испытаний оформляют акт и определяют возможность предъявления изделия на </a:t>
            </a:r>
            <a:r>
              <a:rPr lang="ru-RU" i="1" dirty="0">
                <a:latin typeface="Times New Roman"/>
                <a:ea typeface="Times New Roman"/>
              </a:rPr>
              <a:t>приемочные</a:t>
            </a:r>
            <a:r>
              <a:rPr lang="ru-RU" dirty="0">
                <a:latin typeface="Times New Roman"/>
                <a:ea typeface="Times New Roman"/>
              </a:rPr>
              <a:t> испытания.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63888" y="338328"/>
            <a:ext cx="5122912" cy="57039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Предварительные испытания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84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484785"/>
            <a:ext cx="8136903" cy="4392488"/>
          </a:xfrm>
        </p:spPr>
        <p:txBody>
          <a:bodyPr>
            <a:normAutofit fontScale="850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Приемочные испытания</a:t>
            </a:r>
            <a:r>
              <a:rPr lang="ru-RU" dirty="0">
                <a:latin typeface="Times New Roman"/>
                <a:ea typeface="Times New Roman"/>
              </a:rPr>
              <a:t> проводят для определения целесообразности и возможности постановки продукции на производство. Испытаниям подвергают опытные или головные образцы продукции. При приемочных испытаниях контролируют все установленные в техническом задании значения показателей и требований.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Приемочные испытания образцов модернизированной или модифицированной продукции по возможности проводят путем сравнительных испытаний образцов этой продукции и образцов выпускаемой продукции.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23928" y="338328"/>
            <a:ext cx="4762872" cy="642400"/>
          </a:xfrm>
        </p:spPr>
        <p:txBody>
          <a:bodyPr/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Приемочные 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691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328592"/>
          </a:xfrm>
        </p:spPr>
        <p:txBody>
          <a:bodyPr>
            <a:normAutofit fontScale="85000" lnSpcReduction="20000"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800000"/>
                </a:solidFill>
                <a:latin typeface="Times New Roman"/>
                <a:ea typeface="Times New Roman"/>
              </a:rPr>
              <a:t>Квалификационные испытания</a:t>
            </a:r>
            <a:r>
              <a:rPr lang="ru-RU" dirty="0">
                <a:latin typeface="Times New Roman"/>
                <a:ea typeface="Times New Roman"/>
              </a:rPr>
              <a:t> проводят в следующих случаях: 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при оценке готовности предприятия к выпуску конкретной серийной продукции, если изготовители опытных образцов и серийной продукции разные; 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при постановке на производство продукции по лицензиям и продукции;</a:t>
            </a:r>
            <a:endParaRPr lang="ru-RU" sz="12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  <a:tabLst>
                <a:tab pos="914400" algn="l"/>
              </a:tabLst>
            </a:pPr>
            <a:r>
              <a:rPr lang="ru-RU" dirty="0">
                <a:latin typeface="Times New Roman"/>
                <a:ea typeface="Times New Roman"/>
              </a:rPr>
              <a:t>при внедрении на производстве продукции, освоенной на другом предприятии. </a:t>
            </a:r>
            <a:endParaRPr lang="ru-RU" sz="12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В остальных случаях необходимость проведения квалификационных испытаний устанавливает приемочная комиссия. </a:t>
            </a:r>
            <a:endParaRPr lang="ru-RU" sz="12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     Испытаниям </a:t>
            </a:r>
            <a:r>
              <a:rPr lang="ru-RU" dirty="0">
                <a:latin typeface="Times New Roman"/>
                <a:ea typeface="Times New Roman"/>
              </a:rPr>
              <a:t>подвергают образцы из установочной серии (первой промышленной партии), а также первые образцы продукции, выпускаемой по лицензиям и освоенной на другом предприятии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sz="1200" dirty="0">
              <a:latin typeface="Times New Roman"/>
              <a:ea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47864" y="338328"/>
            <a:ext cx="5338936" cy="714408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800000"/>
                </a:solidFill>
                <a:latin typeface="Times New Roman"/>
                <a:ea typeface="Times New Roman"/>
              </a:rPr>
              <a:t>Квалификационные испытания</a:t>
            </a:r>
            <a:r>
              <a:rPr lang="ru-RU" sz="2800" dirty="0">
                <a:latin typeface="Times New Roman"/>
                <a:ea typeface="Times New Roman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7896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1143</Words>
  <Application>Microsoft Office PowerPoint</Application>
  <PresentationFormat>Экран (4:3)</PresentationFormat>
  <Paragraphs>76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Проектирование контрольно-испытательного оборудования</vt:lpstr>
      <vt:lpstr>Презентация PowerPoint</vt:lpstr>
      <vt:lpstr>Контрольные испытания</vt:lpstr>
      <vt:lpstr>Исследовательские испытания </vt:lpstr>
      <vt:lpstr>Исследовательские испытания (ps) </vt:lpstr>
      <vt:lpstr>Доводочные испытания </vt:lpstr>
      <vt:lpstr>Предварительные испытания </vt:lpstr>
      <vt:lpstr>Приемочные испытания </vt:lpstr>
      <vt:lpstr>Квалификационные испытания </vt:lpstr>
      <vt:lpstr>Предъявительские испытания </vt:lpstr>
      <vt:lpstr>Приемо-сдаточные испытания </vt:lpstr>
      <vt:lpstr>Периодические испытания </vt:lpstr>
      <vt:lpstr>Типовые испытания </vt:lpstr>
      <vt:lpstr>Сертификационные испытания </vt:lpstr>
      <vt:lpstr>Инспекционные испытания </vt:lpstr>
      <vt:lpstr>Эксплуатационные испытания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контрольно-испытательного оборудования</dc:title>
  <dc:creator>Admin</dc:creator>
  <cp:lastModifiedBy>Пользователь Windows</cp:lastModifiedBy>
  <cp:revision>16</cp:revision>
  <dcterms:created xsi:type="dcterms:W3CDTF">2021-02-08T07:13:35Z</dcterms:created>
  <dcterms:modified xsi:type="dcterms:W3CDTF">2022-02-04T01:27:18Z</dcterms:modified>
</cp:coreProperties>
</file>