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67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4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ИСПЫТАНИЯ ПОДШИПНИКОВ КАЧЕНИЯ 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193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80920" cy="5073427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ru-RU" dirty="0" smtClean="0"/>
              <a:t>1. Малые </a:t>
            </a:r>
            <a:r>
              <a:rPr lang="ru-RU" dirty="0"/>
              <a:t>моменты сил трения (в 5... 10 раз меньше, чем в подшипниках скольжения) и пусковые моменты (обеспечивают высокий КПД</a:t>
            </a:r>
            <a:r>
              <a:rPr lang="ru-RU" dirty="0" smtClean="0"/>
              <a:t>).</a:t>
            </a:r>
            <a:endParaRPr lang="ru-RU" dirty="0"/>
          </a:p>
          <a:p>
            <a:pPr marL="0" indent="0">
              <a:lnSpc>
                <a:spcPct val="200000"/>
              </a:lnSpc>
              <a:buNone/>
            </a:pPr>
            <a:r>
              <a:rPr lang="ru-RU" dirty="0" smtClean="0"/>
              <a:t>2. Малый нагрев.</a:t>
            </a:r>
            <a:endParaRPr lang="ru-RU" dirty="0"/>
          </a:p>
          <a:p>
            <a:pPr marL="0" indent="0">
              <a:lnSpc>
                <a:spcPct val="200000"/>
              </a:lnSpc>
              <a:buNone/>
            </a:pPr>
            <a:r>
              <a:rPr lang="ru-RU" dirty="0" smtClean="0"/>
              <a:t>3. Незначительный </a:t>
            </a:r>
            <a:r>
              <a:rPr lang="ru-RU" dirty="0"/>
              <a:t>расход смазочных </a:t>
            </a:r>
            <a:r>
              <a:rPr lang="ru-RU" dirty="0" smtClean="0"/>
              <a:t>материалов.</a:t>
            </a:r>
            <a:endParaRPr lang="ru-RU" dirty="0"/>
          </a:p>
          <a:p>
            <a:pPr marL="0" indent="0">
              <a:lnSpc>
                <a:spcPct val="200000"/>
              </a:lnSpc>
              <a:buNone/>
            </a:pPr>
            <a:r>
              <a:rPr lang="ru-RU" dirty="0" smtClean="0"/>
              <a:t>4. </a:t>
            </a:r>
            <a:r>
              <a:rPr lang="ru-RU" dirty="0"/>
              <a:t>П</a:t>
            </a:r>
            <a:r>
              <a:rPr lang="ru-RU" dirty="0" smtClean="0"/>
              <a:t>ростота </a:t>
            </a:r>
            <a:r>
              <a:rPr lang="ru-RU" dirty="0"/>
              <a:t>обслуживания.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Достоинства подшипников качения: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20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3" cy="561662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Виды и причины отказов (</a:t>
            </a:r>
            <a:r>
              <a:rPr lang="ru-RU" b="1" i="1" dirty="0"/>
              <a:t>критерии работоспособности</a:t>
            </a:r>
            <a:r>
              <a:rPr lang="ru-RU" b="1" dirty="0"/>
              <a:t>)</a:t>
            </a:r>
            <a:r>
              <a:rPr lang="ru-RU" dirty="0"/>
              <a:t>.</a:t>
            </a:r>
          </a:p>
          <a:p>
            <a:pPr algn="just">
              <a:lnSpc>
                <a:spcPct val="160000"/>
              </a:lnSpc>
            </a:pPr>
            <a:r>
              <a:rPr lang="ru-RU" dirty="0"/>
              <a:t>В условиях эксплуатации, а также в процессе испытаний наблюдаются следующие </a:t>
            </a:r>
            <a:r>
              <a:rPr lang="ru-RU" b="1" i="1" dirty="0"/>
              <a:t>виды отказов</a:t>
            </a:r>
            <a:r>
              <a:rPr lang="ru-RU" dirty="0"/>
              <a:t>:</a:t>
            </a:r>
          </a:p>
          <a:p>
            <a:pPr algn="just">
              <a:lnSpc>
                <a:spcPct val="160000"/>
              </a:lnSpc>
            </a:pPr>
            <a:r>
              <a:rPr lang="ru-RU" dirty="0"/>
              <a:t>-усталостное разрушение (</a:t>
            </a:r>
            <a:r>
              <a:rPr lang="ru-RU" dirty="0" err="1"/>
              <a:t>выкрашивание</a:t>
            </a:r>
            <a:r>
              <a:rPr lang="ru-RU" dirty="0"/>
              <a:t>) дорожек качения на внутренних или наружных кольцах и поверхностях тел качения;</a:t>
            </a:r>
          </a:p>
          <a:p>
            <a:pPr algn="just">
              <a:lnSpc>
                <a:spcPct val="160000"/>
              </a:lnSpc>
            </a:pPr>
            <a:r>
              <a:rPr lang="ru-RU" dirty="0"/>
              <a:t>-потеря точности; </a:t>
            </a:r>
          </a:p>
          <a:p>
            <a:pPr algn="just">
              <a:lnSpc>
                <a:spcPct val="160000"/>
              </a:lnSpc>
            </a:pPr>
            <a:r>
              <a:rPr lang="ru-RU" dirty="0"/>
              <a:t>-разрушения сепараторов;</a:t>
            </a:r>
          </a:p>
          <a:p>
            <a:pPr algn="just">
              <a:lnSpc>
                <a:spcPct val="160000"/>
              </a:lnSpc>
            </a:pPr>
            <a:r>
              <a:rPr lang="ru-RU" dirty="0"/>
              <a:t>-повреждения рабочих поверхностей в результате совместного действия </a:t>
            </a:r>
            <a:r>
              <a:rPr lang="ru-RU" dirty="0" err="1"/>
              <a:t>нагружения</a:t>
            </a:r>
            <a:r>
              <a:rPr lang="ru-RU" dirty="0"/>
              <a:t> и повышенного нагрева;</a:t>
            </a:r>
          </a:p>
          <a:p>
            <a:pPr algn="just">
              <a:lnSpc>
                <a:spcPct val="160000"/>
              </a:lnSpc>
            </a:pPr>
            <a:r>
              <a:rPr lang="ru-RU" dirty="0"/>
              <a:t> -смятие рабочих поверхностей в результате значительных перегрузок;</a:t>
            </a:r>
          </a:p>
          <a:p>
            <a:pPr algn="just">
              <a:lnSpc>
                <a:spcPct val="160000"/>
              </a:lnSpc>
            </a:pPr>
            <a:r>
              <a:rPr lang="ru-RU" dirty="0"/>
              <a:t> -изнашивание при </a:t>
            </a:r>
            <a:r>
              <a:rPr lang="ru-RU" dirty="0" err="1"/>
              <a:t>фреттинг</a:t>
            </a:r>
            <a:r>
              <a:rPr lang="ru-RU" dirty="0"/>
              <a:t>-коррозии;</a:t>
            </a:r>
          </a:p>
          <a:p>
            <a:pPr algn="just">
              <a:lnSpc>
                <a:spcPct val="160000"/>
              </a:lnSpc>
            </a:pPr>
            <a:r>
              <a:rPr lang="ru-RU" dirty="0"/>
              <a:t>-раскалывание колец и тел качения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008112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7030A0"/>
                </a:solidFill>
              </a:rPr>
              <a:t>ИСПЫТАНИЯ ПОДШИПНИКОВ КАЧЕНИЯ ОБЩЕГО НАЗНАЧЕНИЯ НА НАДЕЖНОСТЬ И </a:t>
            </a:r>
            <a:r>
              <a:rPr lang="ru-RU" sz="2400" b="1" i="1" dirty="0" smtClean="0">
                <a:solidFill>
                  <a:srgbClr val="7030A0"/>
                </a:solidFill>
              </a:rPr>
              <a:t>РЕСУРС</a:t>
            </a:r>
            <a:endParaRPr lang="ru-RU" sz="24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564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ru-RU" b="1" i="1" dirty="0" smtClean="0"/>
              <a:t>   Причины</a:t>
            </a:r>
            <a:r>
              <a:rPr lang="ru-RU" b="1" dirty="0" smtClean="0"/>
              <a:t> </a:t>
            </a:r>
            <a:r>
              <a:rPr lang="ru-RU" b="1" dirty="0"/>
              <a:t>разрушений можно разделить на:</a:t>
            </a:r>
          </a:p>
          <a:p>
            <a:pPr>
              <a:lnSpc>
                <a:spcPct val="200000"/>
              </a:lnSpc>
            </a:pPr>
            <a:r>
              <a:rPr lang="ru-RU" b="1" dirty="0"/>
              <a:t> -</a:t>
            </a:r>
            <a:r>
              <a:rPr lang="ru-RU" b="1" dirty="0" smtClean="0"/>
              <a:t>конструктивные, </a:t>
            </a:r>
            <a:endParaRPr lang="ru-RU" b="1" dirty="0"/>
          </a:p>
          <a:p>
            <a:pPr>
              <a:lnSpc>
                <a:spcPct val="200000"/>
              </a:lnSpc>
            </a:pPr>
            <a:r>
              <a:rPr lang="ru-RU" b="1" dirty="0"/>
              <a:t>-</a:t>
            </a:r>
            <a:r>
              <a:rPr lang="ru-RU" b="1" dirty="0" smtClean="0"/>
              <a:t>технологические, </a:t>
            </a:r>
            <a:endParaRPr lang="ru-RU" b="1" dirty="0"/>
          </a:p>
          <a:p>
            <a:pPr>
              <a:lnSpc>
                <a:spcPct val="200000"/>
              </a:lnSpc>
            </a:pPr>
            <a:r>
              <a:rPr lang="ru-RU" b="1" dirty="0"/>
              <a:t>-эксплуатационные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67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620688"/>
            <a:ext cx="8316912" cy="590465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dirty="0"/>
              <a:t>Ресурс подшипников в результате испытаний определяют с учетом только усталостного разрушения, причем другие виды отказов рассматривают как аварийные и не учитывают при оценке расчетных характеристик. </a:t>
            </a:r>
          </a:p>
          <a:p>
            <a:pPr algn="just">
              <a:lnSpc>
                <a:spcPct val="150000"/>
              </a:lnSpc>
            </a:pPr>
            <a:r>
              <a:rPr lang="ru-RU" i="1" dirty="0"/>
              <a:t>Условно принято, что </a:t>
            </a:r>
            <a:r>
              <a:rPr lang="ru-RU" i="1" dirty="0" err="1"/>
              <a:t>неучитываемые</a:t>
            </a:r>
            <a:r>
              <a:rPr lang="ru-RU" i="1" dirty="0"/>
              <a:t> виды разрушений при удовлетворительных условиях эксплуатации и нормальном изготовлении не происходят. Подшипники качения относят к неремонтируемым изделиям, поэтому они могут иметь не более одного отказа</a:t>
            </a:r>
            <a:r>
              <a:rPr lang="ru-RU" i="1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3617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1" cy="547260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ru-RU" dirty="0" smtClean="0"/>
              <a:t>    Испытания </a:t>
            </a:r>
            <a:r>
              <a:rPr lang="ru-RU" dirty="0"/>
              <a:t>в зависимости от назначения разделяют на три вида</a:t>
            </a:r>
            <a:r>
              <a:rPr lang="ru-RU" dirty="0" smtClean="0"/>
              <a:t>:</a:t>
            </a:r>
            <a:endParaRPr lang="ru-RU" dirty="0"/>
          </a:p>
          <a:p>
            <a:pPr algn="just">
              <a:lnSpc>
                <a:spcPct val="160000"/>
              </a:lnSpc>
            </a:pPr>
            <a:r>
              <a:rPr lang="ru-RU" dirty="0"/>
              <a:t>-ресурсные испытания (испытания на фактический ресурс целью которых является определение динамической грузоподъемности подшипников определенного типоразмера</a:t>
            </a:r>
            <a:r>
              <a:rPr lang="ru-RU" dirty="0" smtClean="0"/>
              <a:t>;</a:t>
            </a:r>
            <a:endParaRPr lang="ru-RU" dirty="0"/>
          </a:p>
          <a:p>
            <a:pPr algn="just">
              <a:lnSpc>
                <a:spcPct val="160000"/>
              </a:lnSpc>
            </a:pPr>
            <a:r>
              <a:rPr lang="ru-RU" dirty="0"/>
              <a:t>-контрольные испытания, выполняемые для сравнительной оценки качества подшипников, выпускаемых подшипниковыми заводами</a:t>
            </a:r>
            <a:r>
              <a:rPr lang="ru-RU" dirty="0" smtClean="0"/>
              <a:t>;</a:t>
            </a:r>
            <a:endParaRPr lang="ru-RU" dirty="0"/>
          </a:p>
          <a:p>
            <a:pPr algn="just">
              <a:lnSpc>
                <a:spcPct val="160000"/>
              </a:lnSpc>
            </a:pPr>
            <a:r>
              <a:rPr lang="ru-RU" dirty="0"/>
              <a:t>-специальные испытания, при выполнении которых оценивается эффективность применения новых материалов, смазок, конструк­тивных или технологических мероприятий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Назначение и виды </a:t>
            </a:r>
            <a:r>
              <a:rPr lang="ru-RU" sz="3600" b="1" dirty="0" smtClean="0">
                <a:solidFill>
                  <a:srgbClr val="7030A0"/>
                </a:solidFill>
              </a:rPr>
              <a:t>испытаний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109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692696"/>
            <a:ext cx="8640959" cy="56166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Все подшипники делят по внутренним диаметрам на </a:t>
            </a:r>
            <a:r>
              <a:rPr lang="ru-RU" b="1" dirty="0"/>
              <a:t>четыре</a:t>
            </a:r>
            <a:r>
              <a:rPr lang="ru-RU" dirty="0"/>
              <a:t> </a:t>
            </a:r>
            <a:r>
              <a:rPr lang="ru-RU" b="1" dirty="0"/>
              <a:t>диапазона</a:t>
            </a:r>
            <a:r>
              <a:rPr lang="ru-RU" dirty="0"/>
              <a:t> </a:t>
            </a:r>
            <a:r>
              <a:rPr lang="ru-RU" b="1" dirty="0"/>
              <a:t>размеров</a:t>
            </a:r>
            <a:r>
              <a:rPr lang="ru-RU" dirty="0"/>
              <a:t> в зависимости от испытательных машин на которых их будут испытывать</a:t>
            </a:r>
            <a:r>
              <a:rPr lang="ru-RU" dirty="0" smtClean="0"/>
              <a:t>.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/>
              <a:t>Для контрольных испытаний выбирают от каждого типа и диапазона размеров </a:t>
            </a:r>
            <a:r>
              <a:rPr lang="ru-RU" b="1" dirty="0"/>
              <a:t>один или несколько типоразмеров</a:t>
            </a:r>
            <a:r>
              <a:rPr lang="ru-RU" dirty="0"/>
              <a:t> подшипников (по 30—33 подшипника в партии).  </a:t>
            </a:r>
          </a:p>
          <a:p>
            <a:pPr>
              <a:lnSpc>
                <a:spcPct val="150000"/>
              </a:lnSpc>
            </a:pPr>
            <a:r>
              <a:rPr lang="ru-RU" dirty="0"/>
              <a:t>Принято, что испытанный типоразмер характеризует </a:t>
            </a:r>
            <a:r>
              <a:rPr lang="ru-RU" b="1" dirty="0"/>
              <a:t>долговечность всех подшипников данного типа и диапазона размеров, изготовленных по одинаковой технологии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03023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1340768"/>
            <a:ext cx="8568952" cy="5256584"/>
          </a:xfrm>
        </p:spPr>
        <p:txBody>
          <a:bodyPr/>
          <a:lstStyle/>
          <a:p>
            <a:r>
              <a:rPr lang="ru-RU" b="1" i="1" dirty="0">
                <a:solidFill>
                  <a:srgbClr val="7030A0"/>
                </a:solidFill>
              </a:rPr>
              <a:t>Методика </a:t>
            </a:r>
            <a:r>
              <a:rPr lang="ru-RU" b="1" i="1" dirty="0" smtClean="0">
                <a:solidFill>
                  <a:srgbClr val="7030A0"/>
                </a:solidFill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Нагрузка на подшипники назначается из условия получения ресурса (</a:t>
            </a:r>
            <a:r>
              <a:rPr lang="en-US" b="1" i="1" dirty="0" err="1" smtClean="0"/>
              <a:t>Lh</a:t>
            </a:r>
            <a:r>
              <a:rPr lang="ru-RU" dirty="0" smtClean="0"/>
              <a:t>) в 100—300 ч, а для ускоренных испытаний в 50—200 ч.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Меньшие и средние значения рекомендуе­мых интервалов ресурса для небольших радиальных подшипников (шариковых и роликовых с короткими цилиндри­ческими роликами).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rgbClr val="7030A0"/>
                </a:solidFill>
              </a:rPr>
              <a:t>Режимы испытаний и методы обработки </a:t>
            </a:r>
            <a:r>
              <a:rPr lang="ru-RU" sz="3200" b="1" i="1" dirty="0" smtClean="0">
                <a:solidFill>
                  <a:srgbClr val="7030A0"/>
                </a:solidFill>
              </a:rPr>
              <a:t>результатов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142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0648"/>
            <a:ext cx="7408333" cy="640871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ru-RU" dirty="0"/>
              <a:t>-Радиальные подшипники обычно испытывают при радиальной нагрузке (</a:t>
            </a:r>
            <a:r>
              <a:rPr lang="en-US" b="1" i="1" dirty="0"/>
              <a:t>Fr</a:t>
            </a:r>
            <a:r>
              <a:rPr lang="ru-RU" dirty="0"/>
              <a:t>) </a:t>
            </a:r>
          </a:p>
          <a:p>
            <a:pPr>
              <a:lnSpc>
                <a:spcPct val="150000"/>
              </a:lnSpc>
            </a:pPr>
            <a:r>
              <a:rPr lang="ru-RU" dirty="0"/>
              <a:t>-радиально-упорные — при комбинированной радиальной и осевой </a:t>
            </a:r>
            <a:r>
              <a:rPr lang="ru-RU" i="1" dirty="0"/>
              <a:t>(</a:t>
            </a:r>
            <a:r>
              <a:rPr lang="en-US" b="1" i="1" dirty="0"/>
              <a:t>Fr </a:t>
            </a:r>
            <a:r>
              <a:rPr lang="ru-RU" dirty="0"/>
              <a:t>и</a:t>
            </a:r>
            <a:r>
              <a:rPr lang="ru-RU" b="1" i="1" dirty="0"/>
              <a:t> </a:t>
            </a:r>
            <a:r>
              <a:rPr lang="en-US" b="1" i="1" dirty="0"/>
              <a:t>Fa</a:t>
            </a:r>
            <a:r>
              <a:rPr lang="ru-RU" dirty="0"/>
              <a:t>).</a:t>
            </a:r>
          </a:p>
          <a:p>
            <a:pPr>
              <a:lnSpc>
                <a:spcPct val="150000"/>
              </a:lnSpc>
            </a:pPr>
            <a:r>
              <a:rPr lang="ru-RU" dirty="0"/>
              <a:t>Для подсчета испытательной нагрузки предварительно опреде­ляют приведенную нагрузку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</a:t>
            </a:r>
          </a:p>
          <a:p>
            <a:pPr marL="0" indent="0">
              <a:buNone/>
            </a:pPr>
            <a:r>
              <a:rPr lang="ru-RU" dirty="0" smtClean="0"/>
              <a:t> где </a:t>
            </a:r>
            <a:r>
              <a:rPr lang="ru-RU" b="1" dirty="0"/>
              <a:t>С</a:t>
            </a:r>
            <a:r>
              <a:rPr lang="ru-RU" dirty="0"/>
              <a:t> — коэффициент работоспособности по каталогу;</a:t>
            </a:r>
          </a:p>
          <a:p>
            <a:pPr>
              <a:lnSpc>
                <a:spcPct val="150000"/>
              </a:lnSpc>
            </a:pPr>
            <a:r>
              <a:rPr lang="ru-RU" dirty="0"/>
              <a:t> </a:t>
            </a:r>
            <a:r>
              <a:rPr lang="ru-RU" b="1" i="1" dirty="0"/>
              <a:t>п</a:t>
            </a:r>
            <a:r>
              <a:rPr lang="ru-RU" i="1" dirty="0"/>
              <a:t> —</a:t>
            </a:r>
            <a:r>
              <a:rPr lang="ru-RU" dirty="0"/>
              <a:t> час­тота вращения внутреннего кольца, об/мин; </a:t>
            </a:r>
          </a:p>
          <a:p>
            <a:pPr>
              <a:lnSpc>
                <a:spcPct val="150000"/>
              </a:lnSpc>
            </a:pPr>
            <a:r>
              <a:rPr lang="en-US" b="1" i="1" dirty="0" err="1"/>
              <a:t>L</a:t>
            </a:r>
            <a:r>
              <a:rPr lang="en-US" sz="1600" b="1" i="1" dirty="0" err="1"/>
              <a:t>h</a:t>
            </a:r>
            <a:r>
              <a:rPr lang="ru-RU" sz="1600" dirty="0"/>
              <a:t> </a:t>
            </a:r>
            <a:r>
              <a:rPr lang="ru-RU" dirty="0"/>
              <a:t>— расчетный ресурс подшипников, ч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258" y="3501008"/>
            <a:ext cx="4350901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359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/>
              <a:t>	Подшипники </a:t>
            </a:r>
            <a:r>
              <a:rPr lang="ru-RU" dirty="0"/>
              <a:t>качения выходят из строя по следующим причинам: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Усталостное </a:t>
            </a:r>
            <a:r>
              <a:rPr lang="ru-RU" dirty="0"/>
              <a:t>выкашивание рабочих поверхностей контактирующих деталей от переменных напряжений.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Образование </a:t>
            </a:r>
            <a:r>
              <a:rPr lang="ru-RU" dirty="0"/>
              <a:t>вмятин на беговых дорожках колец от действия динамических нагрузок.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Износ </a:t>
            </a:r>
            <a:r>
              <a:rPr lang="ru-RU" dirty="0"/>
              <a:t>колец и тел качения при работе подшипника в абразивной среде. </a:t>
            </a:r>
            <a:endParaRPr lang="ru-RU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/>
              <a:t>	</a:t>
            </a:r>
            <a:r>
              <a:rPr lang="ru-RU" dirty="0" smtClean="0"/>
              <a:t>Усталостное </a:t>
            </a:r>
            <a:r>
              <a:rPr lang="ru-RU" dirty="0"/>
              <a:t>выкашивание - основной вид выхода из строя подшипников качения после длительной работы их в нормальных условиях.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3671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Критерии работоспособности</a:t>
            </a:r>
            <a:endParaRPr lang="ru-RU" sz="32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834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404664"/>
            <a:ext cx="8424935" cy="626469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ru-RU" dirty="0"/>
              <a:t>Для радиальных подшипников условно принимают осевую нагрузку </a:t>
            </a:r>
            <a:r>
              <a:rPr lang="en-US" b="1" i="1" dirty="0"/>
              <a:t>F</a:t>
            </a:r>
            <a:r>
              <a:rPr lang="ru-RU" b="1" i="1" dirty="0"/>
              <a:t>а</a:t>
            </a:r>
            <a:r>
              <a:rPr lang="ru-RU" b="1" dirty="0"/>
              <a:t> = </a:t>
            </a:r>
            <a:r>
              <a:rPr lang="en-US" b="1" dirty="0"/>
              <a:t>Q</a:t>
            </a:r>
            <a:r>
              <a:rPr lang="ru-RU" b="1" dirty="0"/>
              <a:t>.</a:t>
            </a:r>
            <a:endParaRPr lang="ru-RU" dirty="0"/>
          </a:p>
          <a:p>
            <a:r>
              <a:rPr lang="ru-RU" dirty="0"/>
              <a:t> </a:t>
            </a:r>
          </a:p>
          <a:p>
            <a:pPr>
              <a:lnSpc>
                <a:spcPct val="150000"/>
              </a:lnSpc>
            </a:pPr>
            <a:r>
              <a:rPr lang="ru-RU" dirty="0"/>
              <a:t>Приведенную нагрузку для радиально-упорных подшипников определяют из формулы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/>
          </a:p>
          <a:p>
            <a:pPr marL="0" indent="0">
              <a:lnSpc>
                <a:spcPct val="150000"/>
              </a:lnSpc>
              <a:buNone/>
            </a:pPr>
            <a:endParaRPr lang="ru-RU" dirty="0"/>
          </a:p>
          <a:p>
            <a:pPr>
              <a:lnSpc>
                <a:spcPct val="150000"/>
              </a:lnSpc>
            </a:pPr>
            <a:r>
              <a:rPr lang="ru-RU" dirty="0"/>
              <a:t>где 	</a:t>
            </a:r>
            <a:r>
              <a:rPr lang="en-US" b="1" i="1" dirty="0"/>
              <a:t>Fa</a:t>
            </a:r>
            <a:r>
              <a:rPr lang="ru-RU" dirty="0"/>
              <a:t> — действительная осевая нагрузка на подшипник;</a:t>
            </a:r>
          </a:p>
          <a:p>
            <a:pPr>
              <a:lnSpc>
                <a:spcPct val="150000"/>
              </a:lnSpc>
            </a:pPr>
            <a:r>
              <a:rPr lang="ru-RU" b="1" dirty="0"/>
              <a:t>S</a:t>
            </a:r>
            <a:r>
              <a:rPr lang="ru-RU" dirty="0"/>
              <a:t> </a:t>
            </a:r>
            <a:r>
              <a:rPr lang="ru-RU" dirty="0" smtClean="0"/>
              <a:t>= </a:t>
            </a:r>
            <a:r>
              <a:rPr lang="ru-RU" dirty="0"/>
              <a:t>1,3 </a:t>
            </a:r>
            <a:r>
              <a:rPr lang="en-US" b="1" i="1" dirty="0"/>
              <a:t>Fr</a:t>
            </a:r>
            <a:r>
              <a:rPr lang="en-US" dirty="0"/>
              <a:t> </a:t>
            </a:r>
            <a:r>
              <a:rPr lang="en-US" dirty="0" err="1"/>
              <a:t>tg</a:t>
            </a:r>
            <a:r>
              <a:rPr lang="en-US" dirty="0"/>
              <a:t> </a:t>
            </a:r>
            <a:r>
              <a:rPr lang="en-US" b="1" dirty="0"/>
              <a:t>a</a:t>
            </a:r>
            <a:r>
              <a:rPr lang="ru-RU" dirty="0"/>
              <a:t> — осевая составляющая от радиальной нагрузки на подшипник;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a</a:t>
            </a:r>
            <a:r>
              <a:rPr lang="ru-RU" dirty="0"/>
              <a:t> — номинальный угол контакта; </a:t>
            </a:r>
          </a:p>
          <a:p>
            <a:pPr>
              <a:lnSpc>
                <a:spcPct val="150000"/>
              </a:lnSpc>
            </a:pPr>
            <a:r>
              <a:rPr lang="ru-RU" b="1" i="1" dirty="0"/>
              <a:t>т</a:t>
            </a:r>
            <a:r>
              <a:rPr lang="ru-RU" i="1" dirty="0"/>
              <a:t> —</a:t>
            </a:r>
            <a:r>
              <a:rPr lang="ru-RU" dirty="0"/>
              <a:t> коэффи­циент приведения (выбирают по каталогу для данного типа под­шипника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608" y="2886710"/>
            <a:ext cx="31432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124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764704"/>
            <a:ext cx="8280919" cy="583264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      Испытания </a:t>
            </a:r>
            <a:r>
              <a:rPr lang="ru-RU" dirty="0"/>
              <a:t>подшипников в сборе и их деталей выполняют: </a:t>
            </a:r>
          </a:p>
          <a:p>
            <a:pPr algn="just">
              <a:lnSpc>
                <a:spcPct val="150000"/>
              </a:lnSpc>
            </a:pPr>
            <a:r>
              <a:rPr lang="ru-RU" dirty="0"/>
              <a:t>-в целях контроля качества; </a:t>
            </a:r>
          </a:p>
          <a:p>
            <a:pPr algn="just">
              <a:lnSpc>
                <a:spcPct val="150000"/>
              </a:lnSpc>
            </a:pPr>
            <a:r>
              <a:rPr lang="ru-RU" dirty="0"/>
              <a:t>-для уточнения существующих и разработки новых расчетных зависимостей;</a:t>
            </a:r>
          </a:p>
          <a:p>
            <a:pPr algn="just">
              <a:lnSpc>
                <a:spcPct val="150000"/>
              </a:lnSpc>
            </a:pPr>
            <a:r>
              <a:rPr lang="ru-RU" dirty="0"/>
              <a:t>-для оценки эффективности применения новых конструкций, конструктивных модификаций, материалов, технологических процессов, методов смазки и смазочных материа­лов; </a:t>
            </a:r>
          </a:p>
          <a:p>
            <a:pPr algn="just">
              <a:lnSpc>
                <a:spcPct val="150000"/>
              </a:lnSpc>
            </a:pPr>
            <a:r>
              <a:rPr lang="ru-RU" dirty="0"/>
              <a:t>-для исследования возможностей расширения областей применения подшипников качения (создание подшипников для работы при повышенных температурах, в агрессивных средах, в вакууме и т. д.).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8641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Назначение испытаний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278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412776"/>
            <a:ext cx="7408333" cy="345069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Обычно принимают </a:t>
            </a:r>
            <a:r>
              <a:rPr lang="ru-RU" dirty="0" smtClean="0"/>
              <a:t>: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 </a:t>
            </a:r>
            <a:endParaRPr lang="ru-RU" dirty="0"/>
          </a:p>
          <a:p>
            <a:r>
              <a:rPr lang="en-US" b="1" i="1" dirty="0"/>
              <a:t>Fa</a:t>
            </a:r>
            <a:r>
              <a:rPr lang="ru-RU" b="1" i="1" dirty="0"/>
              <a:t> — </a:t>
            </a:r>
            <a:r>
              <a:rPr lang="en-US" b="1" i="1" dirty="0"/>
              <a:t>S</a:t>
            </a:r>
            <a:r>
              <a:rPr lang="ru-RU" b="1" i="1" dirty="0"/>
              <a:t> &lt; 0,25 </a:t>
            </a:r>
            <a:r>
              <a:rPr lang="en-US" b="1" i="1" dirty="0"/>
              <a:t>Fr</a:t>
            </a:r>
            <a:r>
              <a:rPr lang="ru-RU" dirty="0"/>
              <a:t> для подшипников с уг­лом контакта до 20° </a:t>
            </a:r>
          </a:p>
          <a:p>
            <a:pPr marL="0" indent="0">
              <a:buNone/>
            </a:pPr>
            <a:r>
              <a:rPr lang="ru-RU" b="1" i="1" dirty="0"/>
              <a:t> </a:t>
            </a:r>
            <a:endParaRPr lang="ru-RU" dirty="0"/>
          </a:p>
          <a:p>
            <a:r>
              <a:rPr lang="en-US" b="1" i="1" dirty="0"/>
              <a:t>Fa</a:t>
            </a:r>
            <a:r>
              <a:rPr lang="ru-RU" b="1" i="1" dirty="0"/>
              <a:t> — S &lt; 0,5 </a:t>
            </a:r>
            <a:r>
              <a:rPr lang="en-US" b="1" i="1" dirty="0"/>
              <a:t>Fr</a:t>
            </a:r>
            <a:r>
              <a:rPr lang="ru-RU" dirty="0"/>
              <a:t> при </a:t>
            </a:r>
            <a:r>
              <a:rPr lang="en-US" b="1" dirty="0"/>
              <a:t>a</a:t>
            </a:r>
            <a:r>
              <a:rPr lang="ru-RU" dirty="0"/>
              <a:t> &gt; 20°.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2264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196752"/>
            <a:ext cx="7408333" cy="4929411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ru-RU" dirty="0"/>
              <a:t>Испытания производят при вращении внутреннего кольца. Для подшипников, предназначенных для нормальных условий эксплуатации, частоту вращения принимают равной </a:t>
            </a:r>
            <a:r>
              <a:rPr lang="ru-RU" b="1" dirty="0"/>
              <a:t>0,4—0,6</a:t>
            </a:r>
            <a:r>
              <a:rPr lang="ru-RU" dirty="0"/>
              <a:t> от предельной для данного типоразмера по каталогу и округляют по ряду:         500, 750, 1000, 1500, 2000, 2500, 3500, 4000, 5000, 7500 и 10 000 об/мин. Подшипники смазывают минеральным маслом (индустриальное-12). </a:t>
            </a:r>
          </a:p>
        </p:txBody>
      </p:sp>
    </p:spTree>
    <p:extLst>
      <p:ext uri="{BB962C8B-B14F-4D97-AF65-F5344CB8AC3E}">
        <p14:creationId xmlns:p14="http://schemas.microsoft.com/office/powerpoint/2010/main" val="758652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764704"/>
            <a:ext cx="7408333" cy="536145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ru-RU" dirty="0"/>
              <a:t>Температура наружного кольца в процессе испытания не должна была превышать 90° С.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 </a:t>
            </a:r>
            <a:endParaRPr lang="ru-RU" dirty="0"/>
          </a:p>
          <a:p>
            <a:pPr algn="just">
              <a:lnSpc>
                <a:spcPct val="150000"/>
              </a:lnSpc>
            </a:pPr>
            <a:r>
              <a:rPr lang="ru-RU" dirty="0"/>
              <a:t>Испытуемые подшип­ники закрепляют на валу на тугой подшипниковой посадке (</a:t>
            </a:r>
            <a:r>
              <a:rPr lang="en-US" b="1" i="1" dirty="0"/>
              <a:t>m</a:t>
            </a:r>
            <a:r>
              <a:rPr lang="ru-RU" b="1" i="1" dirty="0"/>
              <a:t>6</a:t>
            </a:r>
            <a:r>
              <a:rPr lang="ru-RU" dirty="0"/>
              <a:t>), за исключением шариковых радиальных однорядных подшип­ников, для которых была принята напряженная подшипниковая посадка (</a:t>
            </a:r>
            <a:r>
              <a:rPr lang="en-US" b="1" i="1" dirty="0"/>
              <a:t>k</a:t>
            </a:r>
            <a:r>
              <a:rPr lang="ru-RU" b="1" i="1" dirty="0"/>
              <a:t>6</a:t>
            </a:r>
            <a:r>
              <a:rPr lang="ru-RU" dirty="0"/>
              <a:t>). Во всех случаях наружное кольцо устанавливают в корпус по скользящей подшипниковой посадке (</a:t>
            </a:r>
            <a:r>
              <a:rPr lang="en-US" b="1" i="1" dirty="0"/>
              <a:t>H</a:t>
            </a:r>
            <a:r>
              <a:rPr lang="ru-RU" b="1" i="1" dirty="0"/>
              <a:t>7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041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268760"/>
            <a:ext cx="7632848" cy="5256584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ru-RU" dirty="0"/>
              <a:t>-гарантированному ресурсу — наработке до предельного со­стояния, которую обеспечили 90% подшипников испытываемой партии; (при определении гарантированного ресурса учитывали только те подшипники, которые вышли из строя в результате усталостного разрушения</a:t>
            </a:r>
            <a:r>
              <a:rPr lang="ru-RU" dirty="0" smtClean="0"/>
              <a:t>);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 fontScale="90000"/>
          </a:bodyPr>
          <a:lstStyle/>
          <a:p>
            <a:r>
              <a:rPr lang="ru-RU" sz="2800" b="1" i="1" dirty="0">
                <a:solidFill>
                  <a:srgbClr val="7030A0"/>
                </a:solidFill>
              </a:rPr>
              <a:t> Работоспособность подшипников оценивают по следующим показателям:</a:t>
            </a:r>
          </a:p>
        </p:txBody>
      </p:sp>
    </p:spTree>
    <p:extLst>
      <p:ext uri="{BB962C8B-B14F-4D97-AF65-F5344CB8AC3E}">
        <p14:creationId xmlns:p14="http://schemas.microsoft.com/office/powerpoint/2010/main" val="4055658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124744"/>
            <a:ext cx="7408333" cy="5001419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ru-RU" dirty="0"/>
              <a:t>-контрольному ресурсу — наработке до предельного состоя­ния, которую обеспечили 90% подшипников испытываемой пар­тии независимо от характера разрушения;</a:t>
            </a:r>
          </a:p>
        </p:txBody>
      </p:sp>
    </p:spTree>
    <p:extLst>
      <p:ext uri="{BB962C8B-B14F-4D97-AF65-F5344CB8AC3E}">
        <p14:creationId xmlns:p14="http://schemas.microsoft.com/office/powerpoint/2010/main" val="1665113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980728"/>
            <a:ext cx="7408333" cy="514543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/>
              <a:t>-среднему ресурсу (ч)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                                             </a:t>
            </a:r>
            <a:endParaRPr lang="ru-RU" dirty="0" smtClean="0"/>
          </a:p>
          <a:p>
            <a:pPr marL="0" indent="0">
              <a:lnSpc>
                <a:spcPct val="150000"/>
              </a:lnSpc>
              <a:buNone/>
            </a:pPr>
            <a:endParaRPr lang="ru-RU" dirty="0"/>
          </a:p>
          <a:p>
            <a:pPr marL="0" indent="0">
              <a:lnSpc>
                <a:spcPct val="150000"/>
              </a:lnSpc>
              <a:buNone/>
            </a:pPr>
            <a:endParaRPr lang="ru-RU" dirty="0"/>
          </a:p>
          <a:p>
            <a:pPr>
              <a:lnSpc>
                <a:spcPct val="150000"/>
              </a:lnSpc>
            </a:pPr>
            <a:r>
              <a:rPr lang="ru-RU" dirty="0"/>
              <a:t>где </a:t>
            </a:r>
            <a:r>
              <a:rPr lang="ru-RU" cap="small" dirty="0"/>
              <a:t>                </a:t>
            </a:r>
            <a:r>
              <a:rPr lang="en-US" b="1" i="1" dirty="0" err="1"/>
              <a:t>Lhi</a:t>
            </a:r>
            <a:r>
              <a:rPr lang="ru-RU" dirty="0"/>
              <a:t> — суммарный ресурс </a:t>
            </a:r>
            <a:r>
              <a:rPr lang="ru-RU" i="1" dirty="0"/>
              <a:t>п</a:t>
            </a:r>
            <a:r>
              <a:rPr lang="ru-RU" dirty="0"/>
              <a:t> подшипников испытываемой партии, вышедших из строя в результате усталостного разруше­ния колец и тел качения;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88840"/>
            <a:ext cx="299233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247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12776"/>
            <a:ext cx="7408333" cy="4713387"/>
          </a:xfrm>
        </p:spPr>
        <p:txBody>
          <a:bodyPr/>
          <a:lstStyle/>
          <a:p>
            <a:r>
              <a:rPr lang="ru-RU" dirty="0"/>
              <a:t>-коэффициенту рассеяния </a:t>
            </a:r>
            <a:r>
              <a:rPr lang="ru-RU" dirty="0" smtClean="0"/>
              <a:t>ресурсов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/>
              <a:t>где </a:t>
            </a:r>
            <a:r>
              <a:rPr lang="en-US" b="1" i="1" dirty="0" err="1"/>
              <a:t>Lh</a:t>
            </a:r>
            <a:r>
              <a:rPr lang="ru-RU" dirty="0"/>
              <a:t>наиб и </a:t>
            </a:r>
            <a:r>
              <a:rPr lang="ru-RU" b="1" i="1" dirty="0"/>
              <a:t>L</a:t>
            </a:r>
            <a:r>
              <a:rPr lang="en-US" b="1" i="1" dirty="0"/>
              <a:t>h</a:t>
            </a:r>
            <a:r>
              <a:rPr lang="ru-RU" dirty="0" err="1"/>
              <a:t>наим</a:t>
            </a:r>
            <a:r>
              <a:rPr lang="ru-RU" dirty="0"/>
              <a:t>—соответственно наибольший и наимень­ший ресурсы подшипников испытанной партии, вышедших из строя в результате усталостного разрушения колец и тел качения</a:t>
            </a:r>
            <a:r>
              <a:rPr lang="ru-RU" dirty="0" smtClean="0"/>
              <a:t>;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2246313"/>
            <a:ext cx="3078471" cy="103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888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548680"/>
            <a:ext cx="7408333" cy="557748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60000"/>
              </a:lnSpc>
            </a:pPr>
            <a:r>
              <a:rPr lang="ru-RU" dirty="0"/>
              <a:t>-коэффициенту эксплуатационной стойкости — числу, харак­теризующему процент подшипников в партии, ресурс которых не ниже </a:t>
            </a:r>
            <a:r>
              <a:rPr lang="ru-RU" dirty="0" smtClean="0"/>
              <a:t>расчетного,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ru-RU" dirty="0"/>
          </a:p>
          <a:p>
            <a:pPr marL="0" indent="0" algn="just">
              <a:lnSpc>
                <a:spcPct val="160000"/>
              </a:lnSpc>
              <a:buNone/>
            </a:pPr>
            <a:r>
              <a:rPr lang="ru-RU" dirty="0" smtClean="0"/>
              <a:t>где </a:t>
            </a:r>
            <a:endParaRPr lang="ru-RU" dirty="0"/>
          </a:p>
          <a:p>
            <a:pPr algn="just">
              <a:lnSpc>
                <a:spcPct val="160000"/>
              </a:lnSpc>
            </a:pPr>
            <a:r>
              <a:rPr lang="en-US" b="1" dirty="0"/>
              <a:t>Z</a:t>
            </a:r>
            <a:r>
              <a:rPr lang="ru-RU" i="1" dirty="0"/>
              <a:t> —</a:t>
            </a:r>
            <a:r>
              <a:rPr lang="ru-RU" dirty="0"/>
              <a:t> количество подшипников в испытуемой партии; </a:t>
            </a:r>
          </a:p>
          <a:p>
            <a:pPr algn="just">
              <a:lnSpc>
                <a:spcPct val="160000"/>
              </a:lnSpc>
            </a:pPr>
            <a:r>
              <a:rPr lang="en-US" sz="3200" b="1" dirty="0" err="1"/>
              <a:t>z</a:t>
            </a:r>
            <a:r>
              <a:rPr lang="en-US" sz="1600" dirty="0" err="1"/>
              <a:t>n</a:t>
            </a:r>
            <a:r>
              <a:rPr lang="ru-RU" dirty="0"/>
              <a:t>, — коли­чество подшипников в партии, ресурс которых ниже расчетного. </a:t>
            </a:r>
          </a:p>
          <a:p>
            <a:pPr algn="just">
              <a:lnSpc>
                <a:spcPct val="160000"/>
              </a:lnSpc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2348880"/>
            <a:ext cx="384915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535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628800"/>
            <a:ext cx="7984397" cy="3450696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i="1" dirty="0" smtClean="0"/>
              <a:t>     Наиболее </a:t>
            </a:r>
            <a:r>
              <a:rPr lang="ru-RU" i="1" dirty="0"/>
              <a:t>достоверные данные получают в результате ис­пытаний подшипников в сборе. Испытания деталей меньше рас­пространены, однако в ряде случаев, например при оценке кон­тактной выносливости нового или по-новому обработанного материала, они облегчают и ускоряют решение общей задачи.</a:t>
            </a:r>
            <a:endParaRPr lang="ru-RU" dirty="0"/>
          </a:p>
          <a:p>
            <a:pPr algn="just"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9920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1124744"/>
            <a:ext cx="8208912" cy="55446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В результате испытаний подшипников в сборе можно оценить : </a:t>
            </a:r>
          </a:p>
          <a:p>
            <a:pPr>
              <a:lnSpc>
                <a:spcPct val="150000"/>
              </a:lnSpc>
            </a:pPr>
            <a:r>
              <a:rPr lang="ru-RU" dirty="0"/>
              <a:t>-расчетный срок службы при различных условиях эксплуатации (ресурс); </a:t>
            </a:r>
          </a:p>
          <a:p>
            <a:pPr>
              <a:lnSpc>
                <a:spcPct val="150000"/>
              </a:lnSpc>
            </a:pPr>
            <a:r>
              <a:rPr lang="ru-RU" dirty="0"/>
              <a:t>-предельные частоты вращения; </a:t>
            </a:r>
          </a:p>
          <a:p>
            <a:pPr>
              <a:lnSpc>
                <a:spcPct val="150000"/>
              </a:lnSpc>
            </a:pPr>
            <a:r>
              <a:rPr lang="ru-RU" dirty="0"/>
              <a:t>-температурную стойкость;</a:t>
            </a:r>
          </a:p>
          <a:p>
            <a:pPr>
              <a:lnSpc>
                <a:spcPct val="150000"/>
              </a:lnSpc>
            </a:pPr>
            <a:r>
              <a:rPr lang="ru-RU" dirty="0"/>
              <a:t>-шумность; </a:t>
            </a:r>
          </a:p>
          <a:p>
            <a:pPr>
              <a:lnSpc>
                <a:spcPct val="150000"/>
              </a:lnSpc>
            </a:pPr>
            <a:r>
              <a:rPr lang="ru-RU" dirty="0"/>
              <a:t>-точность вращения </a:t>
            </a:r>
          </a:p>
          <a:p>
            <a:pPr>
              <a:lnSpc>
                <a:spcPct val="150000"/>
              </a:lnSpc>
            </a:pPr>
            <a:r>
              <a:rPr lang="ru-RU" dirty="0"/>
              <a:t>и другие характеристики.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7030A0"/>
                </a:solidFill>
              </a:rPr>
              <a:t>Измеряемые </a:t>
            </a:r>
            <a:r>
              <a:rPr lang="ru-RU" sz="3600" b="1" i="1" dirty="0" smtClean="0">
                <a:solidFill>
                  <a:srgbClr val="7030A0"/>
                </a:solidFill>
              </a:rPr>
              <a:t>параметры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190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620688"/>
            <a:ext cx="8496943" cy="597666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i="1" dirty="0"/>
              <a:t>В зависимости от целей испытаний и условий, для которых предназначаются подшипники (скорость, температура, характер окружающей среды и др.), </a:t>
            </a:r>
            <a:r>
              <a:rPr lang="ru-RU" b="1" i="1" dirty="0"/>
              <a:t>испытания</a:t>
            </a:r>
            <a:r>
              <a:rPr lang="ru-RU" i="1" dirty="0"/>
              <a:t> различаются по</a:t>
            </a:r>
            <a:r>
              <a:rPr lang="ru-RU" dirty="0"/>
              <a:t> </a:t>
            </a:r>
            <a:r>
              <a:rPr lang="ru-RU" b="1" i="1" dirty="0"/>
              <a:t>методике</a:t>
            </a:r>
            <a:r>
              <a:rPr lang="ru-RU" dirty="0"/>
              <a:t> и </a:t>
            </a:r>
            <a:r>
              <a:rPr lang="ru-RU" b="1" i="1" dirty="0"/>
              <a:t>экспериментальному оборудованию</a:t>
            </a:r>
            <a:r>
              <a:rPr lang="ru-RU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ru-RU" i="1" dirty="0"/>
              <a:t>Наиболее распространены испытания на унифицированных машинах. В некоторых случаях испытания проводят на специальных стендах, имитирующих условия работы подшипника в узлах машины, для которой он предназначен.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443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2636912"/>
            <a:ext cx="6918354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ПОДШИПНИКИ </a:t>
            </a:r>
            <a:r>
              <a:rPr lang="ru-RU" b="1" i="1" dirty="0" smtClean="0">
                <a:solidFill>
                  <a:srgbClr val="7030A0"/>
                </a:solidFill>
              </a:rPr>
              <a:t>КАЧЕНИЯ</a:t>
            </a:r>
            <a:endParaRPr lang="ru-RU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8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544616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/>
              <a:t>	</a:t>
            </a:r>
            <a:r>
              <a:rPr lang="ru-RU" dirty="0" smtClean="0"/>
              <a:t>Подшипники </a:t>
            </a:r>
            <a:r>
              <a:rPr lang="ru-RU" dirty="0"/>
              <a:t>качения служат опорами для валов, осей и других вращающихся деталей. Они воспринимают радиальные и осевые усилия, приложенные к валу, и по виду трения относятся к опорам трения качения.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/>
              <a:t>	Подшипники </a:t>
            </a:r>
            <a:r>
              <a:rPr lang="ru-RU" dirty="0"/>
              <a:t>качения состоят из наружного 1 и внутреннего </a:t>
            </a:r>
            <a:r>
              <a:rPr lang="ru-RU" dirty="0" smtClean="0"/>
              <a:t>5 </a:t>
            </a:r>
            <a:r>
              <a:rPr lang="ru-RU" dirty="0"/>
              <a:t>колец с дорожками качения, шариков или роликов </a:t>
            </a:r>
            <a:r>
              <a:rPr lang="ru-RU" dirty="0" smtClean="0"/>
              <a:t>2 </a:t>
            </a:r>
            <a:r>
              <a:rPr lang="ru-RU" dirty="0"/>
              <a:t>(тел. качения), которые катятся по дорожкам качения </a:t>
            </a:r>
            <a:r>
              <a:rPr lang="ru-RU" dirty="0" smtClean="0"/>
              <a:t>колец 4, сепаратора 3, </a:t>
            </a:r>
            <a:r>
              <a:rPr lang="ru-RU" dirty="0"/>
              <a:t>разделяющего и направляющего шарики или ролики, </a:t>
            </a:r>
            <a:r>
              <a:rPr lang="ru-RU" dirty="0" smtClean="0"/>
              <a:t>что обеспечивает </a:t>
            </a:r>
            <a:r>
              <a:rPr lang="ru-RU" dirty="0"/>
              <a:t>их правильную работу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Общие сведения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06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968884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225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 algn="just">
              <a:lnSpc>
                <a:spcPct val="200000"/>
              </a:lnSpc>
              <a:buNone/>
            </a:pPr>
            <a:r>
              <a:rPr lang="ru-RU" dirty="0" smtClean="0"/>
              <a:t>	Тела качения: шарики</a:t>
            </a:r>
            <a:r>
              <a:rPr lang="ru-RU" dirty="0"/>
              <a:t>, </a:t>
            </a:r>
            <a:r>
              <a:rPr lang="ru-RU" dirty="0" smtClean="0"/>
              <a:t>ролики, а так же </a:t>
            </a:r>
            <a:r>
              <a:rPr lang="ru-RU" dirty="0"/>
              <a:t>кольца подшипников качения изготовляют из сталей ШХ15, ШХ15СГ, 18ХГТ. Твердость колец </a:t>
            </a:r>
            <a:r>
              <a:rPr lang="ru-RU" dirty="0" smtClean="0"/>
              <a:t>и </a:t>
            </a:r>
            <a:r>
              <a:rPr lang="ru-RU" dirty="0"/>
              <a:t>тел качения составляет </a:t>
            </a:r>
            <a:r>
              <a:rPr lang="ru-RU" dirty="0" smtClean="0"/>
              <a:t>Н</a:t>
            </a:r>
            <a:r>
              <a:rPr lang="en-US" dirty="0" err="1" smtClean="0"/>
              <a:t>Rc</a:t>
            </a:r>
            <a:r>
              <a:rPr lang="ru-RU" dirty="0" smtClean="0"/>
              <a:t> </a:t>
            </a:r>
            <a:r>
              <a:rPr lang="ru-RU" dirty="0"/>
              <a:t>60...65. </a:t>
            </a:r>
            <a:r>
              <a:rPr lang="ru-RU" dirty="0" smtClean="0"/>
              <a:t>	Сепараторы </a:t>
            </a:r>
            <a:r>
              <a:rPr lang="ru-RU" dirty="0"/>
              <a:t>подшипников качения выполняют из мягкой углеродистой стали, латуни, бронзы, алюминиевых сплавов, пластмасс (текстолит).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Материал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6343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53</TotalTime>
  <Words>931</Words>
  <Application>Microsoft Office PowerPoint</Application>
  <PresentationFormat>Экран (4:3)</PresentationFormat>
  <Paragraphs>110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Волна</vt:lpstr>
      <vt:lpstr>ИСПЫТАНИЯ ПОДШИПНИКОВ КАЧЕНИЯ </vt:lpstr>
      <vt:lpstr>Назначение испытаний</vt:lpstr>
      <vt:lpstr>Презентация PowerPoint</vt:lpstr>
      <vt:lpstr>Измеряемые параметры</vt:lpstr>
      <vt:lpstr>Презентация PowerPoint</vt:lpstr>
      <vt:lpstr>ПОДШИПНИКИ КАЧЕНИЯ</vt:lpstr>
      <vt:lpstr>Общие сведения</vt:lpstr>
      <vt:lpstr>Презентация PowerPoint</vt:lpstr>
      <vt:lpstr>Материал</vt:lpstr>
      <vt:lpstr>Достоинства подшипников качения:</vt:lpstr>
      <vt:lpstr>ИСПЫТАНИЯ ПОДШИПНИКОВ КАЧЕНИЯ ОБЩЕГО НАЗНАЧЕНИЯ НА НАДЕЖНОСТЬ И РЕСУРС</vt:lpstr>
      <vt:lpstr>Презентация PowerPoint</vt:lpstr>
      <vt:lpstr>Презентация PowerPoint</vt:lpstr>
      <vt:lpstr>Назначение и виды испытаний</vt:lpstr>
      <vt:lpstr>Презентация PowerPoint</vt:lpstr>
      <vt:lpstr>Режимы испытаний и методы обработки результатов</vt:lpstr>
      <vt:lpstr>Презентация PowerPoint</vt:lpstr>
      <vt:lpstr>Критерии работоспособности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 Работоспособность подшипников оценивают по следующим показателям: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ИСПЫТАНИЯ ПОДШИПНИКОВ КАЧЕНИЯ </dc:title>
  <dc:creator>Admin</dc:creator>
  <cp:lastModifiedBy>Пользователь Windows</cp:lastModifiedBy>
  <cp:revision>6</cp:revision>
  <dcterms:created xsi:type="dcterms:W3CDTF">2021-05-17T06:02:39Z</dcterms:created>
  <dcterms:modified xsi:type="dcterms:W3CDTF">2021-05-19T23:45:41Z</dcterms:modified>
</cp:coreProperties>
</file>