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1700808"/>
            <a:ext cx="4572000" cy="26108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/>
              <a:t>ОТВЕТСТВЕННОСТЬ ЗА НАРУШЕНИЕ ТРЕБОВАНИЙ</a:t>
            </a:r>
          </a:p>
          <a:p>
            <a:pPr algn="ctr">
              <a:lnSpc>
                <a:spcPct val="150000"/>
              </a:lnSpc>
            </a:pPr>
            <a:r>
              <a:rPr lang="ru-RU" sz="2800" b="1" dirty="0"/>
              <a:t>ПРОМЫШЛЕННОЙ БЕЗОПАСНОСТИ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68901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8609" y="188640"/>
            <a:ext cx="8208912" cy="3788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        Несоблюдение </a:t>
            </a:r>
            <a:r>
              <a:rPr lang="ru-RU" dirty="0"/>
              <a:t>установленных федеральным законодательством и иными</a:t>
            </a:r>
          </a:p>
          <a:p>
            <a:pPr>
              <a:lnSpc>
                <a:spcPct val="150000"/>
              </a:lnSpc>
            </a:pPr>
            <a:r>
              <a:rPr lang="ru-RU" dirty="0"/>
              <a:t>нормативными правовыми актами условий, запретов, ограничений и прочих</a:t>
            </a:r>
          </a:p>
          <a:p>
            <a:pPr>
              <a:lnSpc>
                <a:spcPct val="150000"/>
              </a:lnSpc>
            </a:pPr>
            <a:r>
              <a:rPr lang="ru-RU" dirty="0"/>
              <a:t>обязательных требований, обеспечивающих промышленную безопасность, </a:t>
            </a:r>
            <a:r>
              <a:rPr lang="ru-RU" dirty="0" err="1"/>
              <a:t>яв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ляется</a:t>
            </a:r>
            <a:r>
              <a:rPr lang="ru-RU" dirty="0"/>
              <a:t> административным (а также, в установленных случаях, уголовным) </a:t>
            </a:r>
            <a:r>
              <a:rPr lang="ru-RU" dirty="0" err="1"/>
              <a:t>пра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 err="1"/>
              <a:t>вонарушением</a:t>
            </a:r>
            <a:r>
              <a:rPr lang="ru-RU" dirty="0"/>
              <a:t>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      Нарушение </a:t>
            </a:r>
            <a:r>
              <a:rPr lang="ru-RU" dirty="0"/>
              <a:t>требований ПБ может быть совершено как путем действия, так</a:t>
            </a:r>
          </a:p>
          <a:p>
            <a:pPr>
              <a:lnSpc>
                <a:spcPct val="150000"/>
              </a:lnSpc>
            </a:pPr>
            <a:r>
              <a:rPr lang="ru-RU" dirty="0"/>
              <a:t>и путем </a:t>
            </a:r>
            <a:r>
              <a:rPr lang="ru-RU" dirty="0" smtClean="0"/>
              <a:t>бездействия.</a:t>
            </a:r>
            <a:endParaRPr lang="ru-RU" dirty="0"/>
          </a:p>
          <a:p>
            <a:pPr>
              <a:lnSpc>
                <a:spcPct val="150000"/>
              </a:lnSpc>
            </a:pPr>
            <a:r>
              <a:rPr lang="ru-RU" dirty="0" smtClean="0"/>
              <a:t>      В </a:t>
            </a:r>
            <a:r>
              <a:rPr lang="ru-RU" dirty="0"/>
              <a:t>соответствии со статьей 9.1. Кодекса РФ об административных </a:t>
            </a:r>
            <a:r>
              <a:rPr lang="ru-RU" dirty="0" err="1"/>
              <a:t>правона</a:t>
            </a:r>
            <a:r>
              <a:rPr lang="ru-RU" dirty="0"/>
              <a:t>-</a:t>
            </a:r>
          </a:p>
          <a:p>
            <a:pPr>
              <a:lnSpc>
                <a:spcPct val="150000"/>
              </a:lnSpc>
            </a:pPr>
            <a:r>
              <a:rPr lang="ru-RU" dirty="0"/>
              <a:t>рушениях (п. 7 прил. 1) (далее – КоАП РФ):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3989539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1) Нарушение требований ПБ или условий лицензий на осуществление видов</a:t>
            </a:r>
          </a:p>
          <a:p>
            <a:r>
              <a:rPr lang="ru-RU" b="1" dirty="0"/>
              <a:t>деятельности в области ПБ ОПО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635870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влечет наложение административного штрафа на граждан в размере</a:t>
            </a:r>
          </a:p>
          <a:p>
            <a:r>
              <a:rPr lang="ru-RU" dirty="0"/>
              <a:t>от двух тысяч до трех тысяч рублей; на должностных лиц – от двадцати</a:t>
            </a:r>
          </a:p>
          <a:p>
            <a:r>
              <a:rPr lang="ru-RU" dirty="0"/>
              <a:t>тысяч до тридцати тысяч рублей или дисквалификацию на срок от шести</a:t>
            </a:r>
          </a:p>
          <a:p>
            <a:r>
              <a:rPr lang="ru-RU" dirty="0"/>
              <a:t>месяцев до одного года; на юридических лиц – от двухсот тысяч</a:t>
            </a:r>
          </a:p>
          <a:p>
            <a:r>
              <a:rPr lang="ru-RU" dirty="0"/>
              <a:t>до трехсот тысяч рублей или административное приостановление</a:t>
            </a:r>
          </a:p>
          <a:p>
            <a:r>
              <a:rPr lang="ru-RU" dirty="0"/>
              <a:t>деятельности на срок до девяноста суток.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6660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188" y="116632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2) Нарушение требований ПБ к получению, использованию, переработке,</a:t>
            </a:r>
          </a:p>
          <a:p>
            <a:r>
              <a:rPr lang="ru-RU" b="1" dirty="0"/>
              <a:t>хранению, транспортировке, уничтожению и учету взрывчатых веществ на</a:t>
            </a:r>
          </a:p>
          <a:p>
            <a:r>
              <a:rPr lang="ru-RU" b="1" dirty="0"/>
              <a:t>ОПО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028938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влечет наложение административного штрафа на граждан в размере от</a:t>
            </a:r>
          </a:p>
          <a:p>
            <a:r>
              <a:rPr lang="ru-RU" dirty="0"/>
              <a:t>четырех тысяч до пяти тысяч рублей; на должностных лиц – от тридцати</a:t>
            </a:r>
          </a:p>
          <a:p>
            <a:r>
              <a:rPr lang="ru-RU" dirty="0"/>
              <a:t>тысяч до сорока тысяч рублей или дисквалификацию на срок от одного</a:t>
            </a:r>
          </a:p>
          <a:p>
            <a:r>
              <a:rPr lang="ru-RU" dirty="0"/>
              <a:t>года до полутора лет; на юридических лиц – от трехсот тысяч до</a:t>
            </a:r>
          </a:p>
          <a:p>
            <a:r>
              <a:rPr lang="ru-RU" dirty="0"/>
              <a:t>четырехсот тысяч рублей или административное приостановление</a:t>
            </a:r>
          </a:p>
          <a:p>
            <a:r>
              <a:rPr lang="ru-RU" dirty="0"/>
              <a:t>деятельности на срок до девяноста суток.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6188" y="2924944"/>
            <a:ext cx="83902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3) Грубое нарушение требований ПБ или грубое нарушение условий</a:t>
            </a:r>
          </a:p>
          <a:p>
            <a:r>
              <a:rPr lang="ru-RU" b="1" dirty="0"/>
              <a:t>лицензии на осуществление видов деятельности в области ПБ ОПО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5408" y="3571275"/>
            <a:ext cx="79928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влечет наложение административного штрафа на должностных лиц</a:t>
            </a:r>
          </a:p>
          <a:p>
            <a:r>
              <a:rPr lang="ru-RU" dirty="0"/>
              <a:t>в размере от сорока тысяч до пятидесяти тысяч рублей или</a:t>
            </a:r>
          </a:p>
          <a:p>
            <a:r>
              <a:rPr lang="ru-RU" dirty="0"/>
              <a:t>дисквалификацию на срок от одного года до двух лет; на юридических</a:t>
            </a:r>
          </a:p>
          <a:p>
            <a:r>
              <a:rPr lang="ru-RU" dirty="0"/>
              <a:t>лиц – от пятисот тысяч до одного миллиона рублей или административное</a:t>
            </a:r>
          </a:p>
          <a:p>
            <a:r>
              <a:rPr lang="ru-RU" dirty="0"/>
              <a:t>приостановление деятельности на срок до девяноста суток.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6720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4) Дача заведомо ложного заключения ЭПБ, если это действие не содержит</a:t>
            </a:r>
          </a:p>
          <a:p>
            <a:r>
              <a:rPr lang="ru-RU" b="1" dirty="0"/>
              <a:t>уголовно наказуемого деяния,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3935" y="837664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влечет наложение административного штрафа на должностных лиц</a:t>
            </a:r>
          </a:p>
          <a:p>
            <a:r>
              <a:rPr lang="ru-RU" dirty="0"/>
              <a:t>в размере от двадцати тысяч до пятидесяти тысяч рублей или</a:t>
            </a:r>
          </a:p>
          <a:p>
            <a:r>
              <a:rPr lang="ru-RU" dirty="0"/>
              <a:t>дисквалификацию на срок от шести месяцев до двух лет; на юридических</a:t>
            </a:r>
          </a:p>
          <a:p>
            <a:r>
              <a:rPr lang="ru-RU" dirty="0"/>
              <a:t>лиц – от трехсот тысяч до пятисот тысяч рублей.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6264" y="2321004"/>
            <a:ext cx="87025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В </a:t>
            </a:r>
            <a:r>
              <a:rPr lang="ru-RU" dirty="0"/>
              <a:t>соответствии со статьей 217 Уголовного кодекса РФ (п. 29 прил. 1) (да-</a:t>
            </a:r>
          </a:p>
          <a:p>
            <a:r>
              <a:rPr lang="ru-RU" dirty="0"/>
              <a:t>лее – УК РФ):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6264" y="2967335"/>
            <a:ext cx="842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1) Нарушение требований ПБ ОПО, повлекшее по неосторожности</a:t>
            </a:r>
          </a:p>
          <a:p>
            <a:r>
              <a:rPr lang="ru-RU" b="1" dirty="0"/>
              <a:t>причинение тяжкого вреда здоровью человека либо крупного ущерба,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7611" y="3613666"/>
            <a:ext cx="84145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наказывается штрафом в размере до четырехсот тысяч рублей или</a:t>
            </a:r>
          </a:p>
          <a:p>
            <a:r>
              <a:rPr lang="ru-RU" dirty="0"/>
              <a:t>в размере заработной платы или иного дохода осужденного за период</a:t>
            </a:r>
          </a:p>
          <a:p>
            <a:r>
              <a:rPr lang="ru-RU" dirty="0"/>
              <a:t>до восемнадцати месяцев либо лишением свободы на срок до трех лет</a:t>
            </a:r>
          </a:p>
          <a:p>
            <a:r>
              <a:rPr lang="ru-RU" dirty="0"/>
              <a:t>с лишением права занимать определенные должности или заниматься</a:t>
            </a:r>
          </a:p>
          <a:p>
            <a:r>
              <a:rPr lang="ru-RU" dirty="0"/>
              <a:t>определенной деятельностью на срок до трех лет или без такового.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9795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2103" y="260648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2) То же деяние, повлекшее по неосторожности смерть человека,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4557" y="629980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наказывается принудительными работами на срок до пяти лет с лишением</a:t>
            </a:r>
          </a:p>
          <a:p>
            <a:r>
              <a:rPr lang="ru-RU" dirty="0"/>
              <a:t>права занимать определенные должности или заниматься определенной</a:t>
            </a:r>
          </a:p>
          <a:p>
            <a:r>
              <a:rPr lang="ru-RU" dirty="0"/>
              <a:t>деятельностью на срок до трех лет или без такового либо лишением</a:t>
            </a:r>
          </a:p>
          <a:p>
            <a:r>
              <a:rPr lang="ru-RU" dirty="0"/>
              <a:t>свободы на срок до пяти лет с лишением права занимать определенные</a:t>
            </a:r>
          </a:p>
          <a:p>
            <a:r>
              <a:rPr lang="ru-RU" dirty="0"/>
              <a:t>должности или заниматься определенной деятельностью на срок до трех</a:t>
            </a:r>
          </a:p>
          <a:p>
            <a:r>
              <a:rPr lang="ru-RU" dirty="0"/>
              <a:t>лет или без такового.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4557" y="2967335"/>
            <a:ext cx="82398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3) Нарушение требований ПБ ОПО, повлекшее по неосторожности смерть</a:t>
            </a:r>
          </a:p>
          <a:p>
            <a:r>
              <a:rPr lang="ru-RU" b="1" dirty="0"/>
              <a:t>двух или более лиц,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4625" y="3828969"/>
            <a:ext cx="82398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наказывается принудительными работами на срок до пяти лет с лишением</a:t>
            </a:r>
          </a:p>
          <a:p>
            <a:r>
              <a:rPr lang="ru-RU" dirty="0"/>
              <a:t>права занимать определенные должности или заниматься определенной</a:t>
            </a:r>
          </a:p>
          <a:p>
            <a:r>
              <a:rPr lang="ru-RU" dirty="0"/>
              <a:t>деятельностью на срок до трех лет или без такового либо лишением</a:t>
            </a:r>
          </a:p>
          <a:p>
            <a:r>
              <a:rPr lang="ru-RU" dirty="0"/>
              <a:t>свободы на срок до семи лет с лишением права занимать определенные</a:t>
            </a:r>
          </a:p>
          <a:p>
            <a:r>
              <a:rPr lang="ru-RU" dirty="0"/>
              <a:t>должности или заниматься определенной деятельностью на срок до трех</a:t>
            </a:r>
          </a:p>
          <a:p>
            <a:r>
              <a:rPr lang="ru-RU" dirty="0"/>
              <a:t>лет или без такового.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8431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8"/>
            <a:ext cx="3988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В соответствии со статьей 217.2 УК РФ: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63128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1) Дача экспертом в области ПБ заведомо ложного заключения экспертизы</a:t>
            </a:r>
          </a:p>
          <a:p>
            <a:r>
              <a:rPr lang="ru-RU" b="1" dirty="0"/>
              <a:t>ПБ, если это могло повлечь смерть человека либо повлекло причинение</a:t>
            </a:r>
          </a:p>
          <a:p>
            <a:r>
              <a:rPr lang="ru-RU" b="1" dirty="0"/>
              <a:t>крупного ущерба,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586458"/>
            <a:ext cx="8568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наказывается штрафом в размере до двухсот тысяч рублей или в размере</a:t>
            </a:r>
          </a:p>
          <a:p>
            <a:r>
              <a:rPr lang="ru-RU" dirty="0"/>
              <a:t>заработной платы или иного дохода осужденного за период до шести</a:t>
            </a:r>
          </a:p>
          <a:p>
            <a:r>
              <a:rPr lang="ru-RU" dirty="0"/>
              <a:t>месяцев с лишением права занимать определенные должности или</a:t>
            </a:r>
          </a:p>
          <a:p>
            <a:r>
              <a:rPr lang="ru-RU" dirty="0"/>
              <a:t>заниматься определенной деятельностью на срок до трех лет либо без</a:t>
            </a:r>
          </a:p>
          <a:p>
            <a:r>
              <a:rPr lang="ru-RU" dirty="0"/>
              <a:t>такового.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3989" y="3063786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2) То же деяние, повлекшее по неосторожности причинение тяжкого вреда</a:t>
            </a:r>
          </a:p>
          <a:p>
            <a:r>
              <a:rPr lang="ru-RU" b="1" dirty="0"/>
              <a:t>здоровью или смерть человека,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710117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наказывается лишением свободы на срок до пяти лет с лишением права</a:t>
            </a:r>
          </a:p>
          <a:p>
            <a:r>
              <a:rPr lang="ru-RU" dirty="0"/>
              <a:t>занимать определенные должности или заниматься определенной</a:t>
            </a:r>
          </a:p>
          <a:p>
            <a:r>
              <a:rPr lang="ru-RU" dirty="0"/>
              <a:t>деятельностью на срок до трех лет или без такового.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9039" y="4633447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3) Дача экспертом в области ПБ заведомо ложного заключения экспертизы</a:t>
            </a:r>
          </a:p>
          <a:p>
            <a:r>
              <a:rPr lang="ru-RU" b="1" dirty="0"/>
              <a:t>ПБ, повлекшая по неосторожности смерть двух и более лиц,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5373216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наказывается лишением свободы на срок до семи лет с лишением права</a:t>
            </a:r>
          </a:p>
          <a:p>
            <a:r>
              <a:rPr lang="ru-RU" dirty="0"/>
              <a:t>занимать определенные должности или заниматься определенной</a:t>
            </a:r>
          </a:p>
          <a:p>
            <a:r>
              <a:rPr lang="ru-RU" dirty="0"/>
              <a:t>деятельностью на срок от одного года до трех лет или без такового.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1523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16367"/>
            <a:ext cx="67687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В </a:t>
            </a:r>
            <a:r>
              <a:rPr lang="ru-RU" b="1" dirty="0"/>
              <a:t>случае причинения вреда жизни или здоровью граждан</a:t>
            </a:r>
          </a:p>
          <a:p>
            <a:r>
              <a:rPr lang="ru-RU" b="1" dirty="0"/>
              <a:t>в результате аварии или инцидента на ОПО эксплуатирующая</a:t>
            </a:r>
          </a:p>
          <a:p>
            <a:r>
              <a:rPr lang="ru-RU" b="1" dirty="0"/>
              <a:t>организация обязана обеспечить выплату компенсации в счет</a:t>
            </a:r>
          </a:p>
          <a:p>
            <a:r>
              <a:rPr lang="ru-RU" b="1" dirty="0"/>
              <a:t>возмещения причиненного вреда следующим категориям лиц: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32845" y="2132856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гражданам, имеющим право в соответствии с гражданским</a:t>
            </a:r>
          </a:p>
          <a:p>
            <a:r>
              <a:rPr lang="ru-RU" dirty="0"/>
              <a:t>законодательством на возмещение вреда, принесенного в случае смерти</a:t>
            </a:r>
          </a:p>
          <a:p>
            <a:r>
              <a:rPr lang="ru-RU" dirty="0"/>
              <a:t>потерпевшего (кормильца), в сумме 2 млн рублей;</a:t>
            </a:r>
          </a:p>
          <a:p>
            <a:r>
              <a:rPr lang="ru-RU" dirty="0"/>
              <a:t>• гражданам, имеющим право в соответствии с гражданским</a:t>
            </a:r>
          </a:p>
          <a:p>
            <a:r>
              <a:rPr lang="ru-RU" dirty="0"/>
              <a:t>законодательством на возмещение вреда, причиненного здоровью,</a:t>
            </a:r>
          </a:p>
          <a:p>
            <a:r>
              <a:rPr lang="ru-RU" dirty="0"/>
              <a:t>в сумме, определяемой исходя из характера и степени повреждения</a:t>
            </a:r>
          </a:p>
          <a:p>
            <a:r>
              <a:rPr lang="ru-RU" dirty="0"/>
              <a:t>здоровья по устанавливаемым правительством РФ нормативам. Размер</a:t>
            </a:r>
          </a:p>
          <a:p>
            <a:r>
              <a:rPr lang="ru-RU" dirty="0"/>
              <a:t>компенсации в этом случае не может превышать двух миллионов рублей.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2970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880</Words>
  <Application>Microsoft Office PowerPoint</Application>
  <PresentationFormat>Экран (4:3)</PresentationFormat>
  <Paragraphs>96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Techno</dc:creator>
  <cp:lastModifiedBy>Techno</cp:lastModifiedBy>
  <cp:revision>6</cp:revision>
  <dcterms:created xsi:type="dcterms:W3CDTF">2020-11-15T23:51:14Z</dcterms:created>
  <dcterms:modified xsi:type="dcterms:W3CDTF">2020-11-30T00:48:34Z</dcterms:modified>
</cp:coreProperties>
</file>