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2204864"/>
            <a:ext cx="619268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ПОРЯДОК ПОДГОТОВКИ И АТТЕСТАЦИИ РАБОТНИКОВ</a:t>
            </a:r>
          </a:p>
          <a:p>
            <a:pPr algn="ctr"/>
            <a:r>
              <a:rPr lang="ru-RU" sz="3200" b="1" dirty="0"/>
              <a:t>В ОБЛАСТИ ПРОМЫШЛЕННОЙ БЕЗОПАСНОСТИ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370851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2656"/>
            <a:ext cx="820891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       С </a:t>
            </a:r>
            <a:r>
              <a:rPr lang="ru-RU" dirty="0"/>
              <a:t>целью поддержания уровня квалификации и подтверждения знания </a:t>
            </a:r>
            <a:r>
              <a:rPr lang="ru-RU" dirty="0" err="1"/>
              <a:t>тре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бований</a:t>
            </a:r>
            <a:r>
              <a:rPr lang="ru-RU" dirty="0"/>
              <a:t> ПБ работники и руководители организаций, осуществляющие </a:t>
            </a:r>
            <a:r>
              <a:rPr lang="ru-RU" dirty="0" err="1"/>
              <a:t>профес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сиональную</a:t>
            </a:r>
            <a:r>
              <a:rPr lang="ru-RU" dirty="0"/>
              <a:t> деятельность, связанную с проектированием, строительством, экс-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плуатацией</a:t>
            </a:r>
            <a:r>
              <a:rPr lang="ru-RU" dirty="0"/>
              <a:t>, реконструкцией, капитальным ремонтом, техническим </a:t>
            </a:r>
            <a:r>
              <a:rPr lang="ru-RU" dirty="0" err="1"/>
              <a:t>перевоору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жением</a:t>
            </a:r>
            <a:r>
              <a:rPr lang="ru-RU" dirty="0"/>
              <a:t>, консервацией и ликвидацией ОПО, а также изготовлением, монтажом,</a:t>
            </a:r>
          </a:p>
          <a:p>
            <a:pPr>
              <a:lnSpc>
                <a:spcPct val="150000"/>
              </a:lnSpc>
            </a:pPr>
            <a:r>
              <a:rPr lang="ru-RU" dirty="0"/>
              <a:t>наладкой, обслуживанием и ремонтом технических устройств, применяемых на</a:t>
            </a:r>
          </a:p>
          <a:p>
            <a:pPr>
              <a:lnSpc>
                <a:spcPct val="150000"/>
              </a:lnSpc>
            </a:pPr>
            <a:r>
              <a:rPr lang="ru-RU" dirty="0"/>
              <a:t>ОПО, обязаны не реже одного раза в пять лет получать дополнительное про-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фессиональное</a:t>
            </a:r>
            <a:r>
              <a:rPr lang="ru-RU" dirty="0"/>
              <a:t> образование в области ПБ и проходить аттестацию (проверку</a:t>
            </a:r>
          </a:p>
          <a:p>
            <a:pPr>
              <a:lnSpc>
                <a:spcPct val="150000"/>
              </a:lnSpc>
            </a:pPr>
            <a:r>
              <a:rPr lang="ru-RU" dirty="0"/>
              <a:t>знаний) в области ПБ.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     Подготовка </a:t>
            </a:r>
            <a:r>
              <a:rPr lang="ru-RU" dirty="0"/>
              <a:t>иных категорий работников в области ПБ проводится в </a:t>
            </a:r>
            <a:r>
              <a:rPr lang="ru-RU" dirty="0" err="1"/>
              <a:t>соот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ветствии</a:t>
            </a:r>
            <a:r>
              <a:rPr lang="ru-RU" dirty="0"/>
              <a:t> с требованиями ФНП к таким работникам.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      Обучение </a:t>
            </a:r>
            <a:r>
              <a:rPr lang="ru-RU" dirty="0"/>
              <a:t>и аттестация работников в области ПБ проводится в </a:t>
            </a:r>
            <a:r>
              <a:rPr lang="ru-RU" dirty="0" err="1"/>
              <a:t>соответ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ствии</a:t>
            </a:r>
            <a:r>
              <a:rPr lang="ru-RU" dirty="0"/>
              <a:t> с «Положением об организации обучения и проверки знаний рабочих ор-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ганизаций</a:t>
            </a:r>
            <a:r>
              <a:rPr lang="ru-RU" dirty="0"/>
              <a:t>, поднадзорных </a:t>
            </a:r>
            <a:r>
              <a:rPr lang="ru-RU" dirty="0" err="1"/>
              <a:t>Ростехнадзору</a:t>
            </a:r>
            <a:r>
              <a:rPr lang="ru-RU" dirty="0"/>
              <a:t>» и «Положением об организации </a:t>
            </a:r>
            <a:r>
              <a:rPr lang="ru-RU" dirty="0" err="1"/>
              <a:t>ра</a:t>
            </a:r>
            <a:r>
              <a:rPr lang="ru-RU" dirty="0"/>
              <a:t>-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1596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0244" y="548680"/>
            <a:ext cx="8280920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/>
              <a:t>боты по подготовке и аттестации специалистов организаций, поднадзорных </a:t>
            </a:r>
            <a:r>
              <a:rPr lang="ru-RU" dirty="0" err="1"/>
              <a:t>Ро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стехнадзору</a:t>
            </a:r>
            <a:r>
              <a:rPr lang="ru-RU" dirty="0"/>
              <a:t>», утвержденными приказом </a:t>
            </a:r>
            <a:r>
              <a:rPr lang="ru-RU" dirty="0" err="1"/>
              <a:t>Ростехнадзора</a:t>
            </a:r>
            <a:r>
              <a:rPr lang="ru-RU" dirty="0"/>
              <a:t> № 37 (п. 26, 27 прил. 1).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      Подготовка </a:t>
            </a:r>
            <a:r>
              <a:rPr lang="ru-RU" dirty="0"/>
              <a:t>и аттестация специалистов по вопросам безопасности </a:t>
            </a:r>
            <a:r>
              <a:rPr lang="ru-RU" dirty="0" err="1"/>
              <a:t>прово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дится</a:t>
            </a:r>
            <a:r>
              <a:rPr lang="ru-RU" dirty="0"/>
              <a:t> в объеме, соответствующем должностным обязанностям.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       Аттестации </a:t>
            </a:r>
            <a:r>
              <a:rPr lang="ru-RU" dirty="0"/>
              <a:t>специалистов по вопросам безопасности предшествует их под-</a:t>
            </a:r>
          </a:p>
          <a:p>
            <a:pPr>
              <a:lnSpc>
                <a:spcPct val="150000"/>
              </a:lnSpc>
            </a:pPr>
            <a:r>
              <a:rPr lang="ru-RU" dirty="0"/>
              <a:t>готовка по учебным программам, разработанным с учетом типовых программ,</a:t>
            </a:r>
          </a:p>
          <a:p>
            <a:pPr>
              <a:lnSpc>
                <a:spcPct val="150000"/>
              </a:lnSpc>
            </a:pPr>
            <a:r>
              <a:rPr lang="ru-RU" dirty="0"/>
              <a:t>утверждаемых приказом </a:t>
            </a:r>
            <a:r>
              <a:rPr lang="ru-RU" dirty="0" err="1"/>
              <a:t>Ростехнадзора</a:t>
            </a:r>
            <a:r>
              <a:rPr lang="ru-RU" dirty="0"/>
              <a:t> № 1155 (п. 28 прил. 1).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        Ответственность </a:t>
            </a:r>
            <a:r>
              <a:rPr lang="ru-RU" dirty="0"/>
              <a:t>за формат и полноту подготовки иных категорий работ-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ников</a:t>
            </a:r>
            <a:r>
              <a:rPr lang="ru-RU" dirty="0"/>
              <a:t> возлагается на организацию, эксплуатирующую ОПО.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      Подготовка </a:t>
            </a:r>
            <a:r>
              <a:rPr lang="ru-RU" dirty="0"/>
              <a:t>может проводиться:</a:t>
            </a:r>
          </a:p>
          <a:p>
            <a:pPr>
              <a:lnSpc>
                <a:spcPct val="150000"/>
              </a:lnSpc>
            </a:pPr>
            <a:r>
              <a:rPr lang="ru-RU" dirty="0"/>
              <a:t>‒ в организациях, занимающихся подготовкой, – в очной и дистанционной</a:t>
            </a:r>
          </a:p>
          <a:p>
            <a:pPr>
              <a:lnSpc>
                <a:spcPct val="150000"/>
              </a:lnSpc>
            </a:pPr>
            <a:r>
              <a:rPr lang="ru-RU" dirty="0"/>
              <a:t>формах;</a:t>
            </a:r>
          </a:p>
          <a:p>
            <a:pPr>
              <a:lnSpc>
                <a:spcPct val="150000"/>
              </a:lnSpc>
            </a:pPr>
            <a:r>
              <a:rPr lang="ru-RU" dirty="0"/>
              <a:t>‒ в режиме самоподготовки.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1781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548680"/>
            <a:ext cx="8208912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      Эксплуатирующая </a:t>
            </a:r>
            <a:r>
              <a:rPr lang="ru-RU" dirty="0"/>
              <a:t>организация имеет право проводить аттестацию </a:t>
            </a:r>
            <a:r>
              <a:rPr lang="ru-RU" dirty="0" err="1"/>
              <a:t>специ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алистов</a:t>
            </a:r>
            <a:r>
              <a:rPr lang="ru-RU" dirty="0"/>
              <a:t> собственной аттестационной комиссией, созданной приказом </a:t>
            </a:r>
            <a:r>
              <a:rPr lang="ru-RU" dirty="0" err="1"/>
              <a:t>руково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дителя</a:t>
            </a:r>
            <a:r>
              <a:rPr lang="ru-RU" dirty="0"/>
              <a:t>. В таком случае председатель и члены аттестационной комиссии </a:t>
            </a:r>
            <a:r>
              <a:rPr lang="ru-RU" dirty="0" err="1"/>
              <a:t>долж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ны</a:t>
            </a:r>
            <a:r>
              <a:rPr lang="ru-RU" dirty="0"/>
              <a:t> быть аттестованы Центральной аттестационной комиссией </a:t>
            </a:r>
            <a:r>
              <a:rPr lang="ru-RU" dirty="0" err="1"/>
              <a:t>Ростехнадзора</a:t>
            </a:r>
            <a:r>
              <a:rPr lang="ru-RU" dirty="0"/>
              <a:t>.</a:t>
            </a:r>
          </a:p>
          <a:p>
            <a:pPr>
              <a:lnSpc>
                <a:spcPct val="150000"/>
              </a:lnSpc>
            </a:pPr>
            <a:r>
              <a:rPr lang="ru-RU" dirty="0"/>
              <a:t>По инициативе председателя аттестационной комиссии или его заместителя</a:t>
            </a:r>
          </a:p>
          <a:p>
            <a:pPr>
              <a:lnSpc>
                <a:spcPct val="150000"/>
              </a:lnSpc>
            </a:pPr>
            <a:r>
              <a:rPr lang="ru-RU" dirty="0"/>
              <a:t>в состав комиссии могут включаться представители </a:t>
            </a:r>
            <a:r>
              <a:rPr lang="ru-RU" dirty="0" err="1"/>
              <a:t>Ростехнадзора</a:t>
            </a:r>
            <a:r>
              <a:rPr lang="ru-RU" dirty="0"/>
              <a:t>, если </a:t>
            </a:r>
            <a:r>
              <a:rPr lang="ru-RU" dirty="0" err="1"/>
              <a:t>обяза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тельность</a:t>
            </a:r>
            <a:r>
              <a:rPr lang="ru-RU" dirty="0"/>
              <a:t> их участия не предусмотрена соответствующими нормативными </a:t>
            </a:r>
            <a:r>
              <a:rPr lang="ru-RU" dirty="0" err="1"/>
              <a:t>пра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вовыми</a:t>
            </a:r>
            <a:r>
              <a:rPr lang="ru-RU" dirty="0"/>
              <a:t> актами.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     Аттестация </a:t>
            </a:r>
            <a:r>
              <a:rPr lang="ru-RU" dirty="0"/>
              <a:t>специалистов по вопросам безопасности в организациях осу-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ществляется</a:t>
            </a:r>
            <a:r>
              <a:rPr lang="ru-RU" dirty="0"/>
              <a:t> по графику, утверждаемому руководителем организации. Лица,</a:t>
            </a:r>
          </a:p>
          <a:p>
            <a:pPr>
              <a:lnSpc>
                <a:spcPct val="150000"/>
              </a:lnSpc>
            </a:pPr>
            <a:r>
              <a:rPr lang="ru-RU" dirty="0"/>
              <a:t>подлежащие аттестации, должны быть ознакомлены с графиком и местом про-</a:t>
            </a:r>
          </a:p>
          <a:p>
            <a:pPr>
              <a:lnSpc>
                <a:spcPct val="150000"/>
              </a:lnSpc>
            </a:pPr>
            <a:r>
              <a:rPr lang="ru-RU" dirty="0"/>
              <a:t>ведения аттестации. С целью информирования график аттестации направляется</a:t>
            </a:r>
          </a:p>
          <a:p>
            <a:pPr>
              <a:lnSpc>
                <a:spcPct val="150000"/>
              </a:lnSpc>
            </a:pPr>
            <a:r>
              <a:rPr lang="ru-RU" dirty="0"/>
              <a:t>в территориальный орган </a:t>
            </a:r>
            <a:r>
              <a:rPr lang="ru-RU" dirty="0" err="1"/>
              <a:t>Ростехнадзора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3370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4"/>
            <a:ext cx="8352928" cy="880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    Специалисты </a:t>
            </a:r>
            <a:r>
              <a:rPr lang="ru-RU" dirty="0"/>
              <a:t>подрядных и других привлекаемых организаций могут </a:t>
            </a:r>
            <a:r>
              <a:rPr lang="ru-RU" dirty="0" err="1"/>
              <a:t>прохо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дить</a:t>
            </a:r>
            <a:r>
              <a:rPr lang="ru-RU" dirty="0"/>
              <a:t> аттестацию в аттестационной комиссии компании, эксплуатирующей ОПО.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700808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Первичная </a:t>
            </a:r>
            <a:r>
              <a:rPr lang="ru-RU" b="1" dirty="0"/>
              <a:t>аттестация специалистов проводится не позднее одного</a:t>
            </a:r>
          </a:p>
          <a:p>
            <a:r>
              <a:rPr lang="ru-RU" b="1" dirty="0"/>
              <a:t>месяца: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9502" y="2492896"/>
            <a:ext cx="7992888" cy="2542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/>
              <a:t>• при назначении на должность;</a:t>
            </a:r>
          </a:p>
          <a:p>
            <a:pPr>
              <a:lnSpc>
                <a:spcPct val="150000"/>
              </a:lnSpc>
            </a:pPr>
            <a:r>
              <a:rPr lang="ru-RU" dirty="0"/>
              <a:t>• при переводе на другую работу, если для осуществления должностных</a:t>
            </a:r>
          </a:p>
          <a:p>
            <a:pPr>
              <a:lnSpc>
                <a:spcPct val="150000"/>
              </a:lnSpc>
            </a:pPr>
            <a:r>
              <a:rPr lang="ru-RU" dirty="0"/>
              <a:t>обязанностей требуется дополнительная аттестация;</a:t>
            </a:r>
          </a:p>
          <a:p>
            <a:pPr>
              <a:lnSpc>
                <a:spcPct val="150000"/>
              </a:lnSpc>
            </a:pPr>
            <a:r>
              <a:rPr lang="ru-RU" dirty="0"/>
              <a:t>• при переходе из одной организации в другую, если для осуществления</a:t>
            </a:r>
          </a:p>
          <a:p>
            <a:pPr>
              <a:lnSpc>
                <a:spcPct val="150000"/>
              </a:lnSpc>
            </a:pPr>
            <a:r>
              <a:rPr lang="ru-RU" dirty="0"/>
              <a:t>должностных обязанностей на работе в данной организации требуется</a:t>
            </a:r>
          </a:p>
          <a:p>
            <a:pPr>
              <a:lnSpc>
                <a:spcPct val="150000"/>
              </a:lnSpc>
            </a:pPr>
            <a:r>
              <a:rPr lang="ru-RU" dirty="0"/>
              <a:t>дополнительная аттестация.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0714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494" y="404664"/>
            <a:ext cx="8280920" cy="5866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      В </a:t>
            </a:r>
            <a:r>
              <a:rPr lang="ru-RU" dirty="0"/>
              <a:t>случае изменения учредительных документов и/или штатного </a:t>
            </a:r>
            <a:r>
              <a:rPr lang="ru-RU" dirty="0" err="1"/>
              <a:t>расписа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ния</a:t>
            </a:r>
            <a:r>
              <a:rPr lang="ru-RU" dirty="0"/>
              <a:t> ранее аттестованные специалисты, должностные обязанности которых не</a:t>
            </a:r>
          </a:p>
          <a:p>
            <a:pPr>
              <a:lnSpc>
                <a:spcPct val="150000"/>
              </a:lnSpc>
            </a:pPr>
            <a:r>
              <a:rPr lang="ru-RU" dirty="0"/>
              <a:t>изменились, первичной аттестации не подлежат.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      Периодическая </a:t>
            </a:r>
            <a:r>
              <a:rPr lang="ru-RU" dirty="0"/>
              <a:t>аттестация специалистов проводится не реже чем один раз</a:t>
            </a:r>
          </a:p>
          <a:p>
            <a:pPr>
              <a:lnSpc>
                <a:spcPct val="150000"/>
              </a:lnSpc>
            </a:pPr>
            <a:r>
              <a:rPr lang="ru-RU" dirty="0"/>
              <a:t>в пять лет.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      Внеочередной </a:t>
            </a:r>
            <a:r>
              <a:rPr lang="ru-RU" dirty="0"/>
              <a:t>аттестации в Центральной аттестационной комиссии Росте-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хнадзора</a:t>
            </a:r>
            <a:r>
              <a:rPr lang="ru-RU" dirty="0"/>
              <a:t> подлежат руководитель и/или лица, на которых возложена ответ-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ственность</a:t>
            </a:r>
            <a:r>
              <a:rPr lang="ru-RU" dirty="0"/>
              <a:t> за безопасное ведение работ на объекте, на котором произошли </a:t>
            </a:r>
            <a:r>
              <a:rPr lang="ru-RU" dirty="0" err="1"/>
              <a:t>ава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рия</a:t>
            </a:r>
            <a:r>
              <a:rPr lang="ru-RU" dirty="0"/>
              <a:t> или несчастный случай со смертельным исходом.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    Результаты </a:t>
            </a:r>
            <a:r>
              <a:rPr lang="ru-RU" dirty="0"/>
              <a:t>проверки знаний оформляются </a:t>
            </a:r>
            <a:r>
              <a:rPr lang="ru-RU" dirty="0" smtClean="0"/>
              <a:t>протоколом.</a:t>
            </a:r>
            <a:endParaRPr lang="ru-RU" dirty="0"/>
          </a:p>
          <a:p>
            <a:pPr>
              <a:lnSpc>
                <a:spcPct val="150000"/>
              </a:lnSpc>
            </a:pPr>
            <a:r>
              <a:rPr lang="ru-RU" dirty="0" smtClean="0"/>
              <a:t>      Лица</a:t>
            </a:r>
            <a:r>
              <a:rPr lang="ru-RU" dirty="0"/>
              <a:t>, не прошедшие аттестацию, должны пройти ее повторно в сроки,</a:t>
            </a:r>
          </a:p>
          <a:p>
            <a:pPr>
              <a:lnSpc>
                <a:spcPct val="150000"/>
              </a:lnSpc>
            </a:pPr>
            <a:r>
              <a:rPr lang="ru-RU" dirty="0"/>
              <a:t>установленные аттестационной комиссией.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     Работники</a:t>
            </a:r>
            <a:r>
              <a:rPr lang="ru-RU" dirty="0"/>
              <a:t>, не прошедшие аттестацию в области ПБ, не допускаются к </a:t>
            </a:r>
            <a:r>
              <a:rPr lang="ru-RU" dirty="0" err="1"/>
              <a:t>ра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/>
              <a:t>боте на ОПО.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3491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8208912" cy="5866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     Проверка </a:t>
            </a:r>
            <a:r>
              <a:rPr lang="ru-RU" dirty="0"/>
              <a:t>знаний рабочих основных профессий в области безопасности</a:t>
            </a:r>
          </a:p>
          <a:p>
            <a:pPr>
              <a:lnSpc>
                <a:spcPct val="150000"/>
              </a:lnSpc>
            </a:pPr>
            <a:r>
              <a:rPr lang="ru-RU" dirty="0"/>
              <a:t>проводится в объеме квалификационных требований, а также в объеме </a:t>
            </a:r>
            <a:r>
              <a:rPr lang="ru-RU" dirty="0" err="1"/>
              <a:t>требо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ваний</a:t>
            </a:r>
            <a:r>
              <a:rPr lang="ru-RU" dirty="0"/>
              <a:t> производственных (технологических) инструкций.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    Если </a:t>
            </a:r>
            <a:r>
              <a:rPr lang="ru-RU" dirty="0"/>
              <a:t>для отдельных категорий рабочих основных профессий нормативны-</a:t>
            </a:r>
          </a:p>
          <a:p>
            <a:pPr>
              <a:lnSpc>
                <a:spcPct val="150000"/>
              </a:lnSpc>
            </a:pPr>
            <a:r>
              <a:rPr lang="ru-RU" dirty="0"/>
              <a:t>ми правовыми актами установлены дополнительные требования к обучению</a:t>
            </a:r>
          </a:p>
          <a:p>
            <a:pPr>
              <a:lnSpc>
                <a:spcPct val="150000"/>
              </a:lnSpc>
            </a:pPr>
            <a:r>
              <a:rPr lang="ru-RU" dirty="0"/>
              <a:t>и контролю знаний по безопасности, то применяются также требования, </a:t>
            </a:r>
            <a:r>
              <a:rPr lang="ru-RU" dirty="0" err="1"/>
              <a:t>преду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/>
              <a:t>смотренные этими нормативными правовыми актами.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     Ответственными </a:t>
            </a:r>
            <a:r>
              <a:rPr lang="ru-RU" dirty="0"/>
              <a:t>за организацию своевременного и качественного </a:t>
            </a:r>
            <a:r>
              <a:rPr lang="ru-RU" dirty="0" err="1"/>
              <a:t>обуче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ния</a:t>
            </a:r>
            <a:r>
              <a:rPr lang="ru-RU" dirty="0"/>
              <a:t> и проверки знаний в подразделениях организации являются руководители</a:t>
            </a:r>
          </a:p>
          <a:p>
            <a:pPr>
              <a:lnSpc>
                <a:spcPct val="150000"/>
              </a:lnSpc>
            </a:pPr>
            <a:r>
              <a:rPr lang="ru-RU" dirty="0"/>
              <a:t>этих подразделений.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     Рабочие </a:t>
            </a:r>
            <a:r>
              <a:rPr lang="ru-RU" dirty="0"/>
              <a:t>периодически проходят проверку знания производственных (тех-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нологических</a:t>
            </a:r>
            <a:r>
              <a:rPr lang="ru-RU" dirty="0"/>
              <a:t>) инструкций – не реже одного раза в год.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    Перед </a:t>
            </a:r>
            <a:r>
              <a:rPr lang="ru-RU" dirty="0"/>
              <a:t>проверкой знаний руководители подразделений обязаны </a:t>
            </a:r>
            <a:r>
              <a:rPr lang="ru-RU" dirty="0" err="1"/>
              <a:t>организо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вать</a:t>
            </a:r>
            <a:r>
              <a:rPr lang="ru-RU" dirty="0"/>
              <a:t> для своих работников занятия, лекции, семинары, консультации.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3969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55776" y="476672"/>
            <a:ext cx="46899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Внеочередная проверка знаний проводится: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890352"/>
            <a:ext cx="8208912" cy="2542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/>
              <a:t>• при переходе из одной организации в другую;</a:t>
            </a:r>
          </a:p>
          <a:p>
            <a:pPr>
              <a:lnSpc>
                <a:spcPct val="150000"/>
              </a:lnSpc>
            </a:pPr>
            <a:r>
              <a:rPr lang="ru-RU" dirty="0"/>
              <a:t>• в случае внесения изменений в производственные (технологические)</a:t>
            </a:r>
          </a:p>
          <a:p>
            <a:pPr>
              <a:lnSpc>
                <a:spcPct val="150000"/>
              </a:lnSpc>
            </a:pPr>
            <a:r>
              <a:rPr lang="ru-RU" dirty="0"/>
              <a:t>инструкции;</a:t>
            </a:r>
          </a:p>
          <a:p>
            <a:pPr>
              <a:lnSpc>
                <a:spcPct val="150000"/>
              </a:lnSpc>
            </a:pPr>
            <a:r>
              <a:rPr lang="ru-RU" dirty="0"/>
              <a:t>• по предписанию должностных лиц </a:t>
            </a:r>
            <a:r>
              <a:rPr lang="ru-RU" dirty="0" err="1"/>
              <a:t>Ростехндзора</a:t>
            </a:r>
            <a:r>
              <a:rPr lang="ru-RU" dirty="0"/>
              <a:t> при выполнении ими</a:t>
            </a:r>
          </a:p>
          <a:p>
            <a:pPr>
              <a:lnSpc>
                <a:spcPct val="150000"/>
              </a:lnSpc>
            </a:pPr>
            <a:r>
              <a:rPr lang="ru-RU" dirty="0"/>
              <a:t>должностных обязанностей в случаях выявления недостаточного знания</a:t>
            </a:r>
          </a:p>
          <a:p>
            <a:pPr>
              <a:lnSpc>
                <a:spcPct val="150000"/>
              </a:lnSpc>
            </a:pPr>
            <a:r>
              <a:rPr lang="ru-RU" dirty="0"/>
              <a:t>инструкций.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1881" y="3645024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     При </a:t>
            </a:r>
            <a:r>
              <a:rPr lang="ru-RU" dirty="0"/>
              <a:t>перерыве в работе по специальности более 12 месяцев рабочие после</a:t>
            </a:r>
          </a:p>
          <a:p>
            <a:pPr>
              <a:lnSpc>
                <a:spcPct val="150000"/>
              </a:lnSpc>
            </a:pPr>
            <a:r>
              <a:rPr lang="ru-RU" dirty="0"/>
              <a:t>проверки знаний перед допуском к самостоятельной работе проходят стажи-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ровку</a:t>
            </a:r>
            <a:r>
              <a:rPr lang="ru-RU" dirty="0"/>
              <a:t> для восстановления практических навыков.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    Допуск </a:t>
            </a:r>
            <a:r>
              <a:rPr lang="ru-RU" dirty="0"/>
              <a:t>к самостоятельной работе оформляется приказом по организации.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04886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776</Words>
  <Application>Microsoft Office PowerPoint</Application>
  <PresentationFormat>Экран (4:3)</PresentationFormat>
  <Paragraphs>91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Techno</dc:creator>
  <cp:lastModifiedBy>Techno</cp:lastModifiedBy>
  <cp:revision>2</cp:revision>
  <dcterms:created xsi:type="dcterms:W3CDTF">2020-11-15T23:51:14Z</dcterms:created>
  <dcterms:modified xsi:type="dcterms:W3CDTF">2020-11-15T23:58:03Z</dcterms:modified>
</cp:coreProperties>
</file>