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57"/>
  </p:notesMasterIdLst>
  <p:sldIdLst>
    <p:sldId id="256" r:id="rId2"/>
    <p:sldId id="257" r:id="rId3"/>
    <p:sldId id="258" r:id="rId4"/>
    <p:sldId id="316" r:id="rId5"/>
    <p:sldId id="259" r:id="rId6"/>
    <p:sldId id="287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309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10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14" r:id="rId52"/>
    <p:sldId id="315" r:id="rId53"/>
    <p:sldId id="312" r:id="rId54"/>
    <p:sldId id="307" r:id="rId55"/>
    <p:sldId id="308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97" autoAdjust="0"/>
  </p:normalViewPr>
  <p:slideViewPr>
    <p:cSldViewPr>
      <p:cViewPr>
        <p:scale>
          <a:sx n="90" d="100"/>
          <a:sy n="90" d="100"/>
        </p:scale>
        <p:origin x="-8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CFFF7B-4C9B-4E0B-8246-49131F05CD5A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E7FDB2-3439-462A-AE45-16FFE0721AC8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/>
              </a:solidFill>
            </a:rPr>
            <a:t>Термин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b="1" i="1" dirty="0" smtClean="0">
              <a:solidFill>
                <a:schemeClr val="tx1"/>
              </a:solidFill>
            </a:rPr>
            <a:t>развитие </a:t>
          </a:r>
          <a:r>
            <a:rPr lang="ru-RU" dirty="0" smtClean="0">
              <a:solidFill>
                <a:schemeClr val="tx1"/>
              </a:solidFill>
            </a:rPr>
            <a:t>характеризует естественный ход изменений физического качества</a:t>
          </a:r>
          <a:endParaRPr lang="ru-RU" dirty="0"/>
        </a:p>
      </dgm:t>
    </dgm:pt>
    <dgm:pt modelId="{D278C347-8738-4620-A356-50EF4A14F7DF}" type="parTrans" cxnId="{8446AD71-A78A-4389-859B-9DBA1D72DB46}">
      <dgm:prSet/>
      <dgm:spPr/>
      <dgm:t>
        <a:bodyPr/>
        <a:lstStyle/>
        <a:p>
          <a:endParaRPr lang="ru-RU"/>
        </a:p>
      </dgm:t>
    </dgm:pt>
    <dgm:pt modelId="{F155F866-B313-4023-A347-1C2FBF0C7085}" type="sibTrans" cxnId="{8446AD71-A78A-4389-859B-9DBA1D72DB46}">
      <dgm:prSet/>
      <dgm:spPr/>
      <dgm:t>
        <a:bodyPr/>
        <a:lstStyle/>
        <a:p>
          <a:endParaRPr lang="ru-RU"/>
        </a:p>
      </dgm:t>
    </dgm:pt>
    <dgm:pt modelId="{E6A2EDFC-A858-4BB0-ABD0-311EA23A3207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/>
              </a:solidFill>
            </a:rPr>
            <a:t>Термин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b="1" i="1" dirty="0" smtClean="0">
              <a:solidFill>
                <a:schemeClr val="tx1"/>
              </a:solidFill>
            </a:rPr>
            <a:t>воспитание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предусматривает активное и направленное воздействие на </a:t>
          </a:r>
          <a:r>
            <a:rPr lang="ru-RU" b="1" i="1" dirty="0" smtClean="0">
              <a:solidFill>
                <a:schemeClr val="tx1"/>
              </a:solidFill>
            </a:rPr>
            <a:t>рост показателей</a:t>
          </a:r>
          <a:r>
            <a:rPr lang="ru-RU" dirty="0" smtClean="0">
              <a:solidFill>
                <a:schemeClr val="tx1"/>
              </a:solidFill>
            </a:rPr>
            <a:t> физического качества</a:t>
          </a:r>
          <a:endParaRPr lang="ru-RU" dirty="0"/>
        </a:p>
      </dgm:t>
    </dgm:pt>
    <dgm:pt modelId="{793B8419-E352-49F2-899B-12010BBB4555}" type="parTrans" cxnId="{32BE0E9F-FD35-47C4-B2E3-F38508848222}">
      <dgm:prSet/>
      <dgm:spPr/>
      <dgm:t>
        <a:bodyPr/>
        <a:lstStyle/>
        <a:p>
          <a:endParaRPr lang="ru-RU"/>
        </a:p>
      </dgm:t>
    </dgm:pt>
    <dgm:pt modelId="{B21BE125-5025-47C7-8384-BF9314B4F830}" type="sibTrans" cxnId="{32BE0E9F-FD35-47C4-B2E3-F38508848222}">
      <dgm:prSet/>
      <dgm:spPr/>
      <dgm:t>
        <a:bodyPr/>
        <a:lstStyle/>
        <a:p>
          <a:endParaRPr lang="ru-RU"/>
        </a:p>
      </dgm:t>
    </dgm:pt>
    <dgm:pt modelId="{9D55BE66-69B8-487F-A34F-BF07411D3CEC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Основу двигательных способностей человека составляют</a:t>
          </a:r>
          <a:r>
            <a:rPr lang="ru-RU" b="1" i="1" dirty="0" smtClean="0">
              <a:solidFill>
                <a:schemeClr val="tx1"/>
              </a:solidFill>
            </a:rPr>
            <a:t> физические качества, а форму проявления  - двигательные умения и навыки</a:t>
          </a:r>
          <a:endParaRPr lang="ru-RU" dirty="0"/>
        </a:p>
      </dgm:t>
    </dgm:pt>
    <dgm:pt modelId="{650B14C8-D927-40F1-8A91-1D46894E494A}" type="parTrans" cxnId="{ACDC833E-9244-410D-9A11-CAD26DBEDA82}">
      <dgm:prSet/>
      <dgm:spPr/>
      <dgm:t>
        <a:bodyPr/>
        <a:lstStyle/>
        <a:p>
          <a:endParaRPr lang="ru-RU"/>
        </a:p>
      </dgm:t>
    </dgm:pt>
    <dgm:pt modelId="{79258297-33FF-4959-BC25-B10062718019}" type="sibTrans" cxnId="{ACDC833E-9244-410D-9A11-CAD26DBEDA82}">
      <dgm:prSet/>
      <dgm:spPr/>
      <dgm:t>
        <a:bodyPr/>
        <a:lstStyle/>
        <a:p>
          <a:endParaRPr lang="ru-RU"/>
        </a:p>
      </dgm:t>
    </dgm:pt>
    <dgm:pt modelId="{E7710F95-5248-4A86-8DCC-A79B526C4546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/>
              </a:solidFill>
            </a:rPr>
            <a:t>Двигательные способности</a:t>
          </a:r>
          <a:r>
            <a:rPr lang="ru-RU" dirty="0" smtClean="0">
              <a:solidFill>
                <a:schemeClr val="tx1"/>
              </a:solidFill>
            </a:rPr>
            <a:t> можно понимать как индивидуальные особенности, определяющие уровень </a:t>
          </a:r>
          <a:r>
            <a:rPr lang="ru-RU" b="1" i="1" dirty="0" smtClean="0">
              <a:solidFill>
                <a:schemeClr val="tx1"/>
              </a:solidFill>
            </a:rPr>
            <a:t>двигательных возможностей</a:t>
          </a:r>
          <a:r>
            <a:rPr lang="ru-RU" dirty="0" smtClean="0">
              <a:solidFill>
                <a:schemeClr val="tx1"/>
              </a:solidFill>
            </a:rPr>
            <a:t> человека</a:t>
          </a:r>
          <a:endParaRPr lang="ru-RU" dirty="0"/>
        </a:p>
      </dgm:t>
    </dgm:pt>
    <dgm:pt modelId="{6A0E7A5E-1D21-4366-B432-567C77DDB899}" type="parTrans" cxnId="{F7C51921-5D79-456A-8BAF-FDE7B80E14EF}">
      <dgm:prSet/>
      <dgm:spPr/>
      <dgm:t>
        <a:bodyPr/>
        <a:lstStyle/>
        <a:p>
          <a:endParaRPr lang="ru-RU"/>
        </a:p>
      </dgm:t>
    </dgm:pt>
    <dgm:pt modelId="{037ED619-059E-4F11-A96B-72383B50F8F1}" type="sibTrans" cxnId="{F7C51921-5D79-456A-8BAF-FDE7B80E14EF}">
      <dgm:prSet/>
      <dgm:spPr/>
      <dgm:t>
        <a:bodyPr/>
        <a:lstStyle/>
        <a:p>
          <a:endParaRPr lang="ru-RU"/>
        </a:p>
      </dgm:t>
    </dgm:pt>
    <dgm:pt modelId="{984C4794-6167-4BC4-96AD-9F9AEBDCCB9C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/>
              </a:solidFill>
            </a:rPr>
            <a:t>Физическая подготовленность - это </a:t>
          </a:r>
          <a:r>
            <a:rPr lang="ru-RU" dirty="0" smtClean="0">
              <a:solidFill>
                <a:schemeClr val="tx1"/>
              </a:solidFill>
            </a:rPr>
            <a:t>уровень </a:t>
          </a:r>
          <a:r>
            <a:rPr lang="ru-RU" dirty="0" err="1" smtClean="0">
              <a:solidFill>
                <a:schemeClr val="tx1"/>
              </a:solidFill>
            </a:rPr>
            <a:t>сформированности</a:t>
          </a:r>
          <a:r>
            <a:rPr lang="ru-RU" dirty="0" smtClean="0">
              <a:solidFill>
                <a:schemeClr val="tx1"/>
              </a:solidFill>
            </a:rPr>
            <a:t> двигательных умений и навыков, развития физических качеств</a:t>
          </a:r>
          <a:endParaRPr lang="ru-RU" dirty="0"/>
        </a:p>
      </dgm:t>
    </dgm:pt>
    <dgm:pt modelId="{707A6830-C9FD-468A-A7F8-6ABD0E7EE0F8}" type="parTrans" cxnId="{48A5E3B1-0C77-44F4-8F41-E6DFDFA03374}">
      <dgm:prSet/>
      <dgm:spPr/>
      <dgm:t>
        <a:bodyPr/>
        <a:lstStyle/>
        <a:p>
          <a:endParaRPr lang="ru-RU"/>
        </a:p>
      </dgm:t>
    </dgm:pt>
    <dgm:pt modelId="{52E13741-BD82-4CB8-AED3-D139700A2F4E}" type="sibTrans" cxnId="{48A5E3B1-0C77-44F4-8F41-E6DFDFA03374}">
      <dgm:prSet/>
      <dgm:spPr/>
      <dgm:t>
        <a:bodyPr/>
        <a:lstStyle/>
        <a:p>
          <a:endParaRPr lang="ru-RU"/>
        </a:p>
      </dgm:t>
    </dgm:pt>
    <dgm:pt modelId="{26FEF8ED-BB32-4790-B478-F1A9589B596E}" type="pres">
      <dgm:prSet presAssocID="{D0CFFF7B-4C9B-4E0B-8246-49131F05CD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F7A143-C6EB-4889-A4DA-7BFF90B53859}" type="pres">
      <dgm:prSet presAssocID="{A0E7FDB2-3439-462A-AE45-16FFE0721AC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52DEF-4681-4402-8ABB-443DF0873C63}" type="pres">
      <dgm:prSet presAssocID="{F155F866-B313-4023-A347-1C2FBF0C7085}" presName="sibTrans" presStyleCnt="0"/>
      <dgm:spPr/>
    </dgm:pt>
    <dgm:pt modelId="{DAEA8481-C38A-4E6A-AD5F-35A4F1D93AD4}" type="pres">
      <dgm:prSet presAssocID="{E6A2EDFC-A858-4BB0-ABD0-311EA23A320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93C44-79A5-4F62-9B38-8BF81A0D3851}" type="pres">
      <dgm:prSet presAssocID="{B21BE125-5025-47C7-8384-BF9314B4F830}" presName="sibTrans" presStyleCnt="0"/>
      <dgm:spPr/>
    </dgm:pt>
    <dgm:pt modelId="{D10F9DD1-C21E-46DE-A885-5CF823C0D66A}" type="pres">
      <dgm:prSet presAssocID="{9D55BE66-69B8-487F-A34F-BF07411D3CE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268D6-81C8-4DE4-A23D-2DD859D0EE4F}" type="pres">
      <dgm:prSet presAssocID="{79258297-33FF-4959-BC25-B10062718019}" presName="sibTrans" presStyleCnt="0"/>
      <dgm:spPr/>
    </dgm:pt>
    <dgm:pt modelId="{3F4C8B37-8EED-4C79-93AC-F68FCDDC832F}" type="pres">
      <dgm:prSet presAssocID="{E7710F95-5248-4A86-8DCC-A79B526C454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BC307-9063-4A04-BE7F-BC22AA5D0A9B}" type="pres">
      <dgm:prSet presAssocID="{037ED619-059E-4F11-A96B-72383B50F8F1}" presName="sibTrans" presStyleCnt="0"/>
      <dgm:spPr/>
    </dgm:pt>
    <dgm:pt modelId="{64A345F1-C382-4F79-B9D0-76A10E43D211}" type="pres">
      <dgm:prSet presAssocID="{984C4794-6167-4BC4-96AD-9F9AEBDCCB9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EC04AA-62D4-4F70-AB58-DE8F9DE72C88}" type="presOf" srcId="{9D55BE66-69B8-487F-A34F-BF07411D3CEC}" destId="{D10F9DD1-C21E-46DE-A885-5CF823C0D66A}" srcOrd="0" destOrd="0" presId="urn:microsoft.com/office/officeart/2005/8/layout/default#1"/>
    <dgm:cxn modelId="{36862C00-2637-484E-A4CA-060218812333}" type="presOf" srcId="{D0CFFF7B-4C9B-4E0B-8246-49131F05CD5A}" destId="{26FEF8ED-BB32-4790-B478-F1A9589B596E}" srcOrd="0" destOrd="0" presId="urn:microsoft.com/office/officeart/2005/8/layout/default#1"/>
    <dgm:cxn modelId="{32BE0E9F-FD35-47C4-B2E3-F38508848222}" srcId="{D0CFFF7B-4C9B-4E0B-8246-49131F05CD5A}" destId="{E6A2EDFC-A858-4BB0-ABD0-311EA23A3207}" srcOrd="1" destOrd="0" parTransId="{793B8419-E352-49F2-899B-12010BBB4555}" sibTransId="{B21BE125-5025-47C7-8384-BF9314B4F830}"/>
    <dgm:cxn modelId="{48A5E3B1-0C77-44F4-8F41-E6DFDFA03374}" srcId="{D0CFFF7B-4C9B-4E0B-8246-49131F05CD5A}" destId="{984C4794-6167-4BC4-96AD-9F9AEBDCCB9C}" srcOrd="4" destOrd="0" parTransId="{707A6830-C9FD-468A-A7F8-6ABD0E7EE0F8}" sibTransId="{52E13741-BD82-4CB8-AED3-D139700A2F4E}"/>
    <dgm:cxn modelId="{8446AD71-A78A-4389-859B-9DBA1D72DB46}" srcId="{D0CFFF7B-4C9B-4E0B-8246-49131F05CD5A}" destId="{A0E7FDB2-3439-462A-AE45-16FFE0721AC8}" srcOrd="0" destOrd="0" parTransId="{D278C347-8738-4620-A356-50EF4A14F7DF}" sibTransId="{F155F866-B313-4023-A347-1C2FBF0C7085}"/>
    <dgm:cxn modelId="{0387C3F2-EE10-40BC-8738-0074A3ECD364}" type="presOf" srcId="{E7710F95-5248-4A86-8DCC-A79B526C4546}" destId="{3F4C8B37-8EED-4C79-93AC-F68FCDDC832F}" srcOrd="0" destOrd="0" presId="urn:microsoft.com/office/officeart/2005/8/layout/default#1"/>
    <dgm:cxn modelId="{FFC9A502-135C-494E-AD50-AF5E7290BA84}" type="presOf" srcId="{A0E7FDB2-3439-462A-AE45-16FFE0721AC8}" destId="{03F7A143-C6EB-4889-A4DA-7BFF90B53859}" srcOrd="0" destOrd="0" presId="urn:microsoft.com/office/officeart/2005/8/layout/default#1"/>
    <dgm:cxn modelId="{58377008-C630-40C2-91DB-C8522A369157}" type="presOf" srcId="{E6A2EDFC-A858-4BB0-ABD0-311EA23A3207}" destId="{DAEA8481-C38A-4E6A-AD5F-35A4F1D93AD4}" srcOrd="0" destOrd="0" presId="urn:microsoft.com/office/officeart/2005/8/layout/default#1"/>
    <dgm:cxn modelId="{CB406768-2E16-4B9B-8A21-2D66DB6CA262}" type="presOf" srcId="{984C4794-6167-4BC4-96AD-9F9AEBDCCB9C}" destId="{64A345F1-C382-4F79-B9D0-76A10E43D211}" srcOrd="0" destOrd="0" presId="urn:microsoft.com/office/officeart/2005/8/layout/default#1"/>
    <dgm:cxn modelId="{ACDC833E-9244-410D-9A11-CAD26DBEDA82}" srcId="{D0CFFF7B-4C9B-4E0B-8246-49131F05CD5A}" destId="{9D55BE66-69B8-487F-A34F-BF07411D3CEC}" srcOrd="2" destOrd="0" parTransId="{650B14C8-D927-40F1-8A91-1D46894E494A}" sibTransId="{79258297-33FF-4959-BC25-B10062718019}"/>
    <dgm:cxn modelId="{F7C51921-5D79-456A-8BAF-FDE7B80E14EF}" srcId="{D0CFFF7B-4C9B-4E0B-8246-49131F05CD5A}" destId="{E7710F95-5248-4A86-8DCC-A79B526C4546}" srcOrd="3" destOrd="0" parTransId="{6A0E7A5E-1D21-4366-B432-567C77DDB899}" sibTransId="{037ED619-059E-4F11-A96B-72383B50F8F1}"/>
    <dgm:cxn modelId="{9E98F05A-184E-4AD1-A9FC-7F8F2E0768CC}" type="presParOf" srcId="{26FEF8ED-BB32-4790-B478-F1A9589B596E}" destId="{03F7A143-C6EB-4889-A4DA-7BFF90B53859}" srcOrd="0" destOrd="0" presId="urn:microsoft.com/office/officeart/2005/8/layout/default#1"/>
    <dgm:cxn modelId="{86AFCC8C-87A9-4620-ADF9-483DCF78D816}" type="presParOf" srcId="{26FEF8ED-BB32-4790-B478-F1A9589B596E}" destId="{B3052DEF-4681-4402-8ABB-443DF0873C63}" srcOrd="1" destOrd="0" presId="urn:microsoft.com/office/officeart/2005/8/layout/default#1"/>
    <dgm:cxn modelId="{CE086941-570F-48A4-B493-9316190C72B5}" type="presParOf" srcId="{26FEF8ED-BB32-4790-B478-F1A9589B596E}" destId="{DAEA8481-C38A-4E6A-AD5F-35A4F1D93AD4}" srcOrd="2" destOrd="0" presId="urn:microsoft.com/office/officeart/2005/8/layout/default#1"/>
    <dgm:cxn modelId="{B1D4CA5A-F79A-4556-8022-68EB45FA9533}" type="presParOf" srcId="{26FEF8ED-BB32-4790-B478-F1A9589B596E}" destId="{88E93C44-79A5-4F62-9B38-8BF81A0D3851}" srcOrd="3" destOrd="0" presId="urn:microsoft.com/office/officeart/2005/8/layout/default#1"/>
    <dgm:cxn modelId="{0FDBF1F9-B79B-4994-896A-734F24F74331}" type="presParOf" srcId="{26FEF8ED-BB32-4790-B478-F1A9589B596E}" destId="{D10F9DD1-C21E-46DE-A885-5CF823C0D66A}" srcOrd="4" destOrd="0" presId="urn:microsoft.com/office/officeart/2005/8/layout/default#1"/>
    <dgm:cxn modelId="{AB617FAC-FBA5-438E-94A1-A5EF77D2625A}" type="presParOf" srcId="{26FEF8ED-BB32-4790-B478-F1A9589B596E}" destId="{F99268D6-81C8-4DE4-A23D-2DD859D0EE4F}" srcOrd="5" destOrd="0" presId="urn:microsoft.com/office/officeart/2005/8/layout/default#1"/>
    <dgm:cxn modelId="{443E00D8-9CC2-4F49-BF47-D431826E9C02}" type="presParOf" srcId="{26FEF8ED-BB32-4790-B478-F1A9589B596E}" destId="{3F4C8B37-8EED-4C79-93AC-F68FCDDC832F}" srcOrd="6" destOrd="0" presId="urn:microsoft.com/office/officeart/2005/8/layout/default#1"/>
    <dgm:cxn modelId="{A6CDB166-37A1-4A5E-9B57-46221ACB6E2C}" type="presParOf" srcId="{26FEF8ED-BB32-4790-B478-F1A9589B596E}" destId="{402BC307-9063-4A04-BE7F-BC22AA5D0A9B}" srcOrd="7" destOrd="0" presId="urn:microsoft.com/office/officeart/2005/8/layout/default#1"/>
    <dgm:cxn modelId="{834A3440-8F6B-45C6-8FE4-30C91A2C111F}" type="presParOf" srcId="{26FEF8ED-BB32-4790-B478-F1A9589B596E}" destId="{64A345F1-C382-4F79-B9D0-76A10E43D211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009CAA-46D5-4874-A796-70872B17F587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24EBE8-AB7C-439B-9E9E-01C9E023F723}">
      <dgm:prSet phldrT="[Текст]"/>
      <dgm:spPr/>
      <dgm:t>
        <a:bodyPr/>
        <a:lstStyle/>
        <a:p>
          <a:r>
            <a:rPr lang="ru-RU" smtClean="0">
              <a:solidFill>
                <a:schemeClr val="tx1"/>
              </a:solidFill>
            </a:rPr>
            <a:t>с </a:t>
          </a:r>
          <a:r>
            <a:rPr lang="ru-RU" dirty="0" smtClean="0">
              <a:solidFill>
                <a:schemeClr val="tx1"/>
              </a:solidFill>
            </a:rPr>
            <a:t>усиленным функционированием примерно 1/3 мышц двигательного аппарата</a:t>
          </a:r>
          <a:endParaRPr lang="ru-RU" dirty="0"/>
        </a:p>
      </dgm:t>
    </dgm:pt>
    <dgm:pt modelId="{4B9C50E9-AD57-4D26-8A22-A485733E97C0}" type="parTrans" cxnId="{2766C9DD-07DD-442C-B029-CD398C6B5201}">
      <dgm:prSet/>
      <dgm:spPr/>
      <dgm:t>
        <a:bodyPr/>
        <a:lstStyle/>
        <a:p>
          <a:endParaRPr lang="ru-RU"/>
        </a:p>
      </dgm:t>
    </dgm:pt>
    <dgm:pt modelId="{73AC16C8-44CF-4DDC-8F6E-545405E06F9B}" type="sibTrans" cxnId="{2766C9DD-07DD-442C-B029-CD398C6B5201}">
      <dgm:prSet/>
      <dgm:spPr/>
      <dgm:t>
        <a:bodyPr/>
        <a:lstStyle/>
        <a:p>
          <a:endParaRPr lang="ru-RU"/>
        </a:p>
      </dgm:t>
    </dgm:pt>
    <dgm:pt modelId="{C4B44577-5A71-4ED9-98EC-D59E07EA179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 преимущественным воздействием примерно</a:t>
          </a:r>
          <a:r>
            <a:rPr lang="ru-RU" i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2/3</a:t>
          </a:r>
          <a:r>
            <a:rPr lang="ru-RU" i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мышечных групп</a:t>
          </a:r>
          <a:endParaRPr lang="ru-RU" dirty="0"/>
        </a:p>
      </dgm:t>
    </dgm:pt>
    <dgm:pt modelId="{9E5BD232-FACA-497F-8F83-D5861972F2C5}" type="parTrans" cxnId="{7761FBA8-F22F-4C74-8234-D9F1B42530A4}">
      <dgm:prSet/>
      <dgm:spPr/>
      <dgm:t>
        <a:bodyPr/>
        <a:lstStyle/>
        <a:p>
          <a:endParaRPr lang="ru-RU"/>
        </a:p>
      </dgm:t>
    </dgm:pt>
    <dgm:pt modelId="{B7AD8A19-7AD6-44C1-ADDE-D381EB337FAE}" type="sibTrans" cxnId="{7761FBA8-F22F-4C74-8234-D9F1B42530A4}">
      <dgm:prSet/>
      <dgm:spPr/>
      <dgm:t>
        <a:bodyPr/>
        <a:lstStyle/>
        <a:p>
          <a:endParaRPr lang="ru-RU"/>
        </a:p>
      </dgm:t>
    </dgm:pt>
    <dgm:pt modelId="{3F18F091-6C62-49AC-B307-69F180062CA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 преимущественным воздействием примерно</a:t>
          </a:r>
          <a:r>
            <a:rPr lang="ru-RU" i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2/3</a:t>
          </a:r>
          <a:r>
            <a:rPr lang="ru-RU" i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мышечных групп</a:t>
          </a:r>
          <a:endParaRPr lang="ru-RU" dirty="0"/>
        </a:p>
      </dgm:t>
    </dgm:pt>
    <dgm:pt modelId="{51B095A8-E06C-44B7-94D8-553EC65EB754}" type="parTrans" cxnId="{1A183F88-AE5E-49F2-B01A-10D46B756389}">
      <dgm:prSet/>
      <dgm:spPr/>
      <dgm:t>
        <a:bodyPr/>
        <a:lstStyle/>
        <a:p>
          <a:endParaRPr lang="ru-RU"/>
        </a:p>
      </dgm:t>
    </dgm:pt>
    <dgm:pt modelId="{C39446CB-04CB-46FD-9DC5-1C9E476873E1}" type="sibTrans" cxnId="{1A183F88-AE5E-49F2-B01A-10D46B756389}">
      <dgm:prSet/>
      <dgm:spPr/>
      <dgm:t>
        <a:bodyPr/>
        <a:lstStyle/>
        <a:p>
          <a:endParaRPr lang="ru-RU"/>
        </a:p>
      </dgm:t>
    </dgm:pt>
    <dgm:pt modelId="{9E741DC0-2150-43A5-B481-27740E437F12}" type="pres">
      <dgm:prSet presAssocID="{8B009CAA-46D5-4874-A796-70872B17F58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6690E3-7014-4BE5-A925-679DF58FC926}" type="pres">
      <dgm:prSet presAssocID="{8B009CAA-46D5-4874-A796-70872B17F587}" presName="fgShape" presStyleLbl="fgShp" presStyleIdx="0" presStyleCnt="1" custLinFactY="-307377" custLinFactNeighborX="-2551" custLinFactNeighborY="-40000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CD2DBED-1B12-4188-ADEF-3DF729EBCE45}" type="pres">
      <dgm:prSet presAssocID="{8B009CAA-46D5-4874-A796-70872B17F587}" presName="linComp" presStyleCnt="0"/>
      <dgm:spPr/>
    </dgm:pt>
    <dgm:pt modelId="{B1A9D420-E0CA-450E-BEDA-1D3696FF5503}" type="pres">
      <dgm:prSet presAssocID="{2224EBE8-AB7C-439B-9E9E-01C9E023F723}" presName="compNode" presStyleCnt="0"/>
      <dgm:spPr/>
    </dgm:pt>
    <dgm:pt modelId="{6A9ED32C-7011-445E-9730-8E4C2CF86CF2}" type="pres">
      <dgm:prSet presAssocID="{2224EBE8-AB7C-439B-9E9E-01C9E023F723}" presName="bkgdShape" presStyleLbl="node1" presStyleIdx="0" presStyleCnt="3"/>
      <dgm:spPr/>
      <dgm:t>
        <a:bodyPr/>
        <a:lstStyle/>
        <a:p>
          <a:endParaRPr lang="ru-RU"/>
        </a:p>
      </dgm:t>
    </dgm:pt>
    <dgm:pt modelId="{32AD561A-EE57-438E-9718-0729AED1B319}" type="pres">
      <dgm:prSet presAssocID="{2224EBE8-AB7C-439B-9E9E-01C9E023F723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9D436-8D57-436A-8FD2-F42B63CA1144}" type="pres">
      <dgm:prSet presAssocID="{2224EBE8-AB7C-439B-9E9E-01C9E023F723}" presName="invisiNode" presStyleLbl="node1" presStyleIdx="0" presStyleCnt="3"/>
      <dgm:spPr/>
    </dgm:pt>
    <dgm:pt modelId="{E7393B16-885F-4CB4-B2E5-B05575940BF0}" type="pres">
      <dgm:prSet presAssocID="{2224EBE8-AB7C-439B-9E9E-01C9E023F723}" presName="imagNode" presStyleLbl="fgImgPlace1" presStyleIdx="0" presStyleCnt="3" custScaleX="125551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9A74FCEE-761E-42C6-A89F-DB86A502C923}" type="pres">
      <dgm:prSet presAssocID="{73AC16C8-44CF-4DDC-8F6E-545405E06F9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ECF1E0B-5838-4018-8CD5-AAA61D651251}" type="pres">
      <dgm:prSet presAssocID="{C4B44577-5A71-4ED9-98EC-D59E07EA179B}" presName="compNode" presStyleCnt="0"/>
      <dgm:spPr/>
    </dgm:pt>
    <dgm:pt modelId="{25892C6E-AB41-404B-8E21-B28CBD2F8F21}" type="pres">
      <dgm:prSet presAssocID="{C4B44577-5A71-4ED9-98EC-D59E07EA179B}" presName="bkgdShape" presStyleLbl="node1" presStyleIdx="1" presStyleCnt="3" custLinFactNeighborX="-1865" custLinFactNeighborY="1740"/>
      <dgm:spPr/>
      <dgm:t>
        <a:bodyPr/>
        <a:lstStyle/>
        <a:p>
          <a:endParaRPr lang="ru-RU"/>
        </a:p>
      </dgm:t>
    </dgm:pt>
    <dgm:pt modelId="{B2355E08-CC6F-44E1-87F2-C20F54B82655}" type="pres">
      <dgm:prSet presAssocID="{C4B44577-5A71-4ED9-98EC-D59E07EA179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0EAA9-2752-4D09-ABCF-CE609A96962F}" type="pres">
      <dgm:prSet presAssocID="{C4B44577-5A71-4ED9-98EC-D59E07EA179B}" presName="invisiNode" presStyleLbl="node1" presStyleIdx="1" presStyleCnt="3"/>
      <dgm:spPr/>
    </dgm:pt>
    <dgm:pt modelId="{4345B8A1-3AAE-4C36-A4D7-22A5EB77525A}" type="pres">
      <dgm:prSet presAssocID="{C4B44577-5A71-4ED9-98EC-D59E07EA179B}" presName="imagNode" presStyleLbl="fgImgPlace1" presStyleIdx="1" presStyleCnt="3" custScaleX="149230" custScaleY="81759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0E3D66C4-B4A2-4945-9312-B82A53549119}" type="pres">
      <dgm:prSet presAssocID="{B7AD8A19-7AD6-44C1-ADDE-D381EB337FA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7D5A51B-E8A4-4BC8-8B43-B53659AF0351}" type="pres">
      <dgm:prSet presAssocID="{3F18F091-6C62-49AC-B307-69F180062CAA}" presName="compNode" presStyleCnt="0"/>
      <dgm:spPr/>
    </dgm:pt>
    <dgm:pt modelId="{D2B373D6-1B6D-4E27-84E6-3DEFB61ABBBB}" type="pres">
      <dgm:prSet presAssocID="{3F18F091-6C62-49AC-B307-69F180062CAA}" presName="bkgdShape" presStyleLbl="node1" presStyleIdx="2" presStyleCnt="3" custLinFactNeighborX="-1135" custLinFactNeighborY="-1740"/>
      <dgm:spPr/>
      <dgm:t>
        <a:bodyPr/>
        <a:lstStyle/>
        <a:p>
          <a:endParaRPr lang="ru-RU"/>
        </a:p>
      </dgm:t>
    </dgm:pt>
    <dgm:pt modelId="{4EDFDB1B-1E3C-47AD-8A3C-682FD4EFE7B1}" type="pres">
      <dgm:prSet presAssocID="{3F18F091-6C62-49AC-B307-69F180062CAA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D0FC7C-BF6C-4B0E-AB49-93948A11FC31}" type="pres">
      <dgm:prSet presAssocID="{3F18F091-6C62-49AC-B307-69F180062CAA}" presName="invisiNode" presStyleLbl="node1" presStyleIdx="2" presStyleCnt="3"/>
      <dgm:spPr/>
    </dgm:pt>
    <dgm:pt modelId="{37A353E5-B40F-488F-804F-297EEF477F2E}" type="pres">
      <dgm:prSet presAssocID="{3F18F091-6C62-49AC-B307-69F180062CAA}" presName="imagNode" presStyleLbl="fgImgPlace1" presStyleIdx="2" presStyleCnt="3" custScaleX="163037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2766C9DD-07DD-442C-B029-CD398C6B5201}" srcId="{8B009CAA-46D5-4874-A796-70872B17F587}" destId="{2224EBE8-AB7C-439B-9E9E-01C9E023F723}" srcOrd="0" destOrd="0" parTransId="{4B9C50E9-AD57-4D26-8A22-A485733E97C0}" sibTransId="{73AC16C8-44CF-4DDC-8F6E-545405E06F9B}"/>
    <dgm:cxn modelId="{7761FBA8-F22F-4C74-8234-D9F1B42530A4}" srcId="{8B009CAA-46D5-4874-A796-70872B17F587}" destId="{C4B44577-5A71-4ED9-98EC-D59E07EA179B}" srcOrd="1" destOrd="0" parTransId="{9E5BD232-FACA-497F-8F83-D5861972F2C5}" sibTransId="{B7AD8A19-7AD6-44C1-ADDE-D381EB337FAE}"/>
    <dgm:cxn modelId="{F56EFEC6-9ABB-4E46-8D36-54206EDE4473}" type="presOf" srcId="{8B009CAA-46D5-4874-A796-70872B17F587}" destId="{9E741DC0-2150-43A5-B481-27740E437F12}" srcOrd="0" destOrd="0" presId="urn:microsoft.com/office/officeart/2005/8/layout/hList7#1"/>
    <dgm:cxn modelId="{7A1B6999-4C77-40EA-951F-C2240B052DEA}" type="presOf" srcId="{C4B44577-5A71-4ED9-98EC-D59E07EA179B}" destId="{25892C6E-AB41-404B-8E21-B28CBD2F8F21}" srcOrd="0" destOrd="0" presId="urn:microsoft.com/office/officeart/2005/8/layout/hList7#1"/>
    <dgm:cxn modelId="{9E915E7B-C116-40A2-95CB-1E44C3022CC8}" type="presOf" srcId="{2224EBE8-AB7C-439B-9E9E-01C9E023F723}" destId="{32AD561A-EE57-438E-9718-0729AED1B319}" srcOrd="1" destOrd="0" presId="urn:microsoft.com/office/officeart/2005/8/layout/hList7#1"/>
    <dgm:cxn modelId="{D48A29B0-A0CB-4CA1-9C26-73AD79F24DDF}" type="presOf" srcId="{B7AD8A19-7AD6-44C1-ADDE-D381EB337FAE}" destId="{0E3D66C4-B4A2-4945-9312-B82A53549119}" srcOrd="0" destOrd="0" presId="urn:microsoft.com/office/officeart/2005/8/layout/hList7#1"/>
    <dgm:cxn modelId="{11801AAF-9AF7-4C08-8512-111B5BCD5767}" type="presOf" srcId="{73AC16C8-44CF-4DDC-8F6E-545405E06F9B}" destId="{9A74FCEE-761E-42C6-A89F-DB86A502C923}" srcOrd="0" destOrd="0" presId="urn:microsoft.com/office/officeart/2005/8/layout/hList7#1"/>
    <dgm:cxn modelId="{1A183F88-AE5E-49F2-B01A-10D46B756389}" srcId="{8B009CAA-46D5-4874-A796-70872B17F587}" destId="{3F18F091-6C62-49AC-B307-69F180062CAA}" srcOrd="2" destOrd="0" parTransId="{51B095A8-E06C-44B7-94D8-553EC65EB754}" sibTransId="{C39446CB-04CB-46FD-9DC5-1C9E476873E1}"/>
    <dgm:cxn modelId="{25FD24F7-D6AA-4216-9E09-091083A8A9D3}" type="presOf" srcId="{2224EBE8-AB7C-439B-9E9E-01C9E023F723}" destId="{6A9ED32C-7011-445E-9730-8E4C2CF86CF2}" srcOrd="0" destOrd="0" presId="urn:microsoft.com/office/officeart/2005/8/layout/hList7#1"/>
    <dgm:cxn modelId="{6198DEAD-C294-4205-95F2-9B907E0EE157}" type="presOf" srcId="{3F18F091-6C62-49AC-B307-69F180062CAA}" destId="{D2B373D6-1B6D-4E27-84E6-3DEFB61ABBBB}" srcOrd="0" destOrd="0" presId="urn:microsoft.com/office/officeart/2005/8/layout/hList7#1"/>
    <dgm:cxn modelId="{CEAE36ED-490E-4F24-93BD-BBB2A6B3F087}" type="presOf" srcId="{3F18F091-6C62-49AC-B307-69F180062CAA}" destId="{4EDFDB1B-1E3C-47AD-8A3C-682FD4EFE7B1}" srcOrd="1" destOrd="0" presId="urn:microsoft.com/office/officeart/2005/8/layout/hList7#1"/>
    <dgm:cxn modelId="{02492B18-4AAE-408A-BDE5-91C828127BF1}" type="presOf" srcId="{C4B44577-5A71-4ED9-98EC-D59E07EA179B}" destId="{B2355E08-CC6F-44E1-87F2-C20F54B82655}" srcOrd="1" destOrd="0" presId="urn:microsoft.com/office/officeart/2005/8/layout/hList7#1"/>
    <dgm:cxn modelId="{1B68232F-7820-46C0-890B-70D57CEA977E}" type="presParOf" srcId="{9E741DC0-2150-43A5-B481-27740E437F12}" destId="{D76690E3-7014-4BE5-A925-679DF58FC926}" srcOrd="0" destOrd="0" presId="urn:microsoft.com/office/officeart/2005/8/layout/hList7#1"/>
    <dgm:cxn modelId="{C72ED87D-56D9-4E03-8346-2ECC13C82A9D}" type="presParOf" srcId="{9E741DC0-2150-43A5-B481-27740E437F12}" destId="{ECD2DBED-1B12-4188-ADEF-3DF729EBCE45}" srcOrd="1" destOrd="0" presId="urn:microsoft.com/office/officeart/2005/8/layout/hList7#1"/>
    <dgm:cxn modelId="{8B65DA47-C87B-4D47-AA72-B1A00686DBDE}" type="presParOf" srcId="{ECD2DBED-1B12-4188-ADEF-3DF729EBCE45}" destId="{B1A9D420-E0CA-450E-BEDA-1D3696FF5503}" srcOrd="0" destOrd="0" presId="urn:microsoft.com/office/officeart/2005/8/layout/hList7#1"/>
    <dgm:cxn modelId="{64E7905D-1E3D-44A6-AAFC-D1E2C5E23E0C}" type="presParOf" srcId="{B1A9D420-E0CA-450E-BEDA-1D3696FF5503}" destId="{6A9ED32C-7011-445E-9730-8E4C2CF86CF2}" srcOrd="0" destOrd="0" presId="urn:microsoft.com/office/officeart/2005/8/layout/hList7#1"/>
    <dgm:cxn modelId="{AB4A6354-E60D-4A57-BC71-4026B618E856}" type="presParOf" srcId="{B1A9D420-E0CA-450E-BEDA-1D3696FF5503}" destId="{32AD561A-EE57-438E-9718-0729AED1B319}" srcOrd="1" destOrd="0" presId="urn:microsoft.com/office/officeart/2005/8/layout/hList7#1"/>
    <dgm:cxn modelId="{79D231B4-46C2-4CA4-9511-62AA5B45B1E1}" type="presParOf" srcId="{B1A9D420-E0CA-450E-BEDA-1D3696FF5503}" destId="{C7B9D436-8D57-436A-8FD2-F42B63CA1144}" srcOrd="2" destOrd="0" presId="urn:microsoft.com/office/officeart/2005/8/layout/hList7#1"/>
    <dgm:cxn modelId="{98942250-4BA0-45E1-A3BF-9315B3DA07D6}" type="presParOf" srcId="{B1A9D420-E0CA-450E-BEDA-1D3696FF5503}" destId="{E7393B16-885F-4CB4-B2E5-B05575940BF0}" srcOrd="3" destOrd="0" presId="urn:microsoft.com/office/officeart/2005/8/layout/hList7#1"/>
    <dgm:cxn modelId="{D933CCDB-545B-421E-A299-19AC1EE994EA}" type="presParOf" srcId="{ECD2DBED-1B12-4188-ADEF-3DF729EBCE45}" destId="{9A74FCEE-761E-42C6-A89F-DB86A502C923}" srcOrd="1" destOrd="0" presId="urn:microsoft.com/office/officeart/2005/8/layout/hList7#1"/>
    <dgm:cxn modelId="{1526166B-0D12-4758-8B36-8F5C1A382674}" type="presParOf" srcId="{ECD2DBED-1B12-4188-ADEF-3DF729EBCE45}" destId="{3ECF1E0B-5838-4018-8CD5-AAA61D651251}" srcOrd="2" destOrd="0" presId="urn:microsoft.com/office/officeart/2005/8/layout/hList7#1"/>
    <dgm:cxn modelId="{E38D3B02-08E5-400C-B5DC-EB32BA1DAECD}" type="presParOf" srcId="{3ECF1E0B-5838-4018-8CD5-AAA61D651251}" destId="{25892C6E-AB41-404B-8E21-B28CBD2F8F21}" srcOrd="0" destOrd="0" presId="urn:microsoft.com/office/officeart/2005/8/layout/hList7#1"/>
    <dgm:cxn modelId="{8DC78AA5-060E-48A6-8F36-B34780C1067A}" type="presParOf" srcId="{3ECF1E0B-5838-4018-8CD5-AAA61D651251}" destId="{B2355E08-CC6F-44E1-87F2-C20F54B82655}" srcOrd="1" destOrd="0" presId="urn:microsoft.com/office/officeart/2005/8/layout/hList7#1"/>
    <dgm:cxn modelId="{A98ADB74-B5B5-4763-8D17-0C7EDAEFBD24}" type="presParOf" srcId="{3ECF1E0B-5838-4018-8CD5-AAA61D651251}" destId="{7300EAA9-2752-4D09-ABCF-CE609A96962F}" srcOrd="2" destOrd="0" presId="urn:microsoft.com/office/officeart/2005/8/layout/hList7#1"/>
    <dgm:cxn modelId="{86A8E1DD-1D3A-438A-87A4-136841AAF8DD}" type="presParOf" srcId="{3ECF1E0B-5838-4018-8CD5-AAA61D651251}" destId="{4345B8A1-3AAE-4C36-A4D7-22A5EB77525A}" srcOrd="3" destOrd="0" presId="urn:microsoft.com/office/officeart/2005/8/layout/hList7#1"/>
    <dgm:cxn modelId="{7465170A-C2C7-4762-90B9-4F9A6F781F13}" type="presParOf" srcId="{ECD2DBED-1B12-4188-ADEF-3DF729EBCE45}" destId="{0E3D66C4-B4A2-4945-9312-B82A53549119}" srcOrd="3" destOrd="0" presId="urn:microsoft.com/office/officeart/2005/8/layout/hList7#1"/>
    <dgm:cxn modelId="{B493525E-E788-4C54-992C-1A612BF55C6F}" type="presParOf" srcId="{ECD2DBED-1B12-4188-ADEF-3DF729EBCE45}" destId="{37D5A51B-E8A4-4BC8-8B43-B53659AF0351}" srcOrd="4" destOrd="0" presId="urn:microsoft.com/office/officeart/2005/8/layout/hList7#1"/>
    <dgm:cxn modelId="{1D504EB1-3B8A-4134-A22A-C4C0C0757757}" type="presParOf" srcId="{37D5A51B-E8A4-4BC8-8B43-B53659AF0351}" destId="{D2B373D6-1B6D-4E27-84E6-3DEFB61ABBBB}" srcOrd="0" destOrd="0" presId="urn:microsoft.com/office/officeart/2005/8/layout/hList7#1"/>
    <dgm:cxn modelId="{0639CB91-54A1-4A06-9A73-AA9455DCF826}" type="presParOf" srcId="{37D5A51B-E8A4-4BC8-8B43-B53659AF0351}" destId="{4EDFDB1B-1E3C-47AD-8A3C-682FD4EFE7B1}" srcOrd="1" destOrd="0" presId="urn:microsoft.com/office/officeart/2005/8/layout/hList7#1"/>
    <dgm:cxn modelId="{626EEC0C-A1AA-4F5A-87F1-2F6CB7F2BAA6}" type="presParOf" srcId="{37D5A51B-E8A4-4BC8-8B43-B53659AF0351}" destId="{84D0FC7C-BF6C-4B0E-AB49-93948A11FC31}" srcOrd="2" destOrd="0" presId="urn:microsoft.com/office/officeart/2005/8/layout/hList7#1"/>
    <dgm:cxn modelId="{B1BE21E7-4747-4762-98B7-7361F53252B1}" type="presParOf" srcId="{37D5A51B-E8A4-4BC8-8B43-B53659AF0351}" destId="{37A353E5-B40F-488F-804F-297EEF477F2E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9D519B-FF36-4CFF-8AA5-478379C997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9EA501-0FD3-48EB-975A-DE7C8AE6D100}">
      <dgm:prSet phldrT="[Текст]"/>
      <dgm:spPr/>
      <dgm:t>
        <a:bodyPr/>
        <a:lstStyle/>
        <a:p>
          <a:r>
            <a:rPr lang="ru-RU" b="1" dirty="0" err="1" smtClean="0"/>
            <a:t>Позностатического</a:t>
          </a:r>
          <a:r>
            <a:rPr lang="ru-RU" b="1" dirty="0" smtClean="0"/>
            <a:t> равновесия</a:t>
          </a:r>
          <a:endParaRPr lang="ru-RU" dirty="0"/>
        </a:p>
      </dgm:t>
    </dgm:pt>
    <dgm:pt modelId="{7408F019-D9DF-4125-A427-4C3B6ABF07C3}" type="parTrans" cxnId="{9676801D-DEB5-4BE7-9867-BCEEFBD0870D}">
      <dgm:prSet/>
      <dgm:spPr/>
      <dgm:t>
        <a:bodyPr/>
        <a:lstStyle/>
        <a:p>
          <a:endParaRPr lang="ru-RU"/>
        </a:p>
      </dgm:t>
    </dgm:pt>
    <dgm:pt modelId="{871039CD-A812-423A-89DA-BAB346AE0D1E}" type="sibTrans" cxnId="{9676801D-DEB5-4BE7-9867-BCEEFBD0870D}">
      <dgm:prSet/>
      <dgm:spPr/>
      <dgm:t>
        <a:bodyPr/>
        <a:lstStyle/>
        <a:p>
          <a:endParaRPr lang="ru-RU"/>
        </a:p>
      </dgm:t>
    </dgm:pt>
    <dgm:pt modelId="{735CFEE0-EB34-4D15-9BE9-C65F8AD8E074}">
      <dgm:prSet phldrT="[Текст]"/>
      <dgm:spPr/>
      <dgm:t>
        <a:bodyPr/>
        <a:lstStyle/>
        <a:p>
          <a:r>
            <a:rPr lang="ru-RU" dirty="0" smtClean="0"/>
            <a:t>удлинение времени сохранения позы;</a:t>
          </a:r>
          <a:endParaRPr lang="ru-RU" dirty="0"/>
        </a:p>
      </dgm:t>
    </dgm:pt>
    <dgm:pt modelId="{B577A32E-67F8-419E-94A1-B1C098ED8E23}" type="parTrans" cxnId="{4CC697CF-A1EC-43DF-8FCE-6A121FEF8D03}">
      <dgm:prSet/>
      <dgm:spPr/>
      <dgm:t>
        <a:bodyPr/>
        <a:lstStyle/>
        <a:p>
          <a:endParaRPr lang="ru-RU"/>
        </a:p>
      </dgm:t>
    </dgm:pt>
    <dgm:pt modelId="{3D852AA2-0903-4C1D-937A-61EB36F381AA}" type="sibTrans" cxnId="{4CC697CF-A1EC-43DF-8FCE-6A121FEF8D03}">
      <dgm:prSet/>
      <dgm:spPr/>
      <dgm:t>
        <a:bodyPr/>
        <a:lstStyle/>
        <a:p>
          <a:endParaRPr lang="ru-RU"/>
        </a:p>
      </dgm:t>
    </dgm:pt>
    <dgm:pt modelId="{D9946959-6BB9-4541-8C98-F4634C16A1EA}">
      <dgm:prSet phldrT="[Текст]"/>
      <dgm:spPr/>
      <dgm:t>
        <a:bodyPr/>
        <a:lstStyle/>
        <a:p>
          <a:r>
            <a:rPr lang="ru-RU" b="1" dirty="0" smtClean="0"/>
            <a:t>Динамического равновесия</a:t>
          </a:r>
          <a:endParaRPr lang="ru-RU" dirty="0"/>
        </a:p>
      </dgm:t>
    </dgm:pt>
    <dgm:pt modelId="{F156F650-1877-4EF8-9300-6783E75E41DC}" type="parTrans" cxnId="{A4D51D38-0F05-41EB-AFED-D9A3548004CF}">
      <dgm:prSet/>
      <dgm:spPr/>
      <dgm:t>
        <a:bodyPr/>
        <a:lstStyle/>
        <a:p>
          <a:endParaRPr lang="ru-RU"/>
        </a:p>
      </dgm:t>
    </dgm:pt>
    <dgm:pt modelId="{28D9009B-B0BA-4F63-8F44-56705463575A}" type="sibTrans" cxnId="{A4D51D38-0F05-41EB-AFED-D9A3548004CF}">
      <dgm:prSet/>
      <dgm:spPr/>
      <dgm:t>
        <a:bodyPr/>
        <a:lstStyle/>
        <a:p>
          <a:endParaRPr lang="ru-RU"/>
        </a:p>
      </dgm:t>
    </dgm:pt>
    <dgm:pt modelId="{83EC0E72-A71F-4E59-B87B-338049F0A4D7}">
      <dgm:prSet phldrT="[Текст]"/>
      <dgm:spPr/>
      <dgm:t>
        <a:bodyPr/>
        <a:lstStyle/>
        <a:p>
          <a:r>
            <a:rPr lang="ru-RU" dirty="0" smtClean="0"/>
            <a:t>упражнения с изменяющимися внешними условиями (рельеф, грунт, трасса, покрытие, расположение, погода);</a:t>
          </a:r>
          <a:endParaRPr lang="ru-RU" dirty="0"/>
        </a:p>
      </dgm:t>
    </dgm:pt>
    <dgm:pt modelId="{44B84916-31B0-4A10-8425-30BED3B6770C}" type="parTrans" cxnId="{A1FC052E-086A-4509-8C34-3721800EC302}">
      <dgm:prSet/>
      <dgm:spPr/>
      <dgm:t>
        <a:bodyPr/>
        <a:lstStyle/>
        <a:p>
          <a:endParaRPr lang="ru-RU"/>
        </a:p>
      </dgm:t>
    </dgm:pt>
    <dgm:pt modelId="{551452B8-2B8F-44E7-AF4E-893E0596ACC3}" type="sibTrans" cxnId="{A1FC052E-086A-4509-8C34-3721800EC302}">
      <dgm:prSet/>
      <dgm:spPr/>
      <dgm:t>
        <a:bodyPr/>
        <a:lstStyle/>
        <a:p>
          <a:endParaRPr lang="ru-RU"/>
        </a:p>
      </dgm:t>
    </dgm:pt>
    <dgm:pt modelId="{19D51665-D2BC-4371-87D2-319C08F09340}">
      <dgm:prSet/>
      <dgm:spPr/>
      <dgm:t>
        <a:bodyPr/>
        <a:lstStyle/>
        <a:p>
          <a:r>
            <a:rPr lang="ru-RU" dirty="0" smtClean="0"/>
            <a:t>исключение зрительного анализатора, что предъявляет дополнительные требования к двигательному анализатору;</a:t>
          </a:r>
          <a:endParaRPr lang="ru-RU" dirty="0"/>
        </a:p>
      </dgm:t>
    </dgm:pt>
    <dgm:pt modelId="{C8E02E76-E40B-4A8E-A9BA-94321B4CA9C2}" type="parTrans" cxnId="{F6F2A8CB-5946-45FA-8FC3-6DA1A4E24BB5}">
      <dgm:prSet/>
      <dgm:spPr/>
      <dgm:t>
        <a:bodyPr/>
        <a:lstStyle/>
        <a:p>
          <a:endParaRPr lang="ru-RU"/>
        </a:p>
      </dgm:t>
    </dgm:pt>
    <dgm:pt modelId="{BF883F22-0DB5-4B1F-88C9-622F1AA604AF}" type="sibTrans" cxnId="{F6F2A8CB-5946-45FA-8FC3-6DA1A4E24BB5}">
      <dgm:prSet/>
      <dgm:spPr/>
      <dgm:t>
        <a:bodyPr/>
        <a:lstStyle/>
        <a:p>
          <a:endParaRPr lang="ru-RU"/>
        </a:p>
      </dgm:t>
    </dgm:pt>
    <dgm:pt modelId="{0A35C504-18E9-4836-99A2-937698BCCC6B}">
      <dgm:prSet/>
      <dgm:spPr/>
      <dgm:t>
        <a:bodyPr/>
        <a:lstStyle/>
        <a:p>
          <a:r>
            <a:rPr lang="ru-RU" dirty="0" smtClean="0"/>
            <a:t>уменьшение площади опоры;</a:t>
          </a:r>
          <a:endParaRPr lang="ru-RU" dirty="0"/>
        </a:p>
      </dgm:t>
    </dgm:pt>
    <dgm:pt modelId="{9A99E85B-4D0C-4DB4-A04A-733C62DC0AFE}" type="parTrans" cxnId="{31CF92CA-EB7C-4FCC-9AAC-C51D46EC476A}">
      <dgm:prSet/>
      <dgm:spPr/>
      <dgm:t>
        <a:bodyPr/>
        <a:lstStyle/>
        <a:p>
          <a:endParaRPr lang="ru-RU"/>
        </a:p>
      </dgm:t>
    </dgm:pt>
    <dgm:pt modelId="{C32BD82A-4F5C-437F-940E-796C1524A4F1}" type="sibTrans" cxnId="{31CF92CA-EB7C-4FCC-9AAC-C51D46EC476A}">
      <dgm:prSet/>
      <dgm:spPr/>
      <dgm:t>
        <a:bodyPr/>
        <a:lstStyle/>
        <a:p>
          <a:endParaRPr lang="ru-RU"/>
        </a:p>
      </dgm:t>
    </dgm:pt>
    <dgm:pt modelId="{8FCF92C5-9DDF-4E63-9169-3D61D2C71544}">
      <dgm:prSet/>
      <dgm:spPr/>
      <dgm:t>
        <a:bodyPr/>
        <a:lstStyle/>
        <a:p>
          <a:r>
            <a:rPr lang="ru-RU" dirty="0" smtClean="0"/>
            <a:t>увеличение высоты опорной поверхности;</a:t>
          </a:r>
          <a:endParaRPr lang="ru-RU" dirty="0"/>
        </a:p>
      </dgm:t>
    </dgm:pt>
    <dgm:pt modelId="{41FC4020-FB5E-4998-8791-065748C70A9E}" type="parTrans" cxnId="{026B5FD0-2E92-4D99-95B6-E34C8133986A}">
      <dgm:prSet/>
      <dgm:spPr/>
      <dgm:t>
        <a:bodyPr/>
        <a:lstStyle/>
        <a:p>
          <a:endParaRPr lang="ru-RU"/>
        </a:p>
      </dgm:t>
    </dgm:pt>
    <dgm:pt modelId="{391B2D0C-9753-4A87-B393-FEFED7DBDF78}" type="sibTrans" cxnId="{026B5FD0-2E92-4D99-95B6-E34C8133986A}">
      <dgm:prSet/>
      <dgm:spPr/>
      <dgm:t>
        <a:bodyPr/>
        <a:lstStyle/>
        <a:p>
          <a:endParaRPr lang="ru-RU"/>
        </a:p>
      </dgm:t>
    </dgm:pt>
    <dgm:pt modelId="{FF44217D-8830-4F9B-9D2E-699C7997404B}">
      <dgm:prSet/>
      <dgm:spPr/>
      <dgm:t>
        <a:bodyPr/>
        <a:lstStyle/>
        <a:p>
          <a:r>
            <a:rPr lang="ru-RU" dirty="0" smtClean="0"/>
            <a:t>введение неустойчивой опоры;</a:t>
          </a:r>
          <a:endParaRPr lang="ru-RU" dirty="0"/>
        </a:p>
      </dgm:t>
    </dgm:pt>
    <dgm:pt modelId="{CCECC057-571E-4BF5-A1EF-E5237CE4C76B}" type="parTrans" cxnId="{8BBBE304-BB99-41A2-96F4-D5FD01F5CC74}">
      <dgm:prSet/>
      <dgm:spPr/>
      <dgm:t>
        <a:bodyPr/>
        <a:lstStyle/>
        <a:p>
          <a:endParaRPr lang="ru-RU"/>
        </a:p>
      </dgm:t>
    </dgm:pt>
    <dgm:pt modelId="{21528EE2-5389-4BB5-B3CA-C9E7170DD22E}" type="sibTrans" cxnId="{8BBBE304-BB99-41A2-96F4-D5FD01F5CC74}">
      <dgm:prSet/>
      <dgm:spPr/>
      <dgm:t>
        <a:bodyPr/>
        <a:lstStyle/>
        <a:p>
          <a:endParaRPr lang="ru-RU"/>
        </a:p>
      </dgm:t>
    </dgm:pt>
    <dgm:pt modelId="{8C265B13-9C3F-4F26-8A94-F03945E2C3F9}">
      <dgm:prSet/>
      <dgm:spPr/>
      <dgm:t>
        <a:bodyPr/>
        <a:lstStyle/>
        <a:p>
          <a:r>
            <a:rPr lang="ru-RU" dirty="0" smtClean="0"/>
            <a:t>введение сопутствующих движений;</a:t>
          </a:r>
          <a:endParaRPr lang="ru-RU" dirty="0"/>
        </a:p>
      </dgm:t>
    </dgm:pt>
    <dgm:pt modelId="{315F9229-B526-43E8-9F4F-D6B72B0EDE23}" type="parTrans" cxnId="{C1555411-EA05-4D9E-AAB9-D4545A75DF04}">
      <dgm:prSet/>
      <dgm:spPr/>
      <dgm:t>
        <a:bodyPr/>
        <a:lstStyle/>
        <a:p>
          <a:endParaRPr lang="ru-RU"/>
        </a:p>
      </dgm:t>
    </dgm:pt>
    <dgm:pt modelId="{9508774F-7143-469D-876E-2D0263ACECC8}" type="sibTrans" cxnId="{C1555411-EA05-4D9E-AAB9-D4545A75DF04}">
      <dgm:prSet/>
      <dgm:spPr/>
      <dgm:t>
        <a:bodyPr/>
        <a:lstStyle/>
        <a:p>
          <a:endParaRPr lang="ru-RU"/>
        </a:p>
      </dgm:t>
    </dgm:pt>
    <dgm:pt modelId="{4C32130D-A1F5-41DB-A2DB-E7621E3F1890}">
      <dgm:prSet/>
      <dgm:spPr/>
      <dgm:t>
        <a:bodyPr/>
        <a:lstStyle/>
        <a:p>
          <a:r>
            <a:rPr lang="ru-RU" dirty="0" smtClean="0"/>
            <a:t>создание противодействия (парные движения)</a:t>
          </a:r>
          <a:endParaRPr lang="ru-RU" dirty="0"/>
        </a:p>
      </dgm:t>
    </dgm:pt>
    <dgm:pt modelId="{BF7B0648-158D-42A9-B3AD-C853F9C8A3A6}" type="parTrans" cxnId="{998F454C-2173-47B2-9184-872C669A220A}">
      <dgm:prSet/>
      <dgm:spPr/>
      <dgm:t>
        <a:bodyPr/>
        <a:lstStyle/>
        <a:p>
          <a:endParaRPr lang="ru-RU"/>
        </a:p>
      </dgm:t>
    </dgm:pt>
    <dgm:pt modelId="{92131FD8-76C3-4B80-8AFC-58E9F2ADE4BD}" type="sibTrans" cxnId="{998F454C-2173-47B2-9184-872C669A220A}">
      <dgm:prSet/>
      <dgm:spPr/>
      <dgm:t>
        <a:bodyPr/>
        <a:lstStyle/>
        <a:p>
          <a:endParaRPr lang="ru-RU"/>
        </a:p>
      </dgm:t>
    </dgm:pt>
    <dgm:pt modelId="{99BA42D0-5A0D-411B-9EF3-3835262F2B06}">
      <dgm:prSet/>
      <dgm:spPr/>
      <dgm:t>
        <a:bodyPr/>
        <a:lstStyle/>
        <a:p>
          <a:r>
            <a:rPr lang="ru-RU" dirty="0" smtClean="0"/>
            <a:t>упражнения для тренировки вестибулярного аппарата (инвентарь-качели, лонжи, центрифуги и другие тренажеры)</a:t>
          </a:r>
          <a:endParaRPr lang="ru-RU" dirty="0"/>
        </a:p>
      </dgm:t>
    </dgm:pt>
    <dgm:pt modelId="{757EA225-CA34-4B04-81D8-58E8350FB678}" type="parTrans" cxnId="{036260D7-47E7-487D-8F62-6F6548520D5B}">
      <dgm:prSet/>
      <dgm:spPr/>
      <dgm:t>
        <a:bodyPr/>
        <a:lstStyle/>
        <a:p>
          <a:endParaRPr lang="ru-RU"/>
        </a:p>
      </dgm:t>
    </dgm:pt>
    <dgm:pt modelId="{B080F536-4E4E-4EE4-9900-486B565012CC}" type="sibTrans" cxnId="{036260D7-47E7-487D-8F62-6F6548520D5B}">
      <dgm:prSet/>
      <dgm:spPr/>
      <dgm:t>
        <a:bodyPr/>
        <a:lstStyle/>
        <a:p>
          <a:endParaRPr lang="ru-RU"/>
        </a:p>
      </dgm:t>
    </dgm:pt>
    <dgm:pt modelId="{E7675465-B145-4DCB-908F-81EFEBE00339}" type="pres">
      <dgm:prSet presAssocID="{429D519B-FF36-4CFF-8AA5-478379C997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C567F6-752D-4F0C-B0AA-63CCAC980F83}" type="pres">
      <dgm:prSet presAssocID="{9D9EA501-0FD3-48EB-975A-DE7C8AE6D10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4A4D3-E71A-4017-8F46-9A7294307E2E}" type="pres">
      <dgm:prSet presAssocID="{9D9EA501-0FD3-48EB-975A-DE7C8AE6D10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C8B90-A549-4732-99E8-3385B2EB62B4}" type="pres">
      <dgm:prSet presAssocID="{D9946959-6BB9-4541-8C98-F4634C16A1E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E52691-8704-4668-B57E-8EE6E8F60016}" type="pres">
      <dgm:prSet presAssocID="{D9946959-6BB9-4541-8C98-F4634C16A1E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6CB0C2-B273-48FE-8D02-3F2F40258D40}" type="presOf" srcId="{19D51665-D2BC-4371-87D2-319C08F09340}" destId="{8014A4D3-E71A-4017-8F46-9A7294307E2E}" srcOrd="0" destOrd="1" presId="urn:microsoft.com/office/officeart/2005/8/layout/vList2"/>
    <dgm:cxn modelId="{E62BACE1-896F-4E29-B197-88860EBCEECB}" type="presOf" srcId="{99BA42D0-5A0D-411B-9EF3-3835262F2B06}" destId="{59E52691-8704-4668-B57E-8EE6E8F60016}" srcOrd="0" destOrd="1" presId="urn:microsoft.com/office/officeart/2005/8/layout/vList2"/>
    <dgm:cxn modelId="{E1CBAF84-069A-478C-B1EF-BFD4A38EEE0C}" type="presOf" srcId="{4C32130D-A1F5-41DB-A2DB-E7621E3F1890}" destId="{8014A4D3-E71A-4017-8F46-9A7294307E2E}" srcOrd="0" destOrd="6" presId="urn:microsoft.com/office/officeart/2005/8/layout/vList2"/>
    <dgm:cxn modelId="{2C82139D-E8C7-47D3-B7C5-4C34823F57B5}" type="presOf" srcId="{FF44217D-8830-4F9B-9D2E-699C7997404B}" destId="{8014A4D3-E71A-4017-8F46-9A7294307E2E}" srcOrd="0" destOrd="4" presId="urn:microsoft.com/office/officeart/2005/8/layout/vList2"/>
    <dgm:cxn modelId="{532161CF-A9F4-4EC8-B941-4000E7485CE7}" type="presOf" srcId="{735CFEE0-EB34-4D15-9BE9-C65F8AD8E074}" destId="{8014A4D3-E71A-4017-8F46-9A7294307E2E}" srcOrd="0" destOrd="0" presId="urn:microsoft.com/office/officeart/2005/8/layout/vList2"/>
    <dgm:cxn modelId="{036260D7-47E7-487D-8F62-6F6548520D5B}" srcId="{D9946959-6BB9-4541-8C98-F4634C16A1EA}" destId="{99BA42D0-5A0D-411B-9EF3-3835262F2B06}" srcOrd="1" destOrd="0" parTransId="{757EA225-CA34-4B04-81D8-58E8350FB678}" sibTransId="{B080F536-4E4E-4EE4-9900-486B565012CC}"/>
    <dgm:cxn modelId="{C1555411-EA05-4D9E-AAB9-D4545A75DF04}" srcId="{9D9EA501-0FD3-48EB-975A-DE7C8AE6D100}" destId="{8C265B13-9C3F-4F26-8A94-F03945E2C3F9}" srcOrd="5" destOrd="0" parTransId="{315F9229-B526-43E8-9F4F-D6B72B0EDE23}" sibTransId="{9508774F-7143-469D-876E-2D0263ACECC8}"/>
    <dgm:cxn modelId="{0C776AEE-C41D-409F-AF26-0DFA4C01FE29}" type="presOf" srcId="{429D519B-FF36-4CFF-8AA5-478379C99707}" destId="{E7675465-B145-4DCB-908F-81EFEBE00339}" srcOrd="0" destOrd="0" presId="urn:microsoft.com/office/officeart/2005/8/layout/vList2"/>
    <dgm:cxn modelId="{4B266DB2-7E23-4F87-ADA3-39E0C75DF07F}" type="presOf" srcId="{8FCF92C5-9DDF-4E63-9169-3D61D2C71544}" destId="{8014A4D3-E71A-4017-8F46-9A7294307E2E}" srcOrd="0" destOrd="3" presId="urn:microsoft.com/office/officeart/2005/8/layout/vList2"/>
    <dgm:cxn modelId="{31CF92CA-EB7C-4FCC-9AAC-C51D46EC476A}" srcId="{9D9EA501-0FD3-48EB-975A-DE7C8AE6D100}" destId="{0A35C504-18E9-4836-99A2-937698BCCC6B}" srcOrd="2" destOrd="0" parTransId="{9A99E85B-4D0C-4DB4-A04A-733C62DC0AFE}" sibTransId="{C32BD82A-4F5C-437F-940E-796C1524A4F1}"/>
    <dgm:cxn modelId="{8BBBE304-BB99-41A2-96F4-D5FD01F5CC74}" srcId="{9D9EA501-0FD3-48EB-975A-DE7C8AE6D100}" destId="{FF44217D-8830-4F9B-9D2E-699C7997404B}" srcOrd="4" destOrd="0" parTransId="{CCECC057-571E-4BF5-A1EF-E5237CE4C76B}" sibTransId="{21528EE2-5389-4BB5-B3CA-C9E7170DD22E}"/>
    <dgm:cxn modelId="{F6F2A8CB-5946-45FA-8FC3-6DA1A4E24BB5}" srcId="{9D9EA501-0FD3-48EB-975A-DE7C8AE6D100}" destId="{19D51665-D2BC-4371-87D2-319C08F09340}" srcOrd="1" destOrd="0" parTransId="{C8E02E76-E40B-4A8E-A9BA-94321B4CA9C2}" sibTransId="{BF883F22-0DB5-4B1F-88C9-622F1AA604AF}"/>
    <dgm:cxn modelId="{4CC697CF-A1EC-43DF-8FCE-6A121FEF8D03}" srcId="{9D9EA501-0FD3-48EB-975A-DE7C8AE6D100}" destId="{735CFEE0-EB34-4D15-9BE9-C65F8AD8E074}" srcOrd="0" destOrd="0" parTransId="{B577A32E-67F8-419E-94A1-B1C098ED8E23}" sibTransId="{3D852AA2-0903-4C1D-937A-61EB36F381AA}"/>
    <dgm:cxn modelId="{A1FC052E-086A-4509-8C34-3721800EC302}" srcId="{D9946959-6BB9-4541-8C98-F4634C16A1EA}" destId="{83EC0E72-A71F-4E59-B87B-338049F0A4D7}" srcOrd="0" destOrd="0" parTransId="{44B84916-31B0-4A10-8425-30BED3B6770C}" sibTransId="{551452B8-2B8F-44E7-AF4E-893E0596ACC3}"/>
    <dgm:cxn modelId="{818D12F2-EE10-4D2F-998D-60EBBC53523B}" type="presOf" srcId="{8C265B13-9C3F-4F26-8A94-F03945E2C3F9}" destId="{8014A4D3-E71A-4017-8F46-9A7294307E2E}" srcOrd="0" destOrd="5" presId="urn:microsoft.com/office/officeart/2005/8/layout/vList2"/>
    <dgm:cxn modelId="{87B0248E-81EA-47AE-9434-BAE9734E42DD}" type="presOf" srcId="{9D9EA501-0FD3-48EB-975A-DE7C8AE6D100}" destId="{31C567F6-752D-4F0C-B0AA-63CCAC980F83}" srcOrd="0" destOrd="0" presId="urn:microsoft.com/office/officeart/2005/8/layout/vList2"/>
    <dgm:cxn modelId="{998F454C-2173-47B2-9184-872C669A220A}" srcId="{9D9EA501-0FD3-48EB-975A-DE7C8AE6D100}" destId="{4C32130D-A1F5-41DB-A2DB-E7621E3F1890}" srcOrd="6" destOrd="0" parTransId="{BF7B0648-158D-42A9-B3AD-C853F9C8A3A6}" sibTransId="{92131FD8-76C3-4B80-8AFC-58E9F2ADE4BD}"/>
    <dgm:cxn modelId="{F48E4FB2-32FC-4199-B781-1B38FA0F7CCC}" type="presOf" srcId="{0A35C504-18E9-4836-99A2-937698BCCC6B}" destId="{8014A4D3-E71A-4017-8F46-9A7294307E2E}" srcOrd="0" destOrd="2" presId="urn:microsoft.com/office/officeart/2005/8/layout/vList2"/>
    <dgm:cxn modelId="{026B5FD0-2E92-4D99-95B6-E34C8133986A}" srcId="{9D9EA501-0FD3-48EB-975A-DE7C8AE6D100}" destId="{8FCF92C5-9DDF-4E63-9169-3D61D2C71544}" srcOrd="3" destOrd="0" parTransId="{41FC4020-FB5E-4998-8791-065748C70A9E}" sibTransId="{391B2D0C-9753-4A87-B393-FEFED7DBDF78}"/>
    <dgm:cxn modelId="{4A01E77D-3BB2-4EA2-B26C-4CE301E629B0}" type="presOf" srcId="{83EC0E72-A71F-4E59-B87B-338049F0A4D7}" destId="{59E52691-8704-4668-B57E-8EE6E8F60016}" srcOrd="0" destOrd="0" presId="urn:microsoft.com/office/officeart/2005/8/layout/vList2"/>
    <dgm:cxn modelId="{0203A985-4259-4429-B939-D8C8C547C3C0}" type="presOf" srcId="{D9946959-6BB9-4541-8C98-F4634C16A1EA}" destId="{01BC8B90-A549-4732-99E8-3385B2EB62B4}" srcOrd="0" destOrd="0" presId="urn:microsoft.com/office/officeart/2005/8/layout/vList2"/>
    <dgm:cxn modelId="{A4D51D38-0F05-41EB-AFED-D9A3548004CF}" srcId="{429D519B-FF36-4CFF-8AA5-478379C99707}" destId="{D9946959-6BB9-4541-8C98-F4634C16A1EA}" srcOrd="1" destOrd="0" parTransId="{F156F650-1877-4EF8-9300-6783E75E41DC}" sibTransId="{28D9009B-B0BA-4F63-8F44-56705463575A}"/>
    <dgm:cxn modelId="{9676801D-DEB5-4BE7-9867-BCEEFBD0870D}" srcId="{429D519B-FF36-4CFF-8AA5-478379C99707}" destId="{9D9EA501-0FD3-48EB-975A-DE7C8AE6D100}" srcOrd="0" destOrd="0" parTransId="{7408F019-D9DF-4125-A427-4C3B6ABF07C3}" sibTransId="{871039CD-A812-423A-89DA-BAB346AE0D1E}"/>
    <dgm:cxn modelId="{9EE7A183-394B-4217-A343-4F310AD98A64}" type="presParOf" srcId="{E7675465-B145-4DCB-908F-81EFEBE00339}" destId="{31C567F6-752D-4F0C-B0AA-63CCAC980F83}" srcOrd="0" destOrd="0" presId="urn:microsoft.com/office/officeart/2005/8/layout/vList2"/>
    <dgm:cxn modelId="{C62B6869-64F1-4BB4-B68F-D76F4B60CDBF}" type="presParOf" srcId="{E7675465-B145-4DCB-908F-81EFEBE00339}" destId="{8014A4D3-E71A-4017-8F46-9A7294307E2E}" srcOrd="1" destOrd="0" presId="urn:microsoft.com/office/officeart/2005/8/layout/vList2"/>
    <dgm:cxn modelId="{E3F5FB15-836C-4BC1-9F0B-D09CFC2D013B}" type="presParOf" srcId="{E7675465-B145-4DCB-908F-81EFEBE00339}" destId="{01BC8B90-A549-4732-99E8-3385B2EB62B4}" srcOrd="2" destOrd="0" presId="urn:microsoft.com/office/officeart/2005/8/layout/vList2"/>
    <dgm:cxn modelId="{13EB71DF-E9CF-4BEE-93D5-04A0457D3B87}" type="presParOf" srcId="{E7675465-B145-4DCB-908F-81EFEBE00339}" destId="{59E52691-8704-4668-B57E-8EE6E8F6001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7A143-C6EB-4889-A4DA-7BFF90B53859}">
      <dsp:nvSpPr>
        <dsp:cNvPr id="0" name=""/>
        <dsp:cNvSpPr/>
      </dsp:nvSpPr>
      <dsp:spPr>
        <a:xfrm>
          <a:off x="0" y="873096"/>
          <a:ext cx="2700300" cy="162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1"/>
              </a:solidFill>
            </a:rPr>
            <a:t>Термин</a:t>
          </a:r>
          <a:r>
            <a:rPr lang="ru-RU" sz="1500" kern="1200" dirty="0" smtClean="0">
              <a:solidFill>
                <a:schemeClr val="tx1"/>
              </a:solidFill>
            </a:rPr>
            <a:t> </a:t>
          </a:r>
          <a:r>
            <a:rPr lang="ru-RU" sz="1500" b="1" i="1" kern="1200" dirty="0" smtClean="0">
              <a:solidFill>
                <a:schemeClr val="tx1"/>
              </a:solidFill>
            </a:rPr>
            <a:t>развитие </a:t>
          </a:r>
          <a:r>
            <a:rPr lang="ru-RU" sz="1500" kern="1200" dirty="0" smtClean="0">
              <a:solidFill>
                <a:schemeClr val="tx1"/>
              </a:solidFill>
            </a:rPr>
            <a:t>характеризует естественный ход изменений физического качества</a:t>
          </a:r>
          <a:endParaRPr lang="ru-RU" sz="1500" kern="1200" dirty="0"/>
        </a:p>
      </dsp:txBody>
      <dsp:txXfrm>
        <a:off x="0" y="873096"/>
        <a:ext cx="2700300" cy="1620180"/>
      </dsp:txXfrm>
    </dsp:sp>
    <dsp:sp modelId="{DAEA8481-C38A-4E6A-AD5F-35A4F1D93AD4}">
      <dsp:nvSpPr>
        <dsp:cNvPr id="0" name=""/>
        <dsp:cNvSpPr/>
      </dsp:nvSpPr>
      <dsp:spPr>
        <a:xfrm>
          <a:off x="2970329" y="873096"/>
          <a:ext cx="2700300" cy="162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1"/>
              </a:solidFill>
            </a:rPr>
            <a:t>Термин</a:t>
          </a:r>
          <a:r>
            <a:rPr lang="ru-RU" sz="1500" kern="1200" dirty="0" smtClean="0">
              <a:solidFill>
                <a:schemeClr val="tx1"/>
              </a:solidFill>
            </a:rPr>
            <a:t> </a:t>
          </a:r>
          <a:r>
            <a:rPr lang="ru-RU" sz="1500" b="1" i="1" kern="1200" dirty="0" smtClean="0">
              <a:solidFill>
                <a:schemeClr val="tx1"/>
              </a:solidFill>
            </a:rPr>
            <a:t>воспитание</a:t>
          </a:r>
          <a:r>
            <a:rPr lang="ru-RU" sz="1500" b="1" kern="1200" dirty="0" smtClean="0">
              <a:solidFill>
                <a:schemeClr val="tx1"/>
              </a:solidFill>
            </a:rPr>
            <a:t> </a:t>
          </a:r>
          <a:r>
            <a:rPr lang="ru-RU" sz="1500" kern="1200" dirty="0" smtClean="0">
              <a:solidFill>
                <a:schemeClr val="tx1"/>
              </a:solidFill>
            </a:rPr>
            <a:t>предусматривает активное и направленное воздействие на </a:t>
          </a:r>
          <a:r>
            <a:rPr lang="ru-RU" sz="1500" b="1" i="1" kern="1200" dirty="0" smtClean="0">
              <a:solidFill>
                <a:schemeClr val="tx1"/>
              </a:solidFill>
            </a:rPr>
            <a:t>рост показателей</a:t>
          </a:r>
          <a:r>
            <a:rPr lang="ru-RU" sz="1500" kern="1200" dirty="0" smtClean="0">
              <a:solidFill>
                <a:schemeClr val="tx1"/>
              </a:solidFill>
            </a:rPr>
            <a:t> физического качества</a:t>
          </a:r>
          <a:endParaRPr lang="ru-RU" sz="1500" kern="1200" dirty="0"/>
        </a:p>
      </dsp:txBody>
      <dsp:txXfrm>
        <a:off x="2970329" y="873096"/>
        <a:ext cx="2700300" cy="1620180"/>
      </dsp:txXfrm>
    </dsp:sp>
    <dsp:sp modelId="{D10F9DD1-C21E-46DE-A885-5CF823C0D66A}">
      <dsp:nvSpPr>
        <dsp:cNvPr id="0" name=""/>
        <dsp:cNvSpPr/>
      </dsp:nvSpPr>
      <dsp:spPr>
        <a:xfrm>
          <a:off x="5940659" y="873096"/>
          <a:ext cx="2700300" cy="162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Основу двигательных способностей человека составляют</a:t>
          </a:r>
          <a:r>
            <a:rPr lang="ru-RU" sz="1500" b="1" i="1" kern="1200" dirty="0" smtClean="0">
              <a:solidFill>
                <a:schemeClr val="tx1"/>
              </a:solidFill>
            </a:rPr>
            <a:t> физические качества, а форму проявления  - двигательные умения и навыки</a:t>
          </a:r>
          <a:endParaRPr lang="ru-RU" sz="1500" kern="1200" dirty="0"/>
        </a:p>
      </dsp:txBody>
      <dsp:txXfrm>
        <a:off x="5940659" y="873096"/>
        <a:ext cx="2700300" cy="1620180"/>
      </dsp:txXfrm>
    </dsp:sp>
    <dsp:sp modelId="{3F4C8B37-8EED-4C79-93AC-F68FCDDC832F}">
      <dsp:nvSpPr>
        <dsp:cNvPr id="0" name=""/>
        <dsp:cNvSpPr/>
      </dsp:nvSpPr>
      <dsp:spPr>
        <a:xfrm>
          <a:off x="1485164" y="2763306"/>
          <a:ext cx="2700300" cy="162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1"/>
              </a:solidFill>
            </a:rPr>
            <a:t>Двигательные способности</a:t>
          </a:r>
          <a:r>
            <a:rPr lang="ru-RU" sz="1500" kern="1200" dirty="0" smtClean="0">
              <a:solidFill>
                <a:schemeClr val="tx1"/>
              </a:solidFill>
            </a:rPr>
            <a:t> можно понимать как индивидуальные особенности, определяющие уровень </a:t>
          </a:r>
          <a:r>
            <a:rPr lang="ru-RU" sz="1500" b="1" i="1" kern="1200" dirty="0" smtClean="0">
              <a:solidFill>
                <a:schemeClr val="tx1"/>
              </a:solidFill>
            </a:rPr>
            <a:t>двигательных возможностей</a:t>
          </a:r>
          <a:r>
            <a:rPr lang="ru-RU" sz="1500" kern="1200" dirty="0" smtClean="0">
              <a:solidFill>
                <a:schemeClr val="tx1"/>
              </a:solidFill>
            </a:rPr>
            <a:t> человека</a:t>
          </a:r>
          <a:endParaRPr lang="ru-RU" sz="1500" kern="1200" dirty="0"/>
        </a:p>
      </dsp:txBody>
      <dsp:txXfrm>
        <a:off x="1485164" y="2763306"/>
        <a:ext cx="2700300" cy="1620180"/>
      </dsp:txXfrm>
    </dsp:sp>
    <dsp:sp modelId="{64A345F1-C382-4F79-B9D0-76A10E43D211}">
      <dsp:nvSpPr>
        <dsp:cNvPr id="0" name=""/>
        <dsp:cNvSpPr/>
      </dsp:nvSpPr>
      <dsp:spPr>
        <a:xfrm>
          <a:off x="4455495" y="2763307"/>
          <a:ext cx="2700300" cy="162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1"/>
              </a:solidFill>
            </a:rPr>
            <a:t>Физическая подготовленность - это </a:t>
          </a:r>
          <a:r>
            <a:rPr lang="ru-RU" sz="1500" kern="1200" dirty="0" smtClean="0">
              <a:solidFill>
                <a:schemeClr val="tx1"/>
              </a:solidFill>
            </a:rPr>
            <a:t>уровень </a:t>
          </a:r>
          <a:r>
            <a:rPr lang="ru-RU" sz="1500" kern="1200" dirty="0" err="1" smtClean="0">
              <a:solidFill>
                <a:schemeClr val="tx1"/>
              </a:solidFill>
            </a:rPr>
            <a:t>сформированности</a:t>
          </a:r>
          <a:r>
            <a:rPr lang="ru-RU" sz="1500" kern="1200" dirty="0" smtClean="0">
              <a:solidFill>
                <a:schemeClr val="tx1"/>
              </a:solidFill>
            </a:rPr>
            <a:t> двигательных умений и навыков, развития физических качеств</a:t>
          </a:r>
          <a:endParaRPr lang="ru-RU" sz="1500" kern="1200" dirty="0"/>
        </a:p>
      </dsp:txBody>
      <dsp:txXfrm>
        <a:off x="4455495" y="2763307"/>
        <a:ext cx="2700300" cy="1620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ED32C-7011-445E-9730-8E4C2CF86CF2}">
      <dsp:nvSpPr>
        <dsp:cNvPr id="0" name=""/>
        <dsp:cNvSpPr/>
      </dsp:nvSpPr>
      <dsp:spPr>
        <a:xfrm>
          <a:off x="1007" y="0"/>
          <a:ext cx="2815605" cy="536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solidFill>
                <a:schemeClr val="tx1"/>
              </a:solidFill>
            </a:rPr>
            <a:t>с </a:t>
          </a:r>
          <a:r>
            <a:rPr lang="ru-RU" sz="2100" kern="1200" dirty="0" smtClean="0">
              <a:solidFill>
                <a:schemeClr val="tx1"/>
              </a:solidFill>
            </a:rPr>
            <a:t>усиленным функционированием примерно 1/3 мышц двигательного аппарата</a:t>
          </a:r>
          <a:endParaRPr lang="ru-RU" sz="2100" kern="1200" dirty="0"/>
        </a:p>
      </dsp:txBody>
      <dsp:txXfrm>
        <a:off x="1007" y="2144583"/>
        <a:ext cx="2815605" cy="2144583"/>
      </dsp:txXfrm>
    </dsp:sp>
    <dsp:sp modelId="{E7393B16-885F-4CB4-B2E5-B05575940BF0}">
      <dsp:nvSpPr>
        <dsp:cNvPr id="0" name=""/>
        <dsp:cNvSpPr/>
      </dsp:nvSpPr>
      <dsp:spPr>
        <a:xfrm>
          <a:off x="288037" y="321687"/>
          <a:ext cx="2241544" cy="178536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92C6E-AB41-404B-8E21-B28CBD2F8F21}">
      <dsp:nvSpPr>
        <dsp:cNvPr id="0" name=""/>
        <dsp:cNvSpPr/>
      </dsp:nvSpPr>
      <dsp:spPr>
        <a:xfrm>
          <a:off x="2848569" y="0"/>
          <a:ext cx="2815605" cy="536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с преимущественным воздействием примерно</a:t>
          </a:r>
          <a:r>
            <a:rPr lang="ru-RU" sz="2100" i="1" kern="1200" dirty="0" smtClean="0">
              <a:solidFill>
                <a:schemeClr val="tx1"/>
              </a:solidFill>
            </a:rPr>
            <a:t> </a:t>
          </a:r>
          <a:r>
            <a:rPr lang="ru-RU" sz="2100" kern="1200" dirty="0" smtClean="0">
              <a:solidFill>
                <a:schemeClr val="tx1"/>
              </a:solidFill>
            </a:rPr>
            <a:t>2/3</a:t>
          </a:r>
          <a:r>
            <a:rPr lang="ru-RU" sz="2100" i="1" kern="1200" dirty="0" smtClean="0">
              <a:solidFill>
                <a:schemeClr val="tx1"/>
              </a:solidFill>
            </a:rPr>
            <a:t> </a:t>
          </a:r>
          <a:r>
            <a:rPr lang="ru-RU" sz="2100" kern="1200" dirty="0" smtClean="0">
              <a:solidFill>
                <a:schemeClr val="tx1"/>
              </a:solidFill>
            </a:rPr>
            <a:t>мышечных групп</a:t>
          </a:r>
          <a:endParaRPr lang="ru-RU" sz="2100" kern="1200" dirty="0"/>
        </a:p>
      </dsp:txBody>
      <dsp:txXfrm>
        <a:off x="2848569" y="2144583"/>
        <a:ext cx="2815605" cy="2144583"/>
      </dsp:txXfrm>
    </dsp:sp>
    <dsp:sp modelId="{4345B8A1-3AAE-4C36-A4D7-22A5EB77525A}">
      <dsp:nvSpPr>
        <dsp:cNvPr id="0" name=""/>
        <dsp:cNvSpPr/>
      </dsp:nvSpPr>
      <dsp:spPr>
        <a:xfrm>
          <a:off x="2976732" y="484521"/>
          <a:ext cx="2664301" cy="1459697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373D6-1B6D-4E27-84E6-3DEFB61ABBBB}">
      <dsp:nvSpPr>
        <dsp:cNvPr id="0" name=""/>
        <dsp:cNvSpPr/>
      </dsp:nvSpPr>
      <dsp:spPr>
        <a:xfrm>
          <a:off x="5816797" y="0"/>
          <a:ext cx="2815605" cy="536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с преимущественным воздействием примерно</a:t>
          </a:r>
          <a:r>
            <a:rPr lang="ru-RU" sz="2100" i="1" kern="1200" dirty="0" smtClean="0">
              <a:solidFill>
                <a:schemeClr val="tx1"/>
              </a:solidFill>
            </a:rPr>
            <a:t> </a:t>
          </a:r>
          <a:r>
            <a:rPr lang="ru-RU" sz="2100" kern="1200" dirty="0" smtClean="0">
              <a:solidFill>
                <a:schemeClr val="tx1"/>
              </a:solidFill>
            </a:rPr>
            <a:t>2/3</a:t>
          </a:r>
          <a:r>
            <a:rPr lang="ru-RU" sz="2100" i="1" kern="1200" dirty="0" smtClean="0">
              <a:solidFill>
                <a:schemeClr val="tx1"/>
              </a:solidFill>
            </a:rPr>
            <a:t> </a:t>
          </a:r>
          <a:r>
            <a:rPr lang="ru-RU" sz="2100" kern="1200" dirty="0" smtClean="0">
              <a:solidFill>
                <a:schemeClr val="tx1"/>
              </a:solidFill>
            </a:rPr>
            <a:t>мышечных групп</a:t>
          </a:r>
          <a:endParaRPr lang="ru-RU" sz="2100" kern="1200" dirty="0"/>
        </a:p>
      </dsp:txBody>
      <dsp:txXfrm>
        <a:off x="5816797" y="2144583"/>
        <a:ext cx="2815605" cy="2144583"/>
      </dsp:txXfrm>
    </dsp:sp>
    <dsp:sp modelId="{37A353E5-B40F-488F-804F-297EEF477F2E}">
      <dsp:nvSpPr>
        <dsp:cNvPr id="0" name=""/>
        <dsp:cNvSpPr/>
      </dsp:nvSpPr>
      <dsp:spPr>
        <a:xfrm>
          <a:off x="5801153" y="321687"/>
          <a:ext cx="2910806" cy="1785365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6690E3-7014-4BE5-A925-679DF58FC926}">
      <dsp:nvSpPr>
        <dsp:cNvPr id="0" name=""/>
        <dsp:cNvSpPr/>
      </dsp:nvSpPr>
      <dsp:spPr>
        <a:xfrm>
          <a:off x="157840" y="0"/>
          <a:ext cx="7989654" cy="804218"/>
        </a:xfrm>
        <a:prstGeom prst="leftRightArrow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567F6-752D-4F0C-B0AA-63CCAC980F83}">
      <dsp:nvSpPr>
        <dsp:cNvPr id="0" name=""/>
        <dsp:cNvSpPr/>
      </dsp:nvSpPr>
      <dsp:spPr>
        <a:xfrm>
          <a:off x="0" y="14325"/>
          <a:ext cx="864096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err="1" smtClean="0"/>
            <a:t>Позностатического</a:t>
          </a:r>
          <a:r>
            <a:rPr lang="ru-RU" sz="2100" b="1" kern="1200" dirty="0" smtClean="0"/>
            <a:t> равновесия</a:t>
          </a:r>
          <a:endParaRPr lang="ru-RU" sz="2100" kern="1200" dirty="0"/>
        </a:p>
      </dsp:txBody>
      <dsp:txXfrm>
        <a:off x="24588" y="38913"/>
        <a:ext cx="8591784" cy="454509"/>
      </dsp:txXfrm>
    </dsp:sp>
    <dsp:sp modelId="{8014A4D3-E71A-4017-8F46-9A7294307E2E}">
      <dsp:nvSpPr>
        <dsp:cNvPr id="0" name=""/>
        <dsp:cNvSpPr/>
      </dsp:nvSpPr>
      <dsp:spPr>
        <a:xfrm>
          <a:off x="0" y="518010"/>
          <a:ext cx="8640960" cy="217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удлинение времени сохранения позы;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исключение зрительного анализатора, что предъявляет дополнительные требования к двигательному анализатору;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уменьшение площади опоры;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увеличение высоты опорной поверхности;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введение неустойчивой опоры;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введение сопутствующих движений;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создание противодействия (парные движения)</a:t>
          </a:r>
          <a:endParaRPr lang="ru-RU" sz="1600" kern="1200" dirty="0"/>
        </a:p>
      </dsp:txBody>
      <dsp:txXfrm>
        <a:off x="0" y="518010"/>
        <a:ext cx="8640960" cy="2173500"/>
      </dsp:txXfrm>
    </dsp:sp>
    <dsp:sp modelId="{01BC8B90-A549-4732-99E8-3385B2EB62B4}">
      <dsp:nvSpPr>
        <dsp:cNvPr id="0" name=""/>
        <dsp:cNvSpPr/>
      </dsp:nvSpPr>
      <dsp:spPr>
        <a:xfrm>
          <a:off x="0" y="2691510"/>
          <a:ext cx="864096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Динамического равновесия</a:t>
          </a:r>
          <a:endParaRPr lang="ru-RU" sz="2100" kern="1200" dirty="0"/>
        </a:p>
      </dsp:txBody>
      <dsp:txXfrm>
        <a:off x="24588" y="2716098"/>
        <a:ext cx="8591784" cy="454509"/>
      </dsp:txXfrm>
    </dsp:sp>
    <dsp:sp modelId="{59E52691-8704-4668-B57E-8EE6E8F60016}">
      <dsp:nvSpPr>
        <dsp:cNvPr id="0" name=""/>
        <dsp:cNvSpPr/>
      </dsp:nvSpPr>
      <dsp:spPr>
        <a:xfrm>
          <a:off x="0" y="3195195"/>
          <a:ext cx="8640960" cy="999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упражнения с изменяющимися внешними условиями (рельеф, грунт, трасса, покрытие, расположение, погода);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упражнения для тренировки вестибулярного аппарата (инвентарь-качели, лонжи, центрифуги и другие тренажеры)</a:t>
          </a:r>
          <a:endParaRPr lang="ru-RU" sz="1600" kern="1200" dirty="0"/>
        </a:p>
      </dsp:txBody>
      <dsp:txXfrm>
        <a:off x="0" y="3195195"/>
        <a:ext cx="8640960" cy="999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AF74D-6E60-40B4-8EC5-59CDEEC2FD72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C1D1E-0FB1-4DAE-B793-81D594BCAB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072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45</a:t>
            </a:fld>
            <a:endParaRPr lang="ru-R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48</a:t>
            </a:fld>
            <a:endParaRPr lang="ru-R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50</a:t>
            </a:fld>
            <a:endParaRPr lang="ru-R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51</a:t>
            </a:fld>
            <a:endParaRPr lang="ru-R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52</a:t>
            </a:fld>
            <a:endParaRPr lang="ru-RU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53</a:t>
            </a:fld>
            <a:endParaRPr lang="ru-RU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54</a:t>
            </a:fld>
            <a:endParaRPr lang="ru-RU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C1D1E-0FB1-4DAE-B793-81D594BCABD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175351" cy="3744416"/>
          </a:xfrm>
        </p:spPr>
        <p:txBody>
          <a:bodyPr>
            <a:normAutofit/>
          </a:bodyPr>
          <a:lstStyle/>
          <a:p>
            <a:pPr marL="182880"/>
            <a:r>
              <a:rPr lang="ru-RU" sz="4000" b="1" dirty="0">
                <a:latin typeface="Constantia" panose="02030602050306030303" pitchFamily="18" charset="0"/>
              </a:rPr>
              <a:t>Физические качества и двигательные способности с методикой развития и воспитания </a:t>
            </a:r>
            <a:br>
              <a:rPr lang="ru-RU" sz="4000" b="1" dirty="0">
                <a:latin typeface="Constantia" panose="02030602050306030303" pitchFamily="18" charset="0"/>
              </a:rPr>
            </a:br>
            <a:endParaRPr lang="ru-RU" sz="40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4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658038"/>
              </p:ext>
            </p:extLst>
          </p:nvPr>
        </p:nvGraphicFramePr>
        <p:xfrm>
          <a:off x="251520" y="1628800"/>
          <a:ext cx="8712968" cy="427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6840760"/>
              </a:tblGrid>
              <a:tr h="432048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3736">
                <a:tc>
                  <a:txBody>
                    <a:bodyPr/>
                    <a:lstStyle/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 динамических усилий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Суть метода состоит в создании максимального силового напряжения посредством работы с непредельным отягощением с максимальной скоростью. Упражнение выполняется с полной амплитудой. </a:t>
                      </a:r>
                      <a:endParaRPr lang="ru-RU" sz="2400" dirty="0" smtClean="0">
                        <a:effectLst/>
                      </a:endParaRPr>
                    </a:p>
                    <a:p>
                      <a:pPr marR="254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 </a:t>
                      </a:r>
                      <a:endParaRPr lang="ru-RU" sz="18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Метод применяют при развитии быстрой силы, т.е. способности к проявлению большой силы в условиях быстрых движений.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Сила и 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4964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828939"/>
              </p:ext>
            </p:extLst>
          </p:nvPr>
        </p:nvGraphicFramePr>
        <p:xfrm>
          <a:off x="251520" y="1916833"/>
          <a:ext cx="8640960" cy="4370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6768752"/>
              </a:tblGrid>
              <a:tr h="504055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6435">
                <a:tc>
                  <a:txBody>
                    <a:bodyPr/>
                    <a:lstStyle/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«Ударный» метод» </a:t>
                      </a:r>
                      <a:endParaRPr lang="ru-RU" sz="18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Предусматривает выполнение специальных упражнений с мгновенным преодолением ударно воздействующего отягощения, которые направлены на увеличение мощности усилий, связанных с наиболее полной мобилизацией реактивных свойств мышц (например, спрыгивание с возвышения высотой 45-75см с последующим мгновенным выпрыгиванием вверх или прыжком в длину).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Сила и 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6181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857451"/>
              </p:ext>
            </p:extLst>
          </p:nvPr>
        </p:nvGraphicFramePr>
        <p:xfrm>
          <a:off x="251520" y="1340768"/>
          <a:ext cx="8640960" cy="5440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6480720"/>
              </a:tblGrid>
              <a:tr h="288032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117" marR="31117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117" marR="31117" marT="0" marB="0"/>
                </a:tc>
              </a:tr>
              <a:tr h="3973219">
                <a:tc>
                  <a:txBody>
                    <a:bodyPr/>
                    <a:lstStyle/>
                    <a:p>
                      <a:pPr marR="508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 статических (изометрических) усилий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117" marR="31117" marT="0" marB="0"/>
                </a:tc>
                <a:tc>
                  <a:txBody>
                    <a:bodyPr/>
                    <a:lstStyle/>
                    <a:p>
                      <a:pPr marR="508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Когда стоит задача развить максимальную силу мышц, применяют изометрические напряжения в 80-90% от максимума продолжительностью 4-6 с 100% - 1-2 с. </a:t>
                      </a:r>
                      <a:endParaRPr lang="ru-RU" sz="12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Когда  стоит задача развития общей силы, используют изометрические напряжения в 60-80% от максимума продолжительностью 10-12с. в каждом повторении.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Выполняется </a:t>
                      </a:r>
                      <a:r>
                        <a:rPr lang="ru-RU" sz="1400" dirty="0">
                          <a:effectLst/>
                        </a:rPr>
                        <a:t>3-4 упражнения по 5-6 повторений каждого, отдых между упражнениями 2 мин. Занятие  проводится в течение 10-15 мин. При воспитании максимальной силы изометрические напряжения следует развивать постепенно. После выполнения необходимо выполнить упражнения на расслабление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Характеризуется последовательным сочетанием в упражнении двух режимов работы мышц - изометрического и динамического. Применяют 2-6секундные изометрические упражнения с усилием в 80-90% от максимума с последующей динамической работой взрывного характера со значительным снижением отягощения (2-3 повторения в подходе, 2-3 серии, отдых 2-4 мин между сериями).</a:t>
                      </a:r>
                      <a:endParaRPr lang="ru-RU" sz="12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Применение этого метода целесообразно, если необходимо воспитывать специальные силовые способности именно при вариативном режиме работы мышц в соревновательных упражнениях.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117" marR="31117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Сила и 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5048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199718"/>
              </p:ext>
            </p:extLst>
          </p:nvPr>
        </p:nvGraphicFramePr>
        <p:xfrm>
          <a:off x="179512" y="1698405"/>
          <a:ext cx="8712968" cy="49709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209"/>
                <a:gridCol w="6919759"/>
              </a:tblGrid>
              <a:tr h="601333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</a:tr>
              <a:tr h="4369622">
                <a:tc>
                  <a:txBody>
                    <a:bodyPr/>
                    <a:lstStyle/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 круговой тренировки. </a:t>
                      </a: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Обеспечивает комплексное воздействие на различные мышечные группы. Упражнения проводятся по станциям и подбираются, чтобы каждая последующая серия включала в работу новую группу мышц.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Число упражнений, воздействующих на разные группы мышц, продолжительность их выполнения на станциях зависят от задач, возраста, пола и подготовленности занимающихся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Комплекс упражнений с использованием непредельных отягощений повторяют 1-3 раза по кругу. Отдых между каждым повторением комплекса должен составлять не менее 2-3 мин, во время которого выполняются упражнения на расслабление.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Сила и 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3125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398057"/>
              </p:ext>
            </p:extLst>
          </p:nvPr>
        </p:nvGraphicFramePr>
        <p:xfrm>
          <a:off x="323528" y="1916833"/>
          <a:ext cx="8568952" cy="4166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3569"/>
                <a:gridCol w="6805383"/>
              </a:tblGrid>
              <a:tr h="504055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</a:tr>
              <a:tr h="3392204">
                <a:tc>
                  <a:txBody>
                    <a:bodyPr/>
                    <a:lstStyle/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Игровой метод </a:t>
                      </a: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Предусматривает воспитание силовых способностей преимущественно в игровой деятельности, где игровые ситуации вынуждают менять режимы напряжения различных мышечных групп и бороться с нарастающим утомлением организма. </a:t>
                      </a:r>
                      <a:endParaRPr lang="ru-RU" sz="18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Сила и  методика ее </a:t>
            </a:r>
            <a:r>
              <a:rPr lang="ru-RU" b="1" dirty="0" smtClean="0"/>
              <a:t>воспитания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70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086087"/>
              </p:ext>
            </p:extLst>
          </p:nvPr>
        </p:nvGraphicFramePr>
        <p:xfrm>
          <a:off x="179512" y="1484784"/>
          <a:ext cx="8640960" cy="5012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/>
                <a:gridCol w="6408712"/>
              </a:tblGrid>
              <a:tr h="280623"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600" dirty="0">
                          <a:effectLst/>
                        </a:rPr>
                        <a:t>Содержание методики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</a:tr>
              <a:tr h="4399897">
                <a:tc>
                  <a:txBody>
                    <a:bodyPr/>
                    <a:lstStyle/>
                    <a:p>
                      <a:pPr marL="111760" marR="11176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2000" dirty="0">
                          <a:effectLst/>
                        </a:rPr>
                        <a:t>Собственно силовых способностей с использованием непредельных отягощений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  <a:tc>
                  <a:txBody>
                    <a:bodyPr/>
                    <a:lstStyle/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Для воспитания собственно силовых способностей и одновременного увеличения мышечной массы применяют упражнения, выполняемые в среднем и вариативном темпе. 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Упражнение выполняется до явно выраженного утомления.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800" dirty="0">
                          <a:effectLst/>
                        </a:rPr>
                        <a:t>Для начинающих величина отягощения берется в пределах от 40 до 60% от максимума, для более подготовленных – 70-80%, или 10-12 ПМ. Отягощение следует увеличивать по мере того, как количество повторений в одном подходе начинает превосходить заданное, т.е. необходимо сохранять ПМ в пределах 10-12. (повторный максимум - ПМ).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09" marR="64309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856984" cy="1252728"/>
          </a:xfrm>
        </p:spPr>
        <p:txBody>
          <a:bodyPr>
            <a:noAutofit/>
          </a:bodyPr>
          <a:lstStyle/>
          <a:p>
            <a:r>
              <a:rPr lang="ru-RU" sz="3200" b="1" dirty="0"/>
              <a:t>Силовые способности и методика их развития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5677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734243"/>
              </p:ext>
            </p:extLst>
          </p:nvPr>
        </p:nvGraphicFramePr>
        <p:xfrm>
          <a:off x="179512" y="1628800"/>
          <a:ext cx="8640959" cy="4651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607"/>
                <a:gridCol w="6217352"/>
              </a:tblGrid>
              <a:tr h="275027"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>
                          <a:effectLst/>
                        </a:rPr>
                        <a:t>Содержание методики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027">
                <a:tc>
                  <a:txBody>
                    <a:bodyPr/>
                    <a:lstStyle/>
                    <a:p>
                      <a:pPr marL="111760" marR="11176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458">
                <a:tc>
                  <a:txBody>
                    <a:bodyPr/>
                    <a:lstStyle/>
                    <a:p>
                      <a:pPr marL="111760" marR="209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1860" algn="l"/>
                        </a:tabLst>
                      </a:pPr>
                      <a:r>
                        <a:rPr lang="ru-RU" sz="1400" dirty="0">
                          <a:effectLst/>
                        </a:rPr>
                        <a:t>Скоростно-силовых способностей с использованием непредельных отягощений</a:t>
                      </a:r>
                      <a:endParaRPr lang="ru-RU" sz="1100" dirty="0">
                        <a:effectLst/>
                      </a:endParaRPr>
                    </a:p>
                    <a:p>
                      <a:pPr marL="111760" marR="1625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6858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Методика заключается в создании максимальной мощности работы посредством непредельных отягощений в упражнениях, выполняемых с максимально возможной для этих условий скоростью.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Непредельное отягощение берется в пределах от 30 до 60% от максимума. Число повторений от 6 до 10 в зависимости от веса отягощения, интервалы отдыха 3-4 мин между подходами.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При  развитии быстрой силы режим работы мышц в применяемых упражнениях должен соответствовать специфике соревновательного упражнения.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252728"/>
          </a:xfrm>
        </p:spPr>
        <p:txBody>
          <a:bodyPr>
            <a:normAutofit/>
          </a:bodyPr>
          <a:lstStyle/>
          <a:p>
            <a:r>
              <a:rPr lang="ru-RU" sz="3200" b="1" dirty="0"/>
              <a:t>Силовые способности и методика их развития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3291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671721"/>
              </p:ext>
            </p:extLst>
          </p:nvPr>
        </p:nvGraphicFramePr>
        <p:xfrm>
          <a:off x="251520" y="1484784"/>
          <a:ext cx="8640960" cy="5007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6480720"/>
              </a:tblGrid>
              <a:tr h="380224"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>
                          <a:effectLst/>
                        </a:rPr>
                        <a:t>Содержание методики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1857">
                <a:tc>
                  <a:txBody>
                    <a:bodyPr/>
                    <a:lstStyle/>
                    <a:p>
                      <a:pPr marL="111760" marR="209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2000" dirty="0">
                          <a:effectLst/>
                        </a:rPr>
                        <a:t>Силовой выносливости с использованием непредельных отягощений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Методика заключается в многократном повторении упражнения с отягощением небольшого веса (от 30 до 60% от максимума) с числом повторений от 20 до 70. </a:t>
                      </a:r>
                      <a:endParaRPr lang="ru-RU" sz="2400" dirty="0" smtClean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marR="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Там, где специализируемое упражнение связано с длительным проявлением умеренных усилий, целесообразна работа с легким весом в повторных упражнениях и «до отказа» (30-40% от максимума).</a:t>
                      </a: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ru-RU" sz="3200" b="1" dirty="0"/>
              <a:t>Силовые способности и методика их развития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206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1731159"/>
              </p:ext>
            </p:extLst>
          </p:nvPr>
        </p:nvGraphicFramePr>
        <p:xfrm>
          <a:off x="251520" y="1844824"/>
          <a:ext cx="8640960" cy="432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6768752"/>
              </a:tblGrid>
              <a:tr h="417824"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>
                          <a:effectLst/>
                        </a:rPr>
                        <a:t>Содержание методики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656">
                <a:tc>
                  <a:txBody>
                    <a:bodyPr/>
                    <a:lstStyle/>
                    <a:p>
                      <a:pPr marL="111760" marR="209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2000" dirty="0">
                          <a:effectLst/>
                        </a:rPr>
                        <a:t>Общей и локальной силовой выносливости </a:t>
                      </a:r>
                    </a:p>
                    <a:p>
                      <a:pPr marL="111760" marR="129857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2000" dirty="0">
                          <a:effectLst/>
                        </a:rPr>
                        <a:t>Используется метод круговой тренировки с общим количеством станций от 5 до 15-20 и с отягощением 40-50% от максимума</a:t>
                      </a:r>
                      <a:r>
                        <a:rPr lang="ru-RU" sz="2000" dirty="0" smtClean="0">
                          <a:effectLst/>
                        </a:rPr>
                        <a:t>.</a:t>
                      </a: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endParaRPr lang="ru-RU" sz="2000" dirty="0" smtClean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Упражнения часто выполняются «до отказа».  </a:t>
                      </a:r>
                      <a:endParaRPr lang="ru-RU" sz="2000" dirty="0" smtClean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endParaRPr lang="ru-RU" sz="2000" dirty="0" smtClean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Количество </a:t>
                      </a:r>
                      <a:r>
                        <a:rPr lang="ru-RU" sz="2000" dirty="0">
                          <a:effectLst/>
                        </a:rPr>
                        <a:t>серий и время отдыха между сериями и после каждого упражнения может быть разным в зависимости от задач.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ru-RU" sz="3200" b="1" dirty="0"/>
              <a:t>Силовые способности и методика их развития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367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14814"/>
              </p:ext>
            </p:extLst>
          </p:nvPr>
        </p:nvGraphicFramePr>
        <p:xfrm>
          <a:off x="107504" y="1268760"/>
          <a:ext cx="8784976" cy="5400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6840760"/>
              </a:tblGrid>
              <a:tr h="255669"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  <a:tc>
                  <a:txBody>
                    <a:bodyPr/>
                    <a:lstStyle/>
                    <a:p>
                      <a:pPr marR="266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 dirty="0">
                          <a:effectLst/>
                        </a:rPr>
                        <a:t>Содержание методики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</a:tr>
              <a:tr h="5144930">
                <a:tc>
                  <a:txBody>
                    <a:bodyPr/>
                    <a:lstStyle/>
                    <a:p>
                      <a:pPr marL="111760" marR="209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1800" dirty="0">
                          <a:effectLst/>
                        </a:rPr>
                        <a:t>Собственно силовых способностей с использованием </a:t>
                      </a:r>
                      <a:r>
                        <a:rPr lang="ru-RU" sz="1800" dirty="0" smtClean="0">
                          <a:effectLst/>
                        </a:rPr>
                        <a:t>около-предельных </a:t>
                      </a:r>
                    </a:p>
                    <a:p>
                      <a:pPr marL="111760" marR="209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и </a:t>
                      </a:r>
                      <a:r>
                        <a:rPr lang="ru-RU" sz="1800" dirty="0">
                          <a:effectLst/>
                        </a:rPr>
                        <a:t>предельных отягощений</a:t>
                      </a:r>
                    </a:p>
                    <a:p>
                      <a:pPr marL="111760" marR="129857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marL="111760" marR="129857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  <a:tab pos="1911985" algn="l"/>
                        </a:tabLs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Методика заключается в применении упражнений, выполняемых: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в преодолевающем режиме работы мышц;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dirty="0" smtClean="0">
                          <a:effectLst/>
                        </a:rPr>
                        <a:t>- в </a:t>
                      </a:r>
                      <a:r>
                        <a:rPr lang="ru-RU" sz="1400" dirty="0">
                          <a:effectLst/>
                        </a:rPr>
                        <a:t>уступающем режиме работы мышц.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Предусматривает применение около-предельных отягощений, равных 2-3 ПМ (90-95% от максимума). Работу с такими отягощениями рекомендуется сочетать с весом 4-6 ПМ. Интервалы отдыха — оптимальные, до полного восстановления (4 - 5 мин</a:t>
                      </a:r>
                      <a:r>
                        <a:rPr lang="ru-RU" sz="1400" dirty="0" smtClean="0">
                          <a:effectLst/>
                        </a:rPr>
                        <a:t>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Эта методика является одной из основных, особенно в тех видах деятельности, где большую роль играет относительная сила, т.е. прирост силы идет без увеличения мышечной массы. В упражнениях, выполняемых в уступающем режиме работы мышц, предусматривает применение в работе с начинающими спортсменами отягощений весом 70—80% от максимума, показанного в преодолевающем режиме работы мышц. Постепенно вес доводится до 120-140%.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 marR="266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7350" algn="l"/>
                        </a:tabLst>
                      </a:pPr>
                      <a:r>
                        <a:rPr lang="ru-RU" sz="1400" dirty="0">
                          <a:effectLst/>
                        </a:rPr>
                        <a:t>Целесообразно применять 2-3 упражнения с 2-5 повторениями (например, приседания со штангой на плечах).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12968" cy="1252728"/>
          </a:xfrm>
        </p:spPr>
        <p:txBody>
          <a:bodyPr>
            <a:normAutofit/>
          </a:bodyPr>
          <a:lstStyle/>
          <a:p>
            <a:r>
              <a:rPr lang="ru-RU" sz="3200" b="1" dirty="0"/>
              <a:t>Силовые способности и методика их развития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8827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764704"/>
            <a:ext cx="8352927" cy="536145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Одной </a:t>
            </a:r>
            <a:r>
              <a:rPr lang="ru-RU" dirty="0"/>
              <a:t>из основных задач, решаемой в процессе физического воспитания, является  развитие физических качеств, присущих человеку</a:t>
            </a:r>
            <a:r>
              <a:rPr lang="ru-RU" b="1" i="1" dirty="0"/>
              <a:t>.</a:t>
            </a:r>
            <a:endParaRPr lang="ru-RU" dirty="0"/>
          </a:p>
          <a:p>
            <a:pPr marL="0" indent="0" algn="just">
              <a:buNone/>
            </a:pPr>
            <a:endParaRPr lang="ru-RU" b="1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Физические качества</a:t>
            </a:r>
            <a:r>
              <a:rPr lang="ru-RU" b="1" dirty="0" smtClean="0">
                <a:solidFill>
                  <a:schemeClr val="tx1"/>
                </a:solidFill>
              </a:rPr>
              <a:t> -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врожденные (унаследованные генетически) морфофункциональные качества, благодаря которым возможна физическая  активность человека, получающая свое полное проявление в целесообразной двигательной деятельности.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Основные физические качества 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мышечная сила, 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быстрота, 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выносливость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endParaRPr lang="ru-RU" b="1" i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b="1" i="1" dirty="0">
                <a:solidFill>
                  <a:schemeClr val="tx1"/>
                </a:solidFill>
              </a:rPr>
              <a:t>г</a:t>
            </a:r>
            <a:r>
              <a:rPr lang="ru-RU" b="1" i="1" dirty="0" smtClean="0">
                <a:solidFill>
                  <a:schemeClr val="tx1"/>
                </a:solidFill>
              </a:rPr>
              <a:t>ибкость,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ловкость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147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3533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</a:t>
            </a:r>
            <a:r>
              <a:rPr lang="ru-RU" dirty="0" smtClean="0">
                <a:solidFill>
                  <a:schemeClr val="tx1"/>
                </a:solidFill>
              </a:rPr>
              <a:t>. Упражнения </a:t>
            </a:r>
            <a:r>
              <a:rPr lang="ru-RU" dirty="0">
                <a:solidFill>
                  <a:schemeClr val="tx1"/>
                </a:solidFill>
              </a:rPr>
              <a:t>с весом внешних </a:t>
            </a:r>
            <a:r>
              <a:rPr lang="ru-RU" dirty="0" smtClean="0">
                <a:solidFill>
                  <a:schemeClr val="tx1"/>
                </a:solidFill>
              </a:rPr>
              <a:t>предметов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. Упражнения</a:t>
            </a:r>
            <a:r>
              <a:rPr lang="ru-RU" dirty="0">
                <a:solidFill>
                  <a:schemeClr val="tx1"/>
                </a:solidFill>
              </a:rPr>
              <a:t>, отягощенные весом собственного </a:t>
            </a:r>
            <a:r>
              <a:rPr lang="ru-RU" dirty="0" smtClean="0">
                <a:solidFill>
                  <a:schemeClr val="tx1"/>
                </a:solidFill>
              </a:rPr>
              <a:t>тела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smtClean="0">
                <a:solidFill>
                  <a:schemeClr val="tx1"/>
                </a:solidFill>
              </a:rPr>
              <a:t> Упражнения </a:t>
            </a:r>
            <a:r>
              <a:rPr lang="ru-RU" dirty="0">
                <a:solidFill>
                  <a:schemeClr val="tx1"/>
                </a:solidFill>
              </a:rPr>
              <a:t>с использованием тренажерных устройств общего типа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4. </a:t>
            </a:r>
            <a:r>
              <a:rPr lang="ru-RU" dirty="0" err="1">
                <a:solidFill>
                  <a:schemeClr val="tx1"/>
                </a:solidFill>
              </a:rPr>
              <a:t>Рывково</a:t>
            </a:r>
            <a:r>
              <a:rPr lang="ru-RU" dirty="0">
                <a:solidFill>
                  <a:schemeClr val="tx1"/>
                </a:solidFill>
              </a:rPr>
              <a:t>-тормозные </a:t>
            </a:r>
            <a:r>
              <a:rPr lang="ru-RU" dirty="0" smtClean="0">
                <a:solidFill>
                  <a:schemeClr val="tx1"/>
                </a:solidFill>
              </a:rPr>
              <a:t>упражнения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5. Статические упражнения в изометрическом режиме (изометрические упражнения)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6</a:t>
            </a:r>
            <a:r>
              <a:rPr lang="ru-RU" dirty="0" smtClean="0">
                <a:solidFill>
                  <a:schemeClr val="tx1"/>
                </a:solidFill>
              </a:rPr>
              <a:t>. Упражнения </a:t>
            </a:r>
            <a:r>
              <a:rPr lang="ru-RU" dirty="0">
                <a:solidFill>
                  <a:schemeClr val="tx1"/>
                </a:solidFill>
              </a:rPr>
              <a:t>с использованием внешней среды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7. Упражнения с использованием сопротивления упругих предметов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8. Упражнения с противодействием партнера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338328"/>
            <a:ext cx="8928992" cy="1252728"/>
          </a:xfrm>
        </p:spPr>
        <p:txBody>
          <a:bodyPr>
            <a:normAutofit/>
          </a:bodyPr>
          <a:lstStyle/>
          <a:p>
            <a:r>
              <a:rPr lang="ru-RU" sz="2800" b="1" dirty="0"/>
              <a:t>Классификация упражнений силовой направленности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450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71788"/>
              </p:ext>
            </p:extLst>
          </p:nvPr>
        </p:nvGraphicFramePr>
        <p:xfrm>
          <a:off x="251520" y="1340768"/>
          <a:ext cx="8712968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936104"/>
          </a:xfrm>
        </p:spPr>
        <p:txBody>
          <a:bodyPr>
            <a:normAutofit/>
          </a:bodyPr>
          <a:lstStyle/>
          <a:p>
            <a:r>
              <a:rPr lang="ru-RU" sz="2800" b="1" dirty="0"/>
              <a:t>Классификация упражнений силовой направленности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0775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620688"/>
            <a:ext cx="8640959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Силовые упражнения</a:t>
            </a:r>
            <a:r>
              <a:rPr lang="ru-RU" dirty="0">
                <a:solidFill>
                  <a:schemeClr val="tx1"/>
                </a:solidFill>
              </a:rPr>
              <a:t> в занятии могут занимать всю основную часть, если воспитание силы является главной задачей занятия.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других случаях силовые упражнения выполняются в конце основной части занятия, но не после упражнений на выносливость, хорошо сочетаются с упражнениями на растягивание и на расслабление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Частота </a:t>
            </a:r>
            <a:r>
              <a:rPr lang="ru-RU" dirty="0">
                <a:solidFill>
                  <a:schemeClr val="tx1"/>
                </a:solidFill>
              </a:rPr>
              <a:t>занятий силового направления должна быть до трех раз в неделю.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При использовании силовых упражнений величину отягощения дозируют или весом поднятого груза, выраженного в процентах от максимальной величины, или количеством возможных повторений в одном подходе, что обозначается термином </a:t>
            </a:r>
            <a:r>
              <a:rPr lang="ru-RU" b="1" i="1" dirty="0">
                <a:solidFill>
                  <a:schemeClr val="tx1"/>
                </a:solidFill>
              </a:rPr>
              <a:t>повторный максимум </a:t>
            </a:r>
            <a:r>
              <a:rPr lang="ru-RU" b="1" dirty="0">
                <a:solidFill>
                  <a:schemeClr val="tx1"/>
                </a:solidFill>
              </a:rPr>
              <a:t>(ПМ).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74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836712"/>
            <a:ext cx="8640959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Благоприятными (</a:t>
            </a:r>
            <a:r>
              <a:rPr lang="ru-RU" b="1" dirty="0" err="1">
                <a:solidFill>
                  <a:schemeClr val="tx1"/>
                </a:solidFill>
              </a:rPr>
              <a:t>сензитивными</a:t>
            </a:r>
            <a:r>
              <a:rPr lang="ru-RU" b="1" dirty="0">
                <a:solidFill>
                  <a:schemeClr val="tx1"/>
                </a:solidFill>
              </a:rPr>
              <a:t> ) периодами </a:t>
            </a:r>
            <a:r>
              <a:rPr lang="ru-RU" dirty="0">
                <a:solidFill>
                  <a:schemeClr val="tx1"/>
                </a:solidFill>
              </a:rPr>
              <a:t>развития силы у мальчиков и юношей считается возраст от 13-14 до 17-18 лет,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а </a:t>
            </a:r>
            <a:r>
              <a:rPr lang="ru-RU" dirty="0">
                <a:solidFill>
                  <a:schemeClr val="tx1"/>
                </a:solidFill>
              </a:rPr>
              <a:t>у девочек и девушек - от 11-12 до 15-16 лет,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чему </a:t>
            </a:r>
            <a:r>
              <a:rPr lang="ru-RU" dirty="0">
                <a:solidFill>
                  <a:schemeClr val="tx1"/>
                </a:solidFill>
              </a:rPr>
              <a:t>в немалой степени соответствует доля мышечной массы к общей массе </a:t>
            </a:r>
            <a:r>
              <a:rPr lang="ru-RU" dirty="0" smtClean="0">
                <a:solidFill>
                  <a:schemeClr val="tx1"/>
                </a:solidFill>
              </a:rPr>
              <a:t>тела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(к 10-11 годам она составляет примерно 23%,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к </a:t>
            </a:r>
            <a:r>
              <a:rPr lang="ru-RU" dirty="0">
                <a:solidFill>
                  <a:schemeClr val="tx1"/>
                </a:solidFill>
              </a:rPr>
              <a:t>14-15 годам -33%,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 17-18 годам - 45%).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Наиболее </a:t>
            </a:r>
            <a:r>
              <a:rPr lang="ru-RU" dirty="0">
                <a:solidFill>
                  <a:schemeClr val="tx1"/>
                </a:solidFill>
              </a:rPr>
              <a:t>значительные темпы возрастания относительной силы различных мышечных групп наблюдаются в младшем школьном возрасте, особенно у детей от 9 до 11 лет.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752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7" cy="4065315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Под скоростными способностями понимают</a:t>
            </a:r>
            <a:r>
              <a:rPr lang="ru-RU" dirty="0">
                <a:solidFill>
                  <a:schemeClr val="tx1"/>
                </a:solidFill>
              </a:rPr>
              <a:t> возможности человека, обеспечивающие ему выполнение двигательных действий в минимальный для данных условий промежуток времени.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12968" cy="1252728"/>
          </a:xfrm>
        </p:spPr>
        <p:txBody>
          <a:bodyPr>
            <a:noAutofit/>
          </a:bodyPr>
          <a:lstStyle/>
          <a:p>
            <a:r>
              <a:rPr lang="ru-RU" sz="3200" b="1" dirty="0"/>
              <a:t>Скоростные способности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и </a:t>
            </a:r>
            <a:r>
              <a:rPr lang="ru-RU" sz="3200" b="1" dirty="0"/>
              <a:t>основы методики их воспитания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4956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779726"/>
              </p:ext>
            </p:extLst>
          </p:nvPr>
        </p:nvGraphicFramePr>
        <p:xfrm>
          <a:off x="251520" y="980729"/>
          <a:ext cx="8640959" cy="5717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5887"/>
                <a:gridCol w="6835072"/>
              </a:tblGrid>
              <a:tr h="2322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</a:tr>
              <a:tr h="3018452">
                <a:tc>
                  <a:txBody>
                    <a:bodyPr/>
                    <a:lstStyle/>
                    <a:p>
                      <a:pPr marR="977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Методы строго регламентированного упражнения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  <a:tc>
                  <a:txBody>
                    <a:bodyPr/>
                    <a:lstStyle/>
                    <a:p>
                      <a:pPr marR="977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Включают в себя: </a:t>
                      </a:r>
                      <a:endParaRPr lang="ru-RU" sz="1200" dirty="0">
                        <a:effectLst/>
                      </a:endParaRPr>
                    </a:p>
                    <a:p>
                      <a:pPr marR="977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а) методы повторного выполнения действий с установкой на максимальную скорость движения;</a:t>
                      </a:r>
                      <a:endParaRPr lang="ru-RU" sz="1200" dirty="0">
                        <a:effectLst/>
                      </a:endParaRPr>
                    </a:p>
                    <a:p>
                      <a:pPr marR="977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б) методы вариативного (переменного) упражнения с варьированием скорости и ускорений по заданной программе в специально созданных условиях.</a:t>
                      </a:r>
                      <a:endParaRPr lang="ru-RU" sz="1200" dirty="0">
                        <a:effectLst/>
                      </a:endParaRPr>
                    </a:p>
                    <a:p>
                      <a:pPr marR="977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 использовании метода чередуют движения с высокой интенсивностью (в течение 4—5 с) и движения с меньшей интенсивностью - вначале наращивают скорость, затем поддерживают ее и замедляют скорость. Это повторяют несколько раз подряд</a:t>
                      </a:r>
                      <a:r>
                        <a:rPr lang="ru-RU" sz="1600" dirty="0" smtClean="0">
                          <a:effectLst/>
                        </a:rPr>
                        <a:t>.</a:t>
                      </a:r>
                    </a:p>
                    <a:p>
                      <a:pPr marR="977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</a:tr>
              <a:tr h="1044883">
                <a:tc>
                  <a:txBody>
                    <a:bodyPr/>
                    <a:lstStyle/>
                    <a:p>
                      <a:pPr marR="85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Соревновательный метод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  <a:tc>
                  <a:txBody>
                    <a:bodyPr/>
                    <a:lstStyle/>
                    <a:p>
                      <a:pPr marR="85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Применяется в форме различных тренировочных состязаний (прикидки, эстафеты, гандикапы - уравнительные соревнования) и финальных соревнований.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R="85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</a:tr>
              <a:tr h="1393092">
                <a:tc>
                  <a:txBody>
                    <a:bodyPr/>
                    <a:lstStyle/>
                    <a:p>
                      <a:pPr marR="85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Игровой метод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  <a:tc>
                  <a:txBody>
                    <a:bodyPr/>
                    <a:lstStyle/>
                    <a:p>
                      <a:pPr marR="85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Предусматривает выполнение разнообразных упражнений с максимально возможной скоростью в условиях проведения подвижных и спортивных игр.  </a:t>
                      </a:r>
                      <a:endParaRPr lang="ru-RU" sz="1200" dirty="0">
                        <a:effectLst/>
                      </a:endParaRPr>
                    </a:p>
                    <a:p>
                      <a:pPr marR="85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Метод обеспечивает широкую вариативность действий, препятствующую образованию «скоростного барьера».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935" marR="45935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936104"/>
          </a:xfrm>
        </p:spPr>
        <p:txBody>
          <a:bodyPr>
            <a:noAutofit/>
          </a:bodyPr>
          <a:lstStyle/>
          <a:p>
            <a:r>
              <a:rPr lang="ru-RU" sz="3200" b="1" dirty="0"/>
              <a:t>Методы воспитания скоростных способностей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7451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283564"/>
              </p:ext>
            </p:extLst>
          </p:nvPr>
        </p:nvGraphicFramePr>
        <p:xfrm>
          <a:off x="251520" y="1340768"/>
          <a:ext cx="8568952" cy="5475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837"/>
                <a:gridCol w="6778115"/>
              </a:tblGrid>
              <a:tr h="199480">
                <a:tc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01725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231" marR="29231" marT="0" marB="0"/>
                </a:tc>
                <a:tc>
                  <a:txBody>
                    <a:bodyPr/>
                    <a:lstStyle/>
                    <a:p>
                      <a:pPr marR="469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01725" algn="l"/>
                        </a:tabLst>
                      </a:pPr>
                      <a:r>
                        <a:rPr lang="ru-RU" sz="1400" dirty="0">
                          <a:effectLst/>
                        </a:rPr>
                        <a:t>Содержание методики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231" marR="29231" marT="0" marB="0"/>
                </a:tc>
              </a:tr>
              <a:tr h="1891352">
                <a:tc>
                  <a:txBody>
                    <a:bodyPr/>
                    <a:lstStyle/>
                    <a:p>
                      <a:pPr marR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Воспитание быстроты простой двигательной реакции</a:t>
                      </a:r>
                    </a:p>
                    <a:p>
                      <a:pPr marR="469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marR="469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231" marR="29231" marT="0" marB="0"/>
                </a:tc>
                <a:tc>
                  <a:txBody>
                    <a:bodyPr/>
                    <a:lstStyle/>
                    <a:p>
                      <a:pPr marR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1630" algn="l"/>
                        </a:tabLst>
                      </a:pPr>
                      <a:r>
                        <a:rPr lang="ru-RU" sz="1200" dirty="0">
                          <a:effectLst/>
                        </a:rPr>
                        <a:t>Основной метод при развитии быстроты реакции - метод повторного выполнения упражнения. </a:t>
                      </a:r>
                    </a:p>
                    <a:p>
                      <a:pPr marR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1630" algn="l"/>
                        </a:tabLst>
                      </a:pPr>
                      <a:r>
                        <a:rPr lang="ru-RU" sz="1200" dirty="0">
                          <a:effectLst/>
                        </a:rPr>
                        <a:t>Он заключается в повторном реагировании на внезапно возникающий (заранее обусловленный) раздражитель с установкой на сокращение времени реагирования. </a:t>
                      </a:r>
                    </a:p>
                    <a:p>
                      <a:pPr marR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1630" algn="l"/>
                        </a:tabLst>
                      </a:pPr>
                      <a:r>
                        <a:rPr lang="ru-RU" sz="1200" dirty="0">
                          <a:effectLst/>
                        </a:rPr>
                        <a:t>Упражнения на быстроту реакции вначале выполняют в облегченных условиях (учитывая, что время реакции зависит от сложности последующего действия, ее отрабатывают отдельно, вводя облегченные исходные положения и т.д.). </a:t>
                      </a:r>
                    </a:p>
                    <a:p>
                      <a:pPr marR="508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Применяют упражнения на быстроту реагирования в условиях, максимально приближенных к соревновательным, изменяют время между предварительной и исполнительной командами (вариативные ситуации).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231" marR="29231" marT="0" marB="0"/>
                </a:tc>
              </a:tr>
              <a:tr h="3021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Воспитание быстроты сложных двигательных реакций</a:t>
                      </a:r>
                    </a:p>
                    <a:p>
                      <a:pPr marR="469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231" marR="29231" marT="0" marB="0"/>
                </a:tc>
                <a:tc>
                  <a:txBody>
                    <a:bodyPr/>
                    <a:lstStyle/>
                    <a:p>
                      <a:pPr marR="1993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Сложные двигательные реакции встречаются в видах деятельности, характеризующихся постоянной и внезапной сменой ситуации действий (подвижные и спортивные игры, единоборства и т.д.). Воспитание быстроты сложных двигательных реакций связано с моделированием в занятиях целостных двигательных ситуаций и систематическим участием в состязаниях.  Используются специально подготовительные упражнения, в которых моделируются отдельные формы и условия проявления быстроты сложных реакций в той или иной двигательной деятельности. Вместе с тем создаются специальные условия, способствующие сокращению времени реакции (нахождения и фиксации объекта (например, мяча) в поле зрения). </a:t>
                      </a:r>
                    </a:p>
                    <a:p>
                      <a:pPr marR="12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время реакции влияют такие факторы, как возраст, квалификация, состояние занимающегося, тип сигнала, сложность и освоенность ответного движения.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231" marR="29231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9036496" cy="1252728"/>
          </a:xfrm>
        </p:spPr>
        <p:txBody>
          <a:bodyPr>
            <a:noAutofit/>
          </a:bodyPr>
          <a:lstStyle/>
          <a:p>
            <a:r>
              <a:rPr lang="ru-RU" sz="2800" b="1" dirty="0"/>
              <a:t>Методика воспитания скоростных способностей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7376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Основными средствами воспитания быстроты движений служат упражнения, выполняемые с </a:t>
            </a:r>
            <a:r>
              <a:rPr lang="ru-RU" b="1" i="1" dirty="0">
                <a:solidFill>
                  <a:schemeClr val="tx1"/>
                </a:solidFill>
              </a:rPr>
              <a:t>предельной либо </a:t>
            </a:r>
            <a:r>
              <a:rPr lang="ru-RU" b="1" i="1" dirty="0" err="1">
                <a:solidFill>
                  <a:schemeClr val="tx1"/>
                </a:solidFill>
              </a:rPr>
              <a:t>околопредельной</a:t>
            </a:r>
            <a:r>
              <a:rPr lang="ru-RU" b="1" i="1" dirty="0">
                <a:solidFill>
                  <a:schemeClr val="tx1"/>
                </a:solidFill>
              </a:rPr>
              <a:t> скоростью: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1.собственно скоростные упражнения;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2.общеподготовительные упражнения;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3.специально подготовительные упражнения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Наиболее благоприятными периодами для развития скоростных способностей как у мальчиков, так и у девочек считается возраст от 7 до 11 лет.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Методика воспитания скоростных способностей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5416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137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Выносливость</a:t>
            </a:r>
            <a:r>
              <a:rPr lang="ru-RU" dirty="0">
                <a:solidFill>
                  <a:schemeClr val="tx1"/>
                </a:solidFill>
              </a:rPr>
              <a:t> - это способность противостоять физическому утомлению  в  процессе  мышечной  деятельности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Методами развития общей выносливости являются: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метод слитного (непрерывного) упражнения с нагрузкой умеренной и переменной интенсивности;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метод повторного интервального упражнения;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метод </a:t>
            </a:r>
            <a:r>
              <a:rPr lang="ru-RU" dirty="0">
                <a:solidFill>
                  <a:schemeClr val="tx1"/>
                </a:solidFill>
              </a:rPr>
              <a:t>круговой тренировки;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игровой </a:t>
            </a:r>
            <a:r>
              <a:rPr lang="ru-RU" dirty="0">
                <a:solidFill>
                  <a:schemeClr val="tx1"/>
                </a:solidFill>
              </a:rPr>
              <a:t>метод;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соревновательный </a:t>
            </a:r>
            <a:r>
              <a:rPr lang="ru-RU" dirty="0">
                <a:solidFill>
                  <a:schemeClr val="tx1"/>
                </a:solidFill>
              </a:rPr>
              <a:t>метод.</a:t>
            </a:r>
          </a:p>
          <a:p>
            <a:pPr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Выносливость и методика ее воспитания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487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7" cy="4281339"/>
          </a:xfrm>
        </p:spPr>
        <p:txBody>
          <a:bodyPr/>
          <a:lstStyle/>
          <a:p>
            <a:pPr marL="0" indent="0">
              <a:buNone/>
            </a:pPr>
            <a:endParaRPr lang="ru-RU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Для </a:t>
            </a:r>
            <a:r>
              <a:rPr lang="ru-RU" b="1" i="1" dirty="0">
                <a:solidFill>
                  <a:schemeClr val="tx1"/>
                </a:solidFill>
              </a:rPr>
              <a:t>развития специальной выносливости применяются: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методы непрерывного упражнения (равномерный и переменный);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методы интервального прерывного упражнения (интервальный и повторный);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соревновательный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игровой методы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Выносливость и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5507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659735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300" dirty="0" smtClean="0">
                <a:solidFill>
                  <a:schemeClr val="tx1"/>
                </a:solidFill>
              </a:rPr>
              <a:t>Применительно к динамике изменения показателей физических качеств употребляются </a:t>
            </a:r>
            <a:r>
              <a:rPr lang="ru-RU" sz="3300" b="1" i="1" dirty="0" smtClean="0">
                <a:solidFill>
                  <a:schemeClr val="tx1"/>
                </a:solidFill>
              </a:rPr>
              <a:t>термины</a:t>
            </a:r>
            <a:r>
              <a:rPr lang="ru-RU" sz="3300" dirty="0" smtClean="0">
                <a:solidFill>
                  <a:schemeClr val="tx1"/>
                </a:solidFill>
              </a:rPr>
              <a:t> </a:t>
            </a:r>
            <a:r>
              <a:rPr lang="ru-RU" sz="3300" b="1" i="1" dirty="0">
                <a:solidFill>
                  <a:schemeClr val="tx1"/>
                </a:solidFill>
              </a:rPr>
              <a:t>«развитие» и «воспитание</a:t>
            </a:r>
            <a:r>
              <a:rPr lang="ru-RU" sz="3300" b="1" i="1" dirty="0" smtClean="0">
                <a:solidFill>
                  <a:schemeClr val="tx1"/>
                </a:solidFill>
              </a:rPr>
              <a:t>»</a:t>
            </a:r>
            <a:endParaRPr lang="ru-RU" sz="33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300" b="1" i="1" dirty="0">
                <a:solidFill>
                  <a:schemeClr val="tx1"/>
                </a:solidFill>
              </a:rPr>
              <a:t>Термин</a:t>
            </a:r>
            <a:r>
              <a:rPr lang="ru-RU" sz="3300" dirty="0">
                <a:solidFill>
                  <a:schemeClr val="tx1"/>
                </a:solidFill>
              </a:rPr>
              <a:t> </a:t>
            </a:r>
            <a:r>
              <a:rPr lang="ru-RU" sz="3300" b="1" i="1" dirty="0">
                <a:solidFill>
                  <a:schemeClr val="tx1"/>
                </a:solidFill>
              </a:rPr>
              <a:t>развитие </a:t>
            </a:r>
            <a:r>
              <a:rPr lang="ru-RU" sz="3300" dirty="0">
                <a:solidFill>
                  <a:schemeClr val="tx1"/>
                </a:solidFill>
              </a:rPr>
              <a:t>характеризует естественный ход изменений физического качества, а </a:t>
            </a:r>
            <a:r>
              <a:rPr lang="ru-RU" sz="3300" b="1" i="1" dirty="0">
                <a:solidFill>
                  <a:schemeClr val="tx1"/>
                </a:solidFill>
              </a:rPr>
              <a:t>термин</a:t>
            </a:r>
            <a:r>
              <a:rPr lang="ru-RU" sz="3300" dirty="0">
                <a:solidFill>
                  <a:schemeClr val="tx1"/>
                </a:solidFill>
              </a:rPr>
              <a:t> </a:t>
            </a:r>
            <a:r>
              <a:rPr lang="ru-RU" sz="3300" b="1" i="1" dirty="0">
                <a:solidFill>
                  <a:schemeClr val="tx1"/>
                </a:solidFill>
              </a:rPr>
              <a:t>воспитание</a:t>
            </a:r>
            <a:r>
              <a:rPr lang="ru-RU" sz="3300" b="1" dirty="0">
                <a:solidFill>
                  <a:schemeClr val="tx1"/>
                </a:solidFill>
              </a:rPr>
              <a:t> </a:t>
            </a:r>
            <a:r>
              <a:rPr lang="ru-RU" sz="3300" dirty="0">
                <a:solidFill>
                  <a:schemeClr val="tx1"/>
                </a:solidFill>
              </a:rPr>
              <a:t>предусматривает активное и направленное воздействие на </a:t>
            </a:r>
            <a:r>
              <a:rPr lang="ru-RU" sz="3300" b="1" i="1" dirty="0">
                <a:solidFill>
                  <a:schemeClr val="tx1"/>
                </a:solidFill>
              </a:rPr>
              <a:t>рост показателей</a:t>
            </a:r>
            <a:r>
              <a:rPr lang="ru-RU" sz="3300" dirty="0">
                <a:solidFill>
                  <a:schemeClr val="tx1"/>
                </a:solidFill>
              </a:rPr>
              <a:t> физического качества</a:t>
            </a:r>
            <a:r>
              <a:rPr lang="ru-RU" sz="33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ru-RU" sz="33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300" dirty="0">
                <a:solidFill>
                  <a:schemeClr val="tx1"/>
                </a:solidFill>
              </a:rPr>
              <a:t>В практике физического воспитания  используют термины </a:t>
            </a:r>
            <a:r>
              <a:rPr lang="ru-RU" sz="3300" b="1" i="1" dirty="0">
                <a:solidFill>
                  <a:schemeClr val="tx1"/>
                </a:solidFill>
              </a:rPr>
              <a:t>«физические качества» и «физические (двигательные) способности</a:t>
            </a:r>
            <a:r>
              <a:rPr lang="ru-RU" sz="3300" b="1" i="1" dirty="0" smtClean="0">
                <a:solidFill>
                  <a:schemeClr val="tx1"/>
                </a:solidFill>
              </a:rPr>
              <a:t>»</a:t>
            </a:r>
          </a:p>
          <a:p>
            <a:pPr marL="0" indent="0" algn="just">
              <a:buNone/>
            </a:pPr>
            <a:r>
              <a:rPr lang="ru-RU" sz="3300" dirty="0">
                <a:solidFill>
                  <a:schemeClr val="tx1"/>
                </a:solidFill>
              </a:rPr>
              <a:t>Основу двигательных способностей человека составляют</a:t>
            </a:r>
            <a:r>
              <a:rPr lang="ru-RU" sz="3300" b="1" i="1" dirty="0">
                <a:solidFill>
                  <a:schemeClr val="tx1"/>
                </a:solidFill>
              </a:rPr>
              <a:t> физические качества, а форму проявления  - двигательные умения и навыки.</a:t>
            </a:r>
            <a:r>
              <a:rPr lang="ru-RU" sz="3300" b="1" dirty="0">
                <a:solidFill>
                  <a:schemeClr val="tx1"/>
                </a:solidFill>
              </a:rPr>
              <a:t> </a:t>
            </a:r>
            <a:endParaRPr lang="ru-RU" sz="33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300" b="1" i="1" dirty="0">
                <a:solidFill>
                  <a:schemeClr val="tx1"/>
                </a:solidFill>
              </a:rPr>
              <a:t>Двигательные способности</a:t>
            </a:r>
            <a:r>
              <a:rPr lang="ru-RU" sz="3300" dirty="0">
                <a:solidFill>
                  <a:schemeClr val="tx1"/>
                </a:solidFill>
              </a:rPr>
              <a:t> можно понимать как индивидуальные особенности, определяющие уровень </a:t>
            </a:r>
            <a:r>
              <a:rPr lang="ru-RU" sz="3300" b="1" i="1" dirty="0">
                <a:solidFill>
                  <a:schemeClr val="tx1"/>
                </a:solidFill>
              </a:rPr>
              <a:t>двигательных возможностей</a:t>
            </a:r>
            <a:r>
              <a:rPr lang="ru-RU" sz="3300" dirty="0">
                <a:solidFill>
                  <a:schemeClr val="tx1"/>
                </a:solidFill>
              </a:rPr>
              <a:t> человека.</a:t>
            </a:r>
            <a:r>
              <a:rPr lang="ru-RU" sz="3300" b="1" i="1" dirty="0">
                <a:solidFill>
                  <a:schemeClr val="tx1"/>
                </a:solidFill>
              </a:rPr>
              <a:t> </a:t>
            </a:r>
            <a:endParaRPr lang="ru-RU" sz="33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300" b="1" i="1" dirty="0">
                <a:solidFill>
                  <a:schemeClr val="tx1"/>
                </a:solidFill>
              </a:rPr>
              <a:t>Физическая подготовленность - это </a:t>
            </a:r>
            <a:r>
              <a:rPr lang="ru-RU" sz="3300" dirty="0">
                <a:solidFill>
                  <a:schemeClr val="tx1"/>
                </a:solidFill>
              </a:rPr>
              <a:t>уровень </a:t>
            </a:r>
            <a:r>
              <a:rPr lang="ru-RU" sz="3300" dirty="0" err="1">
                <a:solidFill>
                  <a:schemeClr val="tx1"/>
                </a:solidFill>
              </a:rPr>
              <a:t>сформированности</a:t>
            </a:r>
            <a:r>
              <a:rPr lang="ru-RU" sz="3300" dirty="0">
                <a:solidFill>
                  <a:schemeClr val="tx1"/>
                </a:solidFill>
              </a:rPr>
              <a:t> двигательных умений и навыков, развития физических качеств.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34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089704"/>
              </p:ext>
            </p:extLst>
          </p:nvPr>
        </p:nvGraphicFramePr>
        <p:xfrm>
          <a:off x="0" y="1"/>
          <a:ext cx="9108504" cy="6857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3025"/>
                <a:gridCol w="7025479"/>
              </a:tblGrid>
              <a:tr h="25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  <a:tr h="10400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Равномерный метод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Характеризуется непрерывным длительным режимом работы с равномерной скоростью или усилиями. При этом занимающийся стремится сохранить заданную скорость, ритм, постоянный темп, величину усилий, амплитуду движений. Упражнения могут выполняться с малой, средней и максимальной интенсивностью.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050" dirty="0">
                          <a:effectLst/>
                        </a:rPr>
                        <a:t>Используя метод равномерного упражнения, необходимо прежде всего определить интенсивность и продолжительность нагрузки. Работа осуществляется на пульсе 140-150 уд./мин.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  <a:tr h="10400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Переменный метод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Отличается от равномерного последовательным варьированием нагрузки в ходе непрерывного упражнения (например, бега) путем направленного изменения скорости, темпа, амплитуды движений, величины усилий и т.п.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  <a:tr h="14037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Интервальный метод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Предусматривает выполнение упражнений со стандартной и с переменной нагрузкой и со строго дозированными и заранее запланированными интервалами отдыха. Как правило, интервал отдыха между упражнениями 1—3 мин (иногда по 15—30 с).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Таким образом, тренирующее воздействие происходит не только и не столько в момент выполнения, сколько в период отдыха.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050" dirty="0">
                          <a:effectLst/>
                        </a:rPr>
                        <a:t>Такие нагрузки оказывают преимущественно аэробно-анаэробное воздействие на организм и эффективны для развития специальной выносливости.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  <a:tr h="13867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 круговой тренировки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Предусматривает выполнение упражнений, воздействующих на различные мышечные группы и функциональные системы по типу непрерывной или интервальной работы. Обычно в круг включается 6—10 упражнений («станций»), которые занимающийся проходит от 1 до 3 раз.</a:t>
                      </a:r>
                      <a:endParaRPr lang="ru-R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  <a:tr h="10400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Соревновательный метод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050">
                          <a:effectLst/>
                        </a:rPr>
                        <a:t>Предусматривает использование различных соревнований в качестве средства повышения уровня выносливости занимающегося</a:t>
                      </a:r>
                      <a:endParaRPr lang="ru-R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  <a:tr h="6933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Игровой метод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r>
                        <a:rPr lang="ru-RU" sz="1050" dirty="0">
                          <a:effectLst/>
                        </a:rPr>
                        <a:t>Предусматривает развитие выносливости в процессе игры, где существуют постоянные изменения ситуации, эмоциональность.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6" marR="241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82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5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Для развития общей выносливости наиболее широко применяются циклические упражнения продолжительностью не менее 15-20 мин, выполняемые в аэробном режиме.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Они </a:t>
            </a:r>
            <a:r>
              <a:rPr lang="ru-RU" dirty="0">
                <a:solidFill>
                  <a:schemeClr val="tx1"/>
                </a:solidFill>
              </a:rPr>
              <a:t>выполняются в режиме стандартной непрерывной, переменной непрерывной и интервальной нагрузки.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При этом придерживаются следующих правил: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i="1" dirty="0">
                <a:solidFill>
                  <a:schemeClr val="tx1"/>
                </a:solidFill>
              </a:rPr>
              <a:t>- доступность, </a:t>
            </a:r>
            <a:endParaRPr lang="ru-RU" i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i="1" dirty="0" smtClean="0">
                <a:solidFill>
                  <a:schemeClr val="tx1"/>
                </a:solidFill>
              </a:rPr>
              <a:t>систематичность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endParaRPr lang="ru-RU" i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i="1" dirty="0" smtClean="0">
                <a:solidFill>
                  <a:schemeClr val="tx1"/>
                </a:solidFill>
              </a:rPr>
              <a:t>постепенность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Методика воспитания общей выносливости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7140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7" cy="406531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tx1"/>
                </a:solidFill>
              </a:rPr>
              <a:t>Метод интервального </a:t>
            </a:r>
            <a:r>
              <a:rPr lang="ru-RU" b="1" i="1" dirty="0" smtClean="0">
                <a:solidFill>
                  <a:schemeClr val="tx1"/>
                </a:solidFill>
              </a:rPr>
              <a:t>упражнения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Анаэробная </a:t>
            </a:r>
            <a:r>
              <a:rPr lang="ru-RU" dirty="0">
                <a:solidFill>
                  <a:schemeClr val="tx1"/>
                </a:solidFill>
              </a:rPr>
              <a:t>работа является сильным раздражителем, стимулирующим функциональные перестройки сердечной деятельности. Повышается потребление кислорода, увеличивается ударный объем крови и т.д.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Основная </a:t>
            </a:r>
            <a:r>
              <a:rPr lang="ru-RU" dirty="0">
                <a:solidFill>
                  <a:schemeClr val="tx1"/>
                </a:solidFill>
              </a:rPr>
              <a:t>сложность при применении данного метода заключается в правильном подборе наилучших сочетаний нагрузки и отдыха.</a:t>
            </a:r>
          </a:p>
          <a:p>
            <a:pPr marL="0" indent="0">
              <a:buNone/>
            </a:pPr>
            <a:endParaRPr lang="ru-RU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Метод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используется в работе только с достаточно квалифицированными спортсменами.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Его </a:t>
            </a:r>
            <a:r>
              <a:rPr lang="ru-RU" dirty="0">
                <a:solidFill>
                  <a:schemeClr val="tx1"/>
                </a:solidFill>
              </a:rPr>
              <a:t>применение свыше 2-3 месяцев не рекомендуется.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Методика воспитания общей выносливости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0328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496943" cy="41373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Скоростная выносливость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проявляется в основном в деятельности, предъявляющей повышенные требования к скоростным параметрам движений в </a:t>
            </a:r>
            <a:r>
              <a:rPr lang="ru-RU" b="1" i="1" dirty="0">
                <a:solidFill>
                  <a:schemeClr val="tx1"/>
                </a:solidFill>
              </a:rPr>
              <a:t>зонах </a:t>
            </a:r>
            <a:r>
              <a:rPr lang="ru-RU" b="1" i="1" dirty="0" err="1">
                <a:solidFill>
                  <a:schemeClr val="tx1"/>
                </a:solidFill>
              </a:rPr>
              <a:t>субмаксимальной</a:t>
            </a:r>
            <a:r>
              <a:rPr lang="ru-RU" b="1" i="1" dirty="0">
                <a:solidFill>
                  <a:schemeClr val="tx1"/>
                </a:solidFill>
              </a:rPr>
              <a:t> и максимальной мощности работ.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Скоростная выносливость в максимальной зоне</a:t>
            </a:r>
            <a:r>
              <a:rPr lang="ru-RU" dirty="0">
                <a:solidFill>
                  <a:schemeClr val="tx1"/>
                </a:solidFill>
              </a:rPr>
              <a:t> обусловлена функциональными возможностями анаэробного </a:t>
            </a:r>
            <a:r>
              <a:rPr lang="ru-RU" dirty="0" err="1">
                <a:solidFill>
                  <a:schemeClr val="tx1"/>
                </a:solidFill>
              </a:rPr>
              <a:t>креатинфосфатного</a:t>
            </a:r>
            <a:r>
              <a:rPr lang="ru-RU" dirty="0">
                <a:solidFill>
                  <a:schemeClr val="tx1"/>
                </a:solidFill>
              </a:rPr>
              <a:t> энергетического источника.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Предельная </a:t>
            </a:r>
            <a:r>
              <a:rPr lang="ru-RU" dirty="0">
                <a:solidFill>
                  <a:schemeClr val="tx1"/>
                </a:solidFill>
              </a:rPr>
              <a:t>продолжительность работы не превышает 15—20 с. 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endParaRPr lang="ru-RU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Используют </a:t>
            </a:r>
            <a:r>
              <a:rPr lang="ru-RU" b="1" i="1" dirty="0">
                <a:solidFill>
                  <a:schemeClr val="tx1"/>
                </a:solidFill>
              </a:rPr>
              <a:t>интервальный метод</a:t>
            </a:r>
            <a:r>
              <a:rPr lang="ru-RU" dirty="0">
                <a:solidFill>
                  <a:schemeClr val="tx1"/>
                </a:solidFill>
              </a:rPr>
              <a:t>, при прохождение соревновательной дистанции с максимальной интенсивностью. В целях увеличения запаса прочности практикуют прохождение более длинной дистанции, чем соревновательная, но опять же с максимальной интенсивностью.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Особенности воспитания</a:t>
            </a:r>
            <a:r>
              <a:rPr lang="ru-RU" sz="3600" dirty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специфических </a:t>
            </a:r>
            <a:r>
              <a:rPr lang="ru-RU" sz="3600" b="1" dirty="0"/>
              <a:t>типов выносливости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01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Скоростная выносливость в зоне </a:t>
            </a:r>
            <a:r>
              <a:rPr lang="ru-RU" b="1" i="1" dirty="0" err="1">
                <a:solidFill>
                  <a:schemeClr val="tx1"/>
                </a:solidFill>
              </a:rPr>
              <a:t>субмаксимальных</a:t>
            </a:r>
            <a:r>
              <a:rPr lang="ru-RU" b="1" i="1" dirty="0">
                <a:solidFill>
                  <a:schemeClr val="tx1"/>
                </a:solidFill>
              </a:rPr>
              <a:t> нагрузок</a:t>
            </a:r>
            <a:r>
              <a:rPr lang="ru-RU" dirty="0">
                <a:solidFill>
                  <a:schemeClr val="tx1"/>
                </a:solidFill>
              </a:rPr>
              <a:t> в основном обеспечивается за счет анаэробно-гликолитического механизма энергообеспечения и часто аэробного, поэтому можно говорить, что работа совершается в аэробно-анаэробном режиме. Продолжительность работы не превышает 2,5-3 мин.</a:t>
            </a:r>
          </a:p>
          <a:p>
            <a:pPr marL="0" indent="0">
              <a:buNone/>
            </a:pPr>
            <a:endParaRPr lang="ru-RU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Основным </a:t>
            </a:r>
            <a:r>
              <a:rPr lang="ru-RU" b="1" i="1" dirty="0">
                <a:solidFill>
                  <a:schemeClr val="tx1"/>
                </a:solidFill>
              </a:rPr>
              <a:t>критерием развития скоростной выносливости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является время, в течение которого поддерживаются заданная скорость либо темп движений.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Особенности воспитания</a:t>
            </a:r>
            <a:r>
              <a:rPr lang="ru-RU" sz="3600" dirty="0"/>
              <a:t> </a:t>
            </a:r>
            <a:br>
              <a:rPr lang="ru-RU" sz="3600" dirty="0"/>
            </a:br>
            <a:r>
              <a:rPr lang="ru-RU" sz="3600" b="1" dirty="0"/>
              <a:t>специфических типов выносливости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20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7" cy="40653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Отражает способность длительно выполнять силовую работу без снижения ее эффективности. Двигательная деятельность при этом может быть </a:t>
            </a:r>
            <a:r>
              <a:rPr lang="ru-RU" b="1" i="1" dirty="0">
                <a:solidFill>
                  <a:schemeClr val="tx1"/>
                </a:solidFill>
              </a:rPr>
              <a:t>ациклической, циклической и смешанной.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Используют разнообразные упражнения с отягощениями, выполняемые </a:t>
            </a:r>
            <a:r>
              <a:rPr lang="ru-RU" b="1" i="1" dirty="0">
                <a:solidFill>
                  <a:schemeClr val="tx1"/>
                </a:solidFill>
              </a:rPr>
              <a:t>методом повторных усилий</a:t>
            </a:r>
            <a:r>
              <a:rPr lang="ru-RU" dirty="0">
                <a:solidFill>
                  <a:schemeClr val="tx1"/>
                </a:solidFill>
              </a:rPr>
              <a:t> с многократным преодолением непредельного сопротивления до значительного утомления или «до отказа», а также </a:t>
            </a:r>
            <a:r>
              <a:rPr lang="ru-RU" b="1" i="1" dirty="0">
                <a:solidFill>
                  <a:schemeClr val="tx1"/>
                </a:solidFill>
              </a:rPr>
              <a:t>методом круговой тренировки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тех случаях, когда хотят </a:t>
            </a:r>
            <a:r>
              <a:rPr lang="ru-RU" b="1" i="1" dirty="0">
                <a:solidFill>
                  <a:schemeClr val="tx1"/>
                </a:solidFill>
              </a:rPr>
              <a:t>воспитать выносливость к силовой работе в статическом режиме работы мышц</a:t>
            </a:r>
            <a:r>
              <a:rPr lang="ru-RU" dirty="0">
                <a:solidFill>
                  <a:schemeClr val="tx1"/>
                </a:solidFill>
              </a:rPr>
              <a:t>, используют </a:t>
            </a:r>
            <a:r>
              <a:rPr lang="ru-RU" b="1" i="1" dirty="0">
                <a:solidFill>
                  <a:schemeClr val="tx1"/>
                </a:solidFill>
              </a:rPr>
              <a:t>метод статических усилий.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Упражнения подбираются с учетом оптимального угла в том или ином суставе, при котором в специализируемом упражнении развивается максимум усилий.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Одним из критериев, по которому можно судить о развитии силовой выносливости, является число повторений контрольного упражнения, выполняемого «до отказа» с отягощением  - 30-75% от максимума.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Силовая </a:t>
            </a:r>
            <a:r>
              <a:rPr lang="ru-RU" sz="3200" b="1" i="1" dirty="0" smtClean="0"/>
              <a:t>выносливость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1341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5" cy="4641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Проявляется в основном в двигательной деятельности, характеризующейся многообразием сложных технико-тактических действий (</a:t>
            </a:r>
            <a:r>
              <a:rPr lang="ru-RU" sz="1800" b="1" i="1" dirty="0">
                <a:solidFill>
                  <a:schemeClr val="tx1"/>
                </a:solidFill>
              </a:rPr>
              <a:t>спортивная </a:t>
            </a:r>
            <a:r>
              <a:rPr lang="ru-RU" sz="1800" b="1" i="1" dirty="0" smtClean="0">
                <a:solidFill>
                  <a:schemeClr val="tx1"/>
                </a:solidFill>
              </a:rPr>
              <a:t> гимнастика</a:t>
            </a:r>
            <a:r>
              <a:rPr lang="ru-RU" sz="1800" b="1" i="1" dirty="0">
                <a:solidFill>
                  <a:schemeClr val="tx1"/>
                </a:solidFill>
              </a:rPr>
              <a:t>, спортивные игры, фигурное катание и т.п</a:t>
            </a:r>
            <a:r>
              <a:rPr lang="ru-RU" sz="1800" b="1" i="1" dirty="0" smtClean="0">
                <a:solidFill>
                  <a:schemeClr val="tx1"/>
                </a:solidFill>
              </a:rPr>
              <a:t>.)</a:t>
            </a:r>
            <a:endParaRPr lang="ru-RU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chemeClr val="tx1"/>
                </a:solidFill>
              </a:rPr>
              <a:t> </a:t>
            </a:r>
            <a:r>
              <a:rPr lang="ru-RU" sz="1800" b="1" dirty="0" smtClean="0">
                <a:solidFill>
                  <a:schemeClr val="tx1"/>
                </a:solidFill>
              </a:rPr>
              <a:t>Методические </a:t>
            </a:r>
            <a:r>
              <a:rPr lang="ru-RU" sz="1800" b="1" dirty="0">
                <a:solidFill>
                  <a:schemeClr val="tx1"/>
                </a:solidFill>
              </a:rPr>
              <a:t>аспекты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1" dirty="0">
                <a:solidFill>
                  <a:schemeClr val="tx1"/>
                </a:solidFill>
              </a:rPr>
              <a:t>повышения координационной выносливости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</a:rPr>
              <a:t>П</a:t>
            </a:r>
            <a:r>
              <a:rPr lang="ru-RU" sz="1800" dirty="0" smtClean="0">
                <a:solidFill>
                  <a:schemeClr val="tx1"/>
                </a:solidFill>
              </a:rPr>
              <a:t>рактикуют </a:t>
            </a:r>
            <a:r>
              <a:rPr lang="ru-RU" sz="1800" dirty="0">
                <a:solidFill>
                  <a:schemeClr val="tx1"/>
                </a:solidFill>
              </a:rPr>
              <a:t>удлинение комбинации, сокращают интервалы отдыха, повторяют комбинации без отдыха между ними.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Для воспитания </a:t>
            </a:r>
            <a:r>
              <a:rPr lang="ru-RU" sz="1800" i="1" dirty="0">
                <a:solidFill>
                  <a:schemeClr val="tx1"/>
                </a:solidFill>
              </a:rPr>
              <a:t>выносливости в игровых видах и единоборствах</a:t>
            </a:r>
            <a:r>
              <a:rPr lang="ru-RU" sz="1800" dirty="0">
                <a:solidFill>
                  <a:schemeClr val="tx1"/>
                </a:solidFill>
              </a:rPr>
              <a:t> с учетом присущих этим видам характеристик двигательной деятельности увеличивают продолжительность основных упражнений (периодов, раундов, схваток), повышают интенсивность, уменьшают интервалы отдыха. 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</a:rPr>
              <a:t>Ч</a:t>
            </a:r>
            <a:r>
              <a:rPr lang="ru-RU" sz="1800" dirty="0" smtClean="0">
                <a:solidFill>
                  <a:schemeClr val="tx1"/>
                </a:solidFill>
              </a:rPr>
              <a:t>тобы </a:t>
            </a:r>
            <a:r>
              <a:rPr lang="ru-RU" sz="1800" dirty="0">
                <a:solidFill>
                  <a:schemeClr val="tx1"/>
                </a:solidFill>
              </a:rPr>
              <a:t>добиться высокого уровня выносливости в баскетболе, можно поступить следующим образом. Время игры в баскетболе (2 х 20 мин) делят на 8 периодов по 5 мин. Игроки получают задание играть с высокой интенсивностью. Постепенно с ростом тренированности игроков время отдыха между периодами сокращается и уменьшается число самих периодов.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/>
              <a:t>Координационная </a:t>
            </a:r>
            <a:r>
              <a:rPr lang="ru-RU" sz="3600" b="1" i="1" dirty="0" smtClean="0"/>
              <a:t>выносливость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4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7" cy="4065315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Гибкость</a:t>
            </a:r>
            <a:r>
              <a:rPr lang="ru-RU" dirty="0">
                <a:solidFill>
                  <a:schemeClr val="tx1"/>
                </a:solidFill>
              </a:rPr>
              <a:t> - это способность выполнять движения с большой амплитудой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Термин «гибкость»</a:t>
            </a:r>
            <a:r>
              <a:rPr lang="ru-RU" dirty="0">
                <a:solidFill>
                  <a:schemeClr val="tx1"/>
                </a:solidFill>
              </a:rPr>
              <a:t> более приемлем, если имеют в виду суммарную подвижность в суставах всего тела.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Применительно </a:t>
            </a:r>
            <a:r>
              <a:rPr lang="ru-RU" dirty="0">
                <a:solidFill>
                  <a:schemeClr val="tx1"/>
                </a:solidFill>
              </a:rPr>
              <a:t>к отдельным суставам правильнее говорить «подвижность», а не «гибкость», например «подвижность в плечевых, тазобедренных или голеностопных суставах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Гибкость и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508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04864"/>
            <a:ext cx="8712967" cy="3921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Основным методом развития гибкости является повторный метод, где упражнения на растягивание выполняются сериями.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зависимости от возраста, пола и физической подготовленности занимающихся количество повторений упражнения в серии дифференцируется.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В качестве развития и совершенствования</a:t>
            </a:r>
            <a:r>
              <a:rPr lang="ru-RU" dirty="0">
                <a:solidFill>
                  <a:schemeClr val="tx1"/>
                </a:solidFill>
              </a:rPr>
              <a:t> гибкости используются </a:t>
            </a:r>
            <a:r>
              <a:rPr lang="ru-RU" b="1" i="1" dirty="0">
                <a:solidFill>
                  <a:schemeClr val="tx1"/>
                </a:solidFill>
              </a:rPr>
              <a:t>игровой и соревновательный метод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Методы </a:t>
            </a:r>
            <a:r>
              <a:rPr lang="ru-RU" sz="3200" b="1" dirty="0"/>
              <a:t>развития гибкости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5568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348880"/>
            <a:ext cx="8568951" cy="37772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Для развития и совершенствования гибкости методически важно определить оптимальные пропорции в использовании упражнений на растягивание, а также правильную дозировку нагрузок.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Если требуется достижение заметного сдвига в развитии гибкости уже через 3-4 месяца, то рекомендуются следующие соотношения в использовании упражнений: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- Примерно 40% — активные, 40% — пассивные и 20% — статические. Чем меньше возраст, тем больше в общем объеме должна быть доля активных упражнений и меньше — статических.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Методика развития гибкости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36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56480"/>
              </p:ext>
            </p:extLst>
          </p:nvPr>
        </p:nvGraphicFramePr>
        <p:xfrm>
          <a:off x="251520" y="1196752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67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536504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>
                <a:solidFill>
                  <a:schemeClr val="tx1"/>
                </a:solidFill>
              </a:rPr>
              <a:t>первых занятиях число повторений составляет не более 8—10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Упражнения на гибкость включать в небольшом количестве в утреннюю гигиеническую гимнастику, в вводную (подготовительную) часть урока по физической культуре, в разминку при занятиях спортом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Упражнения на гибкость важно сочетать с упражнениями на силу и расслабление.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Комплексное использование силовых упражнений и упражнений на расслабление способствует увеличению силы, растяжимости и эластичности мышц, производящих данное движение, но и повышает прочность мышечно-связочного аппарата.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b="1" i="1" dirty="0">
                <a:solidFill>
                  <a:schemeClr val="tx1"/>
                </a:solidFill>
              </a:rPr>
              <a:t>Нагрузку в упражнениях на гибкость в отдельных занятиях и в течение года следует увеличивать за счет увеличения количества упражнений и числа их повторений.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402416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700" b="1" dirty="0"/>
              <a:t>Примерные </a:t>
            </a:r>
            <a:r>
              <a:rPr lang="ru-RU" sz="2700" b="1" dirty="0" smtClean="0"/>
              <a:t>рекомендации</a:t>
            </a:r>
            <a:br>
              <a:rPr lang="ru-RU" sz="2700" b="1" dirty="0" smtClean="0"/>
            </a:br>
            <a:r>
              <a:rPr lang="ru-RU" sz="2700" dirty="0" smtClean="0"/>
              <a:t> </a:t>
            </a:r>
            <a:r>
              <a:rPr lang="ru-RU" sz="2700" dirty="0"/>
              <a:t>по количеству повторений, темпу движений и времени «выдержек» </a:t>
            </a:r>
            <a:r>
              <a:rPr lang="ru-RU" sz="2700" b="1" i="1" dirty="0"/>
              <a:t>в статических положениях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6247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>
                <a:solidFill>
                  <a:schemeClr val="tx1"/>
                </a:solidFill>
              </a:rPr>
              <a:t>Темп при активных упражнениях</a:t>
            </a:r>
            <a:r>
              <a:rPr lang="ru-RU" dirty="0">
                <a:solidFill>
                  <a:schemeClr val="tx1"/>
                </a:solidFill>
              </a:rPr>
              <a:t> составляет 1 повторение в 1 с; при пассивных - 1 повторение в 1-2 с; «выдержка» в статических положениях - 4-6 с.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Рекомендуется выполнять в такой последовательности</a:t>
            </a:r>
            <a:r>
              <a:rPr lang="ru-RU" dirty="0">
                <a:solidFill>
                  <a:schemeClr val="tx1"/>
                </a:solidFill>
              </a:rPr>
              <a:t>: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- вначале упражнения для суставов верхних конечностей, затем для туловища и нижних конечностей;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- при серийном выполнении этих упражнений в промежутках отдыха дают упражнения на расслабление.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Занятий по развитию гибкости достаточно 2-3 раз в неделю.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Autofit/>
          </a:bodyPr>
          <a:lstStyle/>
          <a:p>
            <a:r>
              <a:rPr lang="ru-RU" sz="2400" b="1" dirty="0"/>
              <a:t>Примерные рекомендации</a:t>
            </a:r>
            <a:br>
              <a:rPr lang="ru-RU" sz="2400" b="1" dirty="0"/>
            </a:br>
            <a:r>
              <a:rPr lang="ru-RU" sz="2400" dirty="0"/>
              <a:t> по количеству повторений, темпу движений и времени «выдержек» </a:t>
            </a:r>
            <a:r>
              <a:rPr lang="ru-RU" sz="2400" b="1" i="1" dirty="0"/>
              <a:t>в статических положениях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4797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640959" cy="45693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i="1" dirty="0" err="1">
                <a:solidFill>
                  <a:schemeClr val="tx1"/>
                </a:solidFill>
              </a:rPr>
              <a:t>Стретчинг</a:t>
            </a:r>
            <a:r>
              <a:rPr lang="ru-RU" b="1" i="1" dirty="0">
                <a:solidFill>
                  <a:schemeClr val="tx1"/>
                </a:solidFill>
              </a:rPr>
              <a:t> — система статических упражнений, развивающих гибкость и способствующих повышению эластичности мышц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b="1" i="1" dirty="0">
                <a:solidFill>
                  <a:schemeClr val="tx1"/>
                </a:solidFill>
              </a:rPr>
              <a:t>Физиологическая сущность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стретчинга</a:t>
            </a:r>
            <a:r>
              <a:rPr lang="ru-RU" dirty="0">
                <a:solidFill>
                  <a:schemeClr val="tx1"/>
                </a:solidFill>
              </a:rPr>
              <a:t> заключается в том, что при растягивании мышц и удержании определенной позы в них активизируются процессы кровообращения и обмена веществ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Упражнения </a:t>
            </a:r>
            <a:r>
              <a:rPr lang="ru-RU" b="1" dirty="0" err="1">
                <a:solidFill>
                  <a:schemeClr val="tx1"/>
                </a:solidFill>
              </a:rPr>
              <a:t>стретчинга</a:t>
            </a:r>
            <a:r>
              <a:rPr lang="ru-RU" b="1" dirty="0">
                <a:solidFill>
                  <a:schemeClr val="tx1"/>
                </a:solidFill>
              </a:rPr>
              <a:t> можно использовать</a:t>
            </a:r>
            <a:r>
              <a:rPr lang="ru-RU" dirty="0">
                <a:solidFill>
                  <a:schemeClr val="tx1"/>
                </a:solidFill>
              </a:rPr>
              <a:t>: 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в </a:t>
            </a:r>
            <a:r>
              <a:rPr lang="ru-RU" b="1" i="1" dirty="0">
                <a:solidFill>
                  <a:schemeClr val="tx1"/>
                </a:solidFill>
              </a:rPr>
              <a:t>разминке</a:t>
            </a:r>
            <a:r>
              <a:rPr lang="ru-RU" dirty="0">
                <a:solidFill>
                  <a:schemeClr val="tx1"/>
                </a:solidFill>
              </a:rPr>
              <a:t> после упражнений на разогревание как средство подготовки мышц, сухожилий и связок к выполнению объемной или высокоинтенсивной тренировочной программы; 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основной части занятия (урока)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как средство развития гибкости и повышения эластичности мышц и связок;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в заключительной части занятия</a:t>
            </a:r>
            <a:r>
              <a:rPr lang="ru-RU" dirty="0">
                <a:solidFill>
                  <a:schemeClr val="tx1"/>
                </a:solidFill>
              </a:rPr>
              <a:t> как средство восстановления после высоких нагрузок и профилактики травм опорно-двигательного аппарата, а также снятия болей и предотвращения судорог.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Методика </a:t>
            </a:r>
            <a:r>
              <a:rPr lang="ru-RU" sz="3600" b="1" dirty="0"/>
              <a:t>развития гибкости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4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060848"/>
            <a:ext cx="8568951" cy="40653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Л</a:t>
            </a:r>
            <a:r>
              <a:rPr lang="ru-RU" b="1" i="1" dirty="0" smtClean="0">
                <a:solidFill>
                  <a:schemeClr val="tx1"/>
                </a:solidFill>
              </a:rPr>
              <a:t>овкость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- способностью человека быстро, экономно, целесообразно, т.е. наиболее рационально, осваивать новые двигательные действия, успешно решать двигательные задачи в изменяющихся условиях.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Основу </a:t>
            </a:r>
            <a:r>
              <a:rPr lang="ru-RU" b="1" i="1" dirty="0">
                <a:solidFill>
                  <a:schemeClr val="tx1"/>
                </a:solidFill>
              </a:rPr>
              <a:t>ловкости составляют координационные способности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Под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двигательно-координационными способностями</a:t>
            </a:r>
            <a:r>
              <a:rPr lang="ru-RU" dirty="0">
                <a:solidFill>
                  <a:schemeClr val="tx1"/>
                </a:solidFill>
              </a:rPr>
              <a:t> понимаются способности быстро, точно, целесообразно, экономно и находчиво, т.е. наиболее совершенно, решать двигательные задачи (особенно сложные и возникающие неожиданно).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Координационные </a:t>
            </a:r>
            <a:r>
              <a:rPr lang="ru-RU" sz="3600" b="1" dirty="0" smtClean="0"/>
              <a:t>способности</a:t>
            </a:r>
            <a:br>
              <a:rPr lang="ru-RU" sz="3600" b="1" dirty="0" smtClean="0"/>
            </a:br>
            <a:r>
              <a:rPr lang="ru-RU" sz="3600" b="1" dirty="0" smtClean="0"/>
              <a:t> </a:t>
            </a:r>
            <a:r>
              <a:rPr lang="ru-RU" sz="3600" b="1" dirty="0"/>
              <a:t>и методика их развития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64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089562"/>
              </p:ext>
            </p:extLst>
          </p:nvPr>
        </p:nvGraphicFramePr>
        <p:xfrm>
          <a:off x="285720" y="1285861"/>
          <a:ext cx="8606759" cy="5169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0371"/>
                <a:gridCol w="4936388"/>
              </a:tblGrid>
              <a:tr h="1650655">
                <a:tc>
                  <a:txBody>
                    <a:bodyPr/>
                    <a:lstStyle/>
                    <a:p>
                      <a:pPr marR="1358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Обучение-новым </a:t>
                      </a:r>
                      <a:r>
                        <a:rPr lang="ru-RU" sz="1400" dirty="0">
                          <a:effectLst/>
                        </a:rPr>
                        <a:t>разнообразным движениям с постепенным увеличением их координационной сложности. </a:t>
                      </a:r>
                      <a:endParaRPr lang="ru-RU" sz="1200" dirty="0">
                        <a:effectLst/>
                      </a:endParaRPr>
                    </a:p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585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  <a:tc>
                  <a:txBody>
                    <a:bodyPr/>
                    <a:lstStyle/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Этот подход используется в базовом физическом воспитании, а также на первых этапах спортивного совершенствования. Осваивая новые физические упражнения, занимающиеся не только пополняют свой двигательный опыт, но и развивают способность образовывать новые формы координации движений.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</a:tr>
              <a:tr h="988593">
                <a:tc>
                  <a:txBody>
                    <a:bodyPr/>
                    <a:lstStyle/>
                    <a:p>
                      <a:pPr marR="1358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Воспитание-способности </a:t>
                      </a:r>
                      <a:r>
                        <a:rPr lang="ru-RU" sz="1400" dirty="0">
                          <a:effectLst/>
                        </a:rPr>
                        <a:t>перестраивать двигательную деятельность в условиях внезапно меняющейся обстановки.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  <a:tc>
                  <a:txBody>
                    <a:bodyPr/>
                    <a:lstStyle/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Этот методический подход используется в базовом физическом воспитании, а также в игровых видах спорта и единоборствах.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</a:tr>
              <a:tr h="1154980">
                <a:tc>
                  <a:txBody>
                    <a:bodyPr/>
                    <a:lstStyle/>
                    <a:p>
                      <a:pPr marR="12319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585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Повышение-пространственной</a:t>
                      </a:r>
                      <a:r>
                        <a:rPr lang="ru-RU" sz="1400" dirty="0">
                          <a:effectLst/>
                        </a:rPr>
                        <a:t>, временной и силовой точности движений на основе улучшения двигательных ощущений и восприятий.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  <a:tc>
                  <a:txBody>
                    <a:bodyPr/>
                    <a:lstStyle/>
                    <a:p>
                      <a:pPr marR="12319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585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Методический прием используется в ряде видов спорта (спортивной гимнастике, спортивных играх и др.) и профессионально прикладной физической подготовке.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</a:tr>
              <a:tr h="1375546">
                <a:tc>
                  <a:txBody>
                    <a:bodyPr/>
                    <a:lstStyle/>
                    <a:p>
                      <a:pPr marR="13589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585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Преодоление-нерациональной </a:t>
                      </a:r>
                      <a:r>
                        <a:rPr lang="ru-RU" sz="1400" dirty="0">
                          <a:effectLst/>
                        </a:rPr>
                        <a:t>мышечной напряженности.</a:t>
                      </a:r>
                      <a:endParaRPr lang="ru-RU" sz="1200" dirty="0">
                        <a:effectLst/>
                      </a:endParaRPr>
                    </a:p>
                    <a:p>
                      <a:pPr marR="1358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marR="1358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  <a:tc>
                  <a:txBody>
                    <a:bodyPr/>
                    <a:lstStyle/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Излишняя напряженность мышц (неполное расслабление в нужные моменты выполнения упражнений) вызывает определенную </a:t>
                      </a:r>
                      <a:r>
                        <a:rPr lang="ru-RU" sz="1400" dirty="0" err="1">
                          <a:effectLst/>
                        </a:rPr>
                        <a:t>дис</a:t>
                      </a:r>
                      <a:r>
                        <a:rPr lang="ru-RU" sz="1400" dirty="0">
                          <a:effectLst/>
                        </a:rPr>
                        <a:t>-координацию движений, что приводит к снижению проявления силы и быстроты, искажению техники и преждевременному утомлению.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451" marR="34451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Методические подходы при воспитании координационных способностей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33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242983"/>
              </p:ext>
            </p:extLst>
          </p:nvPr>
        </p:nvGraphicFramePr>
        <p:xfrm>
          <a:off x="179512" y="1000108"/>
          <a:ext cx="8607330" cy="58429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834"/>
                <a:gridCol w="7113496"/>
              </a:tblGrid>
              <a:tr h="2032327">
                <a:tc>
                  <a:txBody>
                    <a:bodyPr/>
                    <a:lstStyle/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51790" algn="l"/>
                        </a:tabLst>
                      </a:pPr>
                      <a:r>
                        <a:rPr lang="ru-RU" sz="1800" dirty="0">
                          <a:effectLst/>
                        </a:rPr>
                        <a:t>Тоническая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7" marR="35727" marT="0" marB="0"/>
                </a:tc>
                <a:tc>
                  <a:txBody>
                    <a:bodyPr/>
                    <a:lstStyle/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5179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Повышен тонус мышц в состоянии покоя.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R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5179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Этот </a:t>
                      </a:r>
                      <a:r>
                        <a:rPr lang="ru-RU" sz="1400" dirty="0">
                          <a:effectLst/>
                        </a:rPr>
                        <a:t>вид напряженности часто возникает при значительном мышечном утомлении и может быть стойким.</a:t>
                      </a: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</a:rPr>
                        <a:t>Для ее снятия целесообразно использовать: </a:t>
                      </a: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а) упражнения в растягивании, преимущественно динамического характера;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б</a:t>
                      </a:r>
                      <a:r>
                        <a:rPr lang="ru-RU" sz="1400" dirty="0">
                          <a:effectLst/>
                        </a:rPr>
                        <a:t>) разнообразные маховые движения конечностями в расслабленном состоянии</a:t>
                      </a:r>
                      <a:r>
                        <a:rPr lang="ru-RU" sz="1400" dirty="0" smtClean="0">
                          <a:effectLst/>
                        </a:rPr>
                        <a:t>;</a:t>
                      </a: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в) плавание</a:t>
                      </a:r>
                      <a:r>
                        <a:rPr lang="ru-RU" sz="1400" dirty="0" smtClean="0">
                          <a:effectLst/>
                        </a:rPr>
                        <a:t>;</a:t>
                      </a: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г) </a:t>
                      </a:r>
                      <a:r>
                        <a:rPr lang="ru-RU" sz="1400" dirty="0">
                          <a:effectLst/>
                        </a:rPr>
                        <a:t>массаж, сауну, тепловые процедуры.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7" marR="35727" marT="0" marB="0"/>
                </a:tc>
              </a:tr>
              <a:tr h="3810614">
                <a:tc>
                  <a:txBody>
                    <a:bodyPr/>
                    <a:lstStyle/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7825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Координационная</a:t>
                      </a:r>
                      <a:endParaRPr lang="ru-RU" sz="1800" dirty="0">
                        <a:effectLst/>
                      </a:endParaRP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7825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7" marR="35727" marT="0" marB="0"/>
                </a:tc>
                <a:tc>
                  <a:txBody>
                    <a:bodyPr/>
                    <a:lstStyle/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7825" algn="l"/>
                        </a:tabLst>
                      </a:pPr>
                      <a:r>
                        <a:rPr lang="ru-RU" sz="1400" dirty="0">
                          <a:effectLst/>
                        </a:rPr>
                        <a:t>Неполное расслабление мышц в процессе работы или их замедленный переход в фазу </a:t>
                      </a:r>
                      <a:r>
                        <a:rPr lang="ru-RU" sz="1400" dirty="0" smtClean="0">
                          <a:effectLst/>
                        </a:rPr>
                        <a:t>расслабления.</a:t>
                      </a:r>
                      <a:endParaRPr lang="ru-RU" sz="1400" dirty="0">
                        <a:effectLst/>
                      </a:endParaRPr>
                    </a:p>
                    <a:p>
                      <a:pPr marR="139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Для преодоления координационной напряженности целесообразно использовать следующие приемы:</a:t>
                      </a:r>
                    </a:p>
                    <a:p>
                      <a:pPr marR="127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а) у занимающихся сформировать и систематически актуализировать осознанную установку на расслабление в нужные моменты. Расслабляющие моменты должны войти в структуру всех изучаемых движений и этому надо специально обучать. Это во многом предупредит появление ненужной напряженности;</a:t>
                      </a:r>
                    </a:p>
                    <a:p>
                      <a:pPr marR="127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б) применять на занятиях специальные упражнения на расслабление, чтобы сформировать у занимающихся четкое представление о напряженных и расслабленных состояниях мышечных групп.</a:t>
                      </a:r>
                    </a:p>
                    <a:p>
                      <a:pPr marR="127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Этому способствуют такие упражнения, как сочетание расслабления одних мышечных групп с напряжением других; контролируемый переход мышечной группы от напряжения к расслаблению; выполнение движений с установкой на </a:t>
                      </a:r>
                      <a:r>
                        <a:rPr lang="ru-RU" sz="1400" dirty="0" err="1">
                          <a:effectLst/>
                        </a:rPr>
                        <a:t>прочувствование</a:t>
                      </a:r>
                      <a:r>
                        <a:rPr lang="ru-RU" sz="1400" dirty="0">
                          <a:effectLst/>
                        </a:rPr>
                        <a:t> полного расслабления и др.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7" marR="35727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3200" b="1" i="1" dirty="0"/>
              <a:t>Мышечная </a:t>
            </a:r>
            <a:r>
              <a:rPr lang="ru-RU" sz="3200" b="1" i="1" dirty="0" smtClean="0"/>
              <a:t>напряженность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377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7" cy="435334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стандартно-повторного упражнения;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вариативного </a:t>
            </a:r>
            <a:r>
              <a:rPr lang="ru-RU" dirty="0">
                <a:solidFill>
                  <a:schemeClr val="tx1"/>
                </a:solidFill>
              </a:rPr>
              <a:t>упражнения;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игровой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соревновательный</a:t>
            </a:r>
          </a:p>
          <a:p>
            <a:pPr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При разучивании новых </a:t>
            </a:r>
            <a:r>
              <a:rPr lang="ru-RU" b="1" i="1" dirty="0">
                <a:solidFill>
                  <a:schemeClr val="tx1"/>
                </a:solidFill>
              </a:rPr>
              <a:t>достаточно сложных</a:t>
            </a:r>
            <a:r>
              <a:rPr lang="ru-RU" dirty="0">
                <a:solidFill>
                  <a:schemeClr val="tx1"/>
                </a:solidFill>
              </a:rPr>
              <a:t> двигательных действий </a:t>
            </a:r>
            <a:r>
              <a:rPr lang="ru-RU" b="1" i="1" dirty="0">
                <a:solidFill>
                  <a:schemeClr val="tx1"/>
                </a:solidFill>
              </a:rPr>
              <a:t>применяют -</a:t>
            </a:r>
            <a:r>
              <a:rPr lang="ru-RU" dirty="0">
                <a:solidFill>
                  <a:schemeClr val="tx1"/>
                </a:solidFill>
              </a:rPr>
              <a:t> стандартно-повторный метод, так как овладеть такими движениями можно только после большого количества повторений их в относительно стандартных условиях.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252728"/>
          </a:xfrm>
        </p:spPr>
        <p:txBody>
          <a:bodyPr>
            <a:noAutofit/>
          </a:bodyPr>
          <a:lstStyle/>
          <a:p>
            <a:r>
              <a:rPr lang="ru-RU" sz="3200" b="1" i="1" dirty="0"/>
              <a:t>М</a:t>
            </a:r>
            <a:r>
              <a:rPr lang="ru-RU" sz="3200" b="1" i="1" dirty="0" smtClean="0"/>
              <a:t>етоды  развития</a:t>
            </a:r>
            <a:br>
              <a:rPr lang="ru-RU" sz="3200" b="1" i="1" dirty="0" smtClean="0"/>
            </a:br>
            <a:r>
              <a:rPr lang="ru-RU" sz="3200" b="1" i="1" dirty="0" smtClean="0"/>
              <a:t> </a:t>
            </a:r>
            <a:r>
              <a:rPr lang="ru-RU" sz="3200" b="1" i="1" dirty="0"/>
              <a:t>координационных </a:t>
            </a:r>
            <a:r>
              <a:rPr lang="ru-RU" sz="3200" b="1" i="1" dirty="0" smtClean="0"/>
              <a:t>способностей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3263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60851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900" b="1" i="1" dirty="0">
                <a:solidFill>
                  <a:schemeClr val="tx1"/>
                </a:solidFill>
              </a:rPr>
              <a:t>П</a:t>
            </a:r>
            <a:r>
              <a:rPr lang="ru-RU" sz="2900" b="1" i="1" dirty="0" smtClean="0">
                <a:solidFill>
                  <a:schemeClr val="tx1"/>
                </a:solidFill>
              </a:rPr>
              <a:t>одразделяют </a:t>
            </a:r>
            <a:r>
              <a:rPr lang="ru-RU" sz="2900" b="1" i="1" dirty="0">
                <a:solidFill>
                  <a:schemeClr val="tx1"/>
                </a:solidFill>
              </a:rPr>
              <a:t>на два </a:t>
            </a:r>
            <a:r>
              <a:rPr lang="ru-RU" sz="2900" b="1" i="1" dirty="0" err="1">
                <a:solidFill>
                  <a:schemeClr val="tx1"/>
                </a:solidFill>
              </a:rPr>
              <a:t>подметода</a:t>
            </a:r>
            <a:r>
              <a:rPr lang="ru-RU" sz="2900" dirty="0">
                <a:solidFill>
                  <a:schemeClr val="tx1"/>
                </a:solidFill>
              </a:rPr>
              <a:t> — </a:t>
            </a:r>
            <a:r>
              <a:rPr lang="ru-RU" sz="2900" i="1" dirty="0">
                <a:solidFill>
                  <a:schemeClr val="tx1"/>
                </a:solidFill>
              </a:rPr>
              <a:t>со строгой и нестрогой регламентацией вариативности действий и условий выполнения</a:t>
            </a:r>
            <a:r>
              <a:rPr lang="ru-RU" sz="29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900" b="1" i="1" dirty="0">
                <a:solidFill>
                  <a:schemeClr val="tx1"/>
                </a:solidFill>
              </a:rPr>
              <a:t>К первому относятся следующие разновидности методических приемов:</a:t>
            </a:r>
            <a:endParaRPr lang="ru-RU" sz="29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</a:rPr>
              <a:t>- строго заданное варьирование отдельных характеристик или всего освоенного двигательного действия (изменение силовых параметров, например, прыжки в длину или вверх с места в полную силу, в </a:t>
            </a:r>
            <a:r>
              <a:rPr lang="ru-RU" sz="2900" dirty="0" err="1">
                <a:solidFill>
                  <a:schemeClr val="tx1"/>
                </a:solidFill>
              </a:rPr>
              <a:t>полсилы</a:t>
            </a:r>
            <a:r>
              <a:rPr lang="ru-RU" sz="2900" dirty="0">
                <a:solidFill>
                  <a:schemeClr val="tx1"/>
                </a:solidFill>
              </a:rPr>
              <a:t>; изменение скорости по предварительному заданию и внезапному сигналу темпа движений и пр.);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</a:rPr>
              <a:t>- изменение исходных и конечных положений (бег из положения приседа, упора лежа; выполнение упражнений с мячом из исходного положения: стоя, сидя, в приседе; варьирование конечных положений — бросок мяча вверх из исходного положения стоя - ловля сидя и наоборот);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</a:rPr>
              <a:t>- изменение способов выполнения действия (бег лицом вперед, спиной, боком по направлению движения, прыжки в длину или глубину, стоя спиной или боком по направлению прыжка и т.п.);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</a:rPr>
              <a:t>- «зеркальное» выполнение упражнений (смена толчковой и маховой ноги в прыжках в высоту и длину с разбега, метание спортивных снарядов «</a:t>
            </a:r>
            <a:r>
              <a:rPr lang="ru-RU" sz="2900" dirty="0" err="1">
                <a:solidFill>
                  <a:schemeClr val="tx1"/>
                </a:solidFill>
              </a:rPr>
              <a:t>неведущей</a:t>
            </a:r>
            <a:r>
              <a:rPr lang="ru-RU" sz="2900" dirty="0">
                <a:solidFill>
                  <a:schemeClr val="tx1"/>
                </a:solidFill>
              </a:rPr>
              <a:t>» рукой и т.п.);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</a:rPr>
              <a:t>- выполнение освоенных двигательных действий после воздействия на вестибулярный аппарат (например, упражнения в равновесии сразу после вращений, кувырков);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</a:rPr>
              <a:t>- выполнение упражнений с исключением зрительного контроля — в специальных очках или с закрытыми глазами (например, упражнения в равновесии, с булавами, ведение мяча и броски в кольцо).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1258400"/>
          </a:xfrm>
        </p:spPr>
        <p:txBody>
          <a:bodyPr>
            <a:normAutofit fontScale="90000"/>
          </a:bodyPr>
          <a:lstStyle/>
          <a:p>
            <a:r>
              <a:rPr lang="ru-RU" sz="2700" b="1" i="1" dirty="0" smtClean="0"/>
              <a:t/>
            </a:r>
            <a:br>
              <a:rPr lang="ru-RU" sz="2700" b="1" i="1" dirty="0" smtClean="0"/>
            </a:br>
            <a:r>
              <a:rPr lang="ru-RU" sz="2700" b="1" i="1" dirty="0"/>
              <a:t/>
            </a:r>
            <a:br>
              <a:rPr lang="ru-RU" sz="2700" b="1" i="1" dirty="0"/>
            </a:br>
            <a:r>
              <a:rPr lang="ru-RU" sz="3600" b="1" i="1" dirty="0" smtClean="0"/>
              <a:t>Методы  </a:t>
            </a:r>
            <a:r>
              <a:rPr lang="ru-RU" sz="3600" b="1" i="1" dirty="0"/>
              <a:t>развития</a:t>
            </a:r>
            <a:br>
              <a:rPr lang="ru-RU" sz="3600" b="1" i="1" dirty="0"/>
            </a:br>
            <a:r>
              <a:rPr lang="ru-RU" sz="3600" b="1" i="1" dirty="0"/>
              <a:t> координационных способностей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1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1373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Методические приемы не строго регламентированного варьирования связаны с использованием необычных условий естественной среды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(бег, передвижение на лыжах по пересеченной местности), преодоление произвольными способами полосы препятствий, отработка индивидуальных и групповых атакующих технико-тактических действий в условиях не строго регламентированного взаимодействия партнеров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Игровой метод </a:t>
            </a:r>
            <a:r>
              <a:rPr lang="ru-RU" dirty="0">
                <a:solidFill>
                  <a:schemeClr val="tx1"/>
                </a:solidFill>
              </a:rPr>
              <a:t>с дополнительными заданиями и без них, предусматривающий выполнение упражнений либо в ограниченное время, либо в определенных условиях, либо определенными двигательными действиями и т.п.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Характеризуется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тем, что возникающие двигательные задачи занимающийся должен решать самостоятельно, опираясь на собственный анализ сложившейся ситуации.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i="1" dirty="0" smtClean="0"/>
              <a:t>Методы  </a:t>
            </a:r>
            <a:r>
              <a:rPr lang="ru-RU" sz="3600" b="1" i="1" dirty="0"/>
              <a:t>развития</a:t>
            </a:r>
            <a:br>
              <a:rPr lang="ru-RU" sz="3600" b="1" i="1" dirty="0"/>
            </a:br>
            <a:r>
              <a:rPr lang="ru-RU" sz="3600" b="1" i="1" dirty="0"/>
              <a:t> координационных способностей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163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7" cy="46805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Методика </a:t>
            </a:r>
            <a:r>
              <a:rPr lang="ru-RU" b="1" i="1" dirty="0">
                <a:solidFill>
                  <a:schemeClr val="tx1"/>
                </a:solidFill>
              </a:rPr>
              <a:t>включает средства и методы, направленные на развитие способностей к воспроизведению, оценке, а также к дифференцированию пространственных, временных и силовых параметров движений.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каждом виде физических упражнений и виде спорта мышечно-двигательные </a:t>
            </a:r>
            <a:r>
              <a:rPr lang="ru-RU" b="1" i="1" dirty="0">
                <a:solidFill>
                  <a:schemeClr val="tx1"/>
                </a:solidFill>
              </a:rPr>
              <a:t>ощущения и восприятия</a:t>
            </a:r>
            <a:r>
              <a:rPr lang="ru-RU" dirty="0">
                <a:solidFill>
                  <a:schemeClr val="tx1"/>
                </a:solidFill>
              </a:rPr>
              <a:t> носят специфический характер.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процессе занятий вырабатываются </a:t>
            </a:r>
            <a:r>
              <a:rPr lang="ru-RU" b="1" i="1" dirty="0">
                <a:solidFill>
                  <a:schemeClr val="tx1"/>
                </a:solidFill>
              </a:rPr>
              <a:t>специализированные восприятия</a:t>
            </a:r>
            <a:r>
              <a:rPr lang="ru-RU" dirty="0">
                <a:solidFill>
                  <a:schemeClr val="tx1"/>
                </a:solidFill>
              </a:rPr>
              <a:t>, получившие наименования:</a:t>
            </a:r>
          </a:p>
          <a:p>
            <a:pPr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«чувство дистанции» — у фехтовальщиков и боксеров;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 «</a:t>
            </a:r>
            <a:r>
              <a:rPr lang="ru-RU" dirty="0">
                <a:solidFill>
                  <a:schemeClr val="tx1"/>
                </a:solidFill>
              </a:rPr>
              <a:t>чувство времени» — у бегунов, пловцов, конькобежцев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«чувство мяча» — у волейболистов, баскетболистов и др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П</a:t>
            </a:r>
            <a:r>
              <a:rPr lang="ru-RU" b="1" i="1" dirty="0" smtClean="0">
                <a:solidFill>
                  <a:schemeClr val="tx1"/>
                </a:solidFill>
              </a:rPr>
              <a:t>ространственная</a:t>
            </a:r>
            <a:r>
              <a:rPr lang="ru-RU" b="1" i="1" dirty="0">
                <a:solidFill>
                  <a:schemeClr val="tx1"/>
                </a:solidFill>
              </a:rPr>
              <a:t>, временная и силовая точность движений связана с тонкостью специализированных восприятий и их совершенствованием.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338328"/>
            <a:ext cx="8928992" cy="12527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sz="3100" b="1" dirty="0"/>
              <a:t>Методика совершенствования пространственной, временной и силовой точности движений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5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764704"/>
            <a:ext cx="8424935" cy="471338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К двигательным способностям </a:t>
            </a:r>
            <a:r>
              <a:rPr lang="ru-RU" b="1" i="1" dirty="0" smtClean="0">
                <a:solidFill>
                  <a:schemeClr val="tx1"/>
                </a:solidFill>
              </a:rPr>
              <a:t>относят: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силовые, </a:t>
            </a:r>
            <a:endParaRPr lang="ru-RU" b="1" i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скоростные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endParaRPr lang="ru-RU" b="1" i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скоростно-силовые,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двигательно-координационные способности</a:t>
            </a:r>
            <a:r>
              <a:rPr lang="ru-RU" b="1" i="1" dirty="0" smtClean="0">
                <a:solidFill>
                  <a:schemeClr val="tx1"/>
                </a:solidFill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общую и специфическую выносливость. </a:t>
            </a:r>
            <a:endParaRPr lang="ru-RU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Когда говорится о </a:t>
            </a:r>
            <a:r>
              <a:rPr lang="ru-RU" b="1" i="1" dirty="0">
                <a:solidFill>
                  <a:schemeClr val="tx1"/>
                </a:solidFill>
              </a:rPr>
              <a:t>развитии силы мышц или быстроты</a:t>
            </a:r>
            <a:r>
              <a:rPr lang="ru-RU" dirty="0">
                <a:solidFill>
                  <a:schemeClr val="tx1"/>
                </a:solidFill>
              </a:rPr>
              <a:t>, под этим следует понимать процесс развития соответствующих </a:t>
            </a:r>
            <a:r>
              <a:rPr lang="ru-RU" b="1" i="1" dirty="0">
                <a:solidFill>
                  <a:schemeClr val="tx1"/>
                </a:solidFill>
              </a:rPr>
              <a:t>силовых или скоростных способностей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Эффект развития физических качеств и двигательных способностей зависит, от индивидуальной нормы реакции на внешние нагрузки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Получить точную информацию об </a:t>
            </a:r>
            <a:r>
              <a:rPr lang="ru-RU" b="1" i="1" dirty="0">
                <a:solidFill>
                  <a:schemeClr val="tx1"/>
                </a:solidFill>
              </a:rPr>
              <a:t>уровне развития двигательных способностей </a:t>
            </a:r>
            <a:r>
              <a:rPr lang="ru-RU" b="1" dirty="0">
                <a:solidFill>
                  <a:schemeClr val="tx1"/>
                </a:solidFill>
              </a:rPr>
              <a:t>(</a:t>
            </a:r>
            <a:r>
              <a:rPr lang="ru-RU" b="1" i="1" dirty="0">
                <a:solidFill>
                  <a:schemeClr val="tx1"/>
                </a:solidFill>
              </a:rPr>
              <a:t>высокий, средний, низкий</a:t>
            </a:r>
            <a:r>
              <a:rPr lang="ru-RU" dirty="0">
                <a:solidFill>
                  <a:schemeClr val="tx1"/>
                </a:solidFill>
              </a:rPr>
              <a:t>) можно с помощью соответствующих тестов (контрольных упражнений).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42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252728"/>
          </a:xfrm>
        </p:spPr>
        <p:txBody>
          <a:bodyPr>
            <a:normAutofit fontScale="90000"/>
          </a:bodyPr>
          <a:lstStyle/>
          <a:p>
            <a:r>
              <a:rPr lang="ru-RU" sz="3100" b="1" i="1" dirty="0"/>
              <a:t>Методика совершенствования пространственной, временной и силовой точности движений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562380"/>
              </p:ext>
            </p:extLst>
          </p:nvPr>
        </p:nvGraphicFramePr>
        <p:xfrm>
          <a:off x="251520" y="1556792"/>
          <a:ext cx="8712968" cy="4754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6913"/>
                <a:gridCol w="6056055"/>
              </a:tblGrid>
              <a:tr h="1704897">
                <a:tc>
                  <a:txBody>
                    <a:bodyPr/>
                    <a:lstStyle/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Способности к точному выполнению движений </a:t>
                      </a:r>
                    </a:p>
                    <a:p>
                      <a:pPr marR="212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67" marR="287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Развивают посредством применения – обще-подготовительных упражнений при систематическом повышении их координационной сложности.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 качестве методов используют следующие:</a:t>
                      </a:r>
                    </a:p>
                    <a:p>
                      <a:pPr marR="381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8275" algn="l"/>
                        </a:tabLst>
                      </a:pPr>
                      <a:r>
                        <a:rPr lang="ru-RU" sz="1200">
                          <a:effectLst/>
                        </a:rPr>
                        <a:t>-метод многократного выполнения упражнения с последующим измерением точности по времени, пространству и мышечному усилию с установкой на запоминание показателей и последующей самооценкой занимающимися мер времени, пространства и усилий и воспроизведением их по заданиям; метод «контрастных заданий»; метод «сближаемых заданий».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67" marR="28767" marT="0" marB="0"/>
                </a:tc>
              </a:tr>
              <a:tr h="3050086">
                <a:tc>
                  <a:txBody>
                    <a:bodyPr/>
                    <a:lstStyle/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Задания на точность дифференцирования силовых, временных и пространственных параметров </a:t>
                      </a:r>
                    </a:p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67" marR="287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Применяются по методике контрастных заданий или сближаемых заданий.</a:t>
                      </a:r>
                    </a:p>
                    <a:p>
                      <a:pPr marR="1993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Суть метода «контрастного задания» состоит в чередовании упражнений, резко отличающихся по какому-либо параметру. </a:t>
                      </a:r>
                    </a:p>
                    <a:p>
                      <a:pPr marR="1993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Например, по пространственному параметру: чередование бросков мяча в кольцо с 6 и 4 м, с 4 и 2 м; прыжки в длину с места на максимальное расстояние и на половину его; принятие руками положения угла 90 и 45° и т.п. По указанной методике требуется относительно грубая точность дифференцирования.</a:t>
                      </a:r>
                    </a:p>
                    <a:p>
                      <a:pPr marR="1993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Методики «сближаемых заданий»,  здесь необходимо тонкое дифференцирование. </a:t>
                      </a:r>
                    </a:p>
                    <a:p>
                      <a:pPr marR="1993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Примеры: принятие руками положения угла 90 и 75°, 90 и 80° и т.п.; прыжки в длину с места (с открытыми и закрытыми глазами) на 140 и 170 см, 140 и 160 см и др.</a:t>
                      </a:r>
                    </a:p>
                    <a:p>
                      <a:pPr marR="2120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Практикуемые в спортивных играх упражнения с точно заданным варьированием игровых дистанций - дистанций передачи мяча, шайбы, завершающих ударов по воротам, бросков мяча в кольцо.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67" marR="287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20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973205"/>
              </p:ext>
            </p:extLst>
          </p:nvPr>
        </p:nvGraphicFramePr>
        <p:xfrm>
          <a:off x="323528" y="1700808"/>
          <a:ext cx="8640960" cy="49232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/>
                <a:gridCol w="6408712"/>
              </a:tblGrid>
              <a:tr h="2845685">
                <a:tc>
                  <a:txBody>
                    <a:bodyPr/>
                    <a:lstStyle/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Совершенствование  пространственной  точности  движений</a:t>
                      </a:r>
                    </a:p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Совершенствование   движений, выполняемых в относительно стандартных условиях (упражнения спортивной гимнастики, фигурное катание на коньках, прыжки в воду и др.).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Осуществляется по методическим направлениям: Совершенствование точности воспроизведения заданных (эталонных) параметров движений, соответствующих требованиям рациональной техники спортивно-технического мастерства. Применяются задания с установкой: точно и возможно стандартно воспроизвести эталонные параметры амплитуды, направления движений или положения тела. При этом ставится задача по достижению стабильности эталонных параметров движений. Совершенствование точности выполняемых движений в соответствии с заданными изменениями параметров.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</a:tr>
              <a:tr h="1978851">
                <a:tc>
                  <a:txBody>
                    <a:bodyPr/>
                    <a:lstStyle/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Совершенствование силовой точности движений </a:t>
                      </a:r>
                    </a:p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Совершенствование предполагает развитие способностей оценивать и дифференцировать степень мышечных напряжений различными группами мышц и в различных движениях. В качестве средств используются упражнения с различными отягощениями, упражнения на снарядах с тензометрическими установками, изометрические напряжения, развиваемые на кистевом динамометре, и др.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01" marR="37101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 fontScale="90000"/>
          </a:bodyPr>
          <a:lstStyle/>
          <a:p>
            <a:r>
              <a:rPr lang="ru-RU" sz="3100" b="1" i="1" dirty="0"/>
              <a:t>Методика совершенствования пространственной, временной и силовой точности движений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6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933430"/>
              </p:ext>
            </p:extLst>
          </p:nvPr>
        </p:nvGraphicFramePr>
        <p:xfrm>
          <a:off x="251520" y="1484784"/>
          <a:ext cx="8640960" cy="5026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/>
                <a:gridCol w="6408712"/>
              </a:tblGrid>
              <a:tr h="3678578">
                <a:tc>
                  <a:txBody>
                    <a:bodyPr/>
                    <a:lstStyle/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Для совершенствования способности управлять мышечными усилиями </a:t>
                      </a:r>
                    </a:p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40" marR="41940" marT="0" marB="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Для совершенствования применяют задания по неоднократному воспроизведению определенной величины мышечного усилия или ее изменения с установкой минимально увеличивать или уменьшать усилие в повторных попытках. </a:t>
                      </a:r>
                    </a:p>
                    <a:p>
                      <a:pPr marR="76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Размеры отклонений (ошибок) при воспроизведении заданных параметров характеризуют степень силовой точности. Примеры заданий: воспроизведение или минимальное изменение усилия на кистевом динамометре, равного 25 и 50% от максимального.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55600" algn="l"/>
                        </a:tabLst>
                      </a:pPr>
                      <a:r>
                        <a:rPr lang="ru-RU" sz="1400" dirty="0">
                          <a:effectLst/>
                        </a:rPr>
                        <a:t>В оценке величины мышечного напряжения наиболее трудные - малые усилия (25% от максимального напряжения) и средние (50% от максимального напряжения), и наиболее легкие - большие (75% от максимального напряжения).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40" marR="41940" marT="0" marB="0"/>
                </a:tc>
              </a:tr>
              <a:tr h="1348056">
                <a:tc>
                  <a:txBody>
                    <a:bodyPr/>
                    <a:lstStyle/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Совершенствование временной точности движений </a:t>
                      </a:r>
                    </a:p>
                    <a:p>
                      <a:pPr marR="107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40" marR="41940" marT="0" marB="0"/>
                </a:tc>
                <a:tc>
                  <a:txBody>
                    <a:bodyPr/>
                    <a:lstStyle/>
                    <a:p>
                      <a:pPr marR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Совершенствование  зависит от развития «чувства времени». Применяют задания по оценке макро-интервалов времени - 5, 10, 20с (пользуясь для проверки секундомером) и микро-интервалов времени - 1; 0,5; 0,3; 0,2; 0,1 с и др. (пользуясь электронным прибором).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40" marR="4194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9144000" cy="1252728"/>
          </a:xfrm>
        </p:spPr>
        <p:txBody>
          <a:bodyPr>
            <a:normAutofit fontScale="90000"/>
          </a:bodyPr>
          <a:lstStyle/>
          <a:p>
            <a:r>
              <a:rPr lang="ru-RU" sz="3100" b="1" i="1" dirty="0"/>
              <a:t>Методика совершенствования пространственной, временной и силовой точности движений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5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338328"/>
            <a:ext cx="8928992" cy="1252728"/>
          </a:xfrm>
        </p:spPr>
        <p:txBody>
          <a:bodyPr>
            <a:noAutofit/>
          </a:bodyPr>
          <a:lstStyle/>
          <a:p>
            <a:r>
              <a:rPr lang="ru-RU" sz="3200" b="1" dirty="0"/>
              <a:t>Методические приемы для совершенствования статического и динамического равновесия</a:t>
            </a:r>
            <a:endParaRPr lang="ru-RU" sz="3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039084"/>
              </p:ext>
            </p:extLst>
          </p:nvPr>
        </p:nvGraphicFramePr>
        <p:xfrm>
          <a:off x="251520" y="1916832"/>
          <a:ext cx="8640960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08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608512"/>
          </a:xfrm>
        </p:spPr>
        <p:txBody>
          <a:bodyPr>
            <a:normAutofit fontScale="32500" lnSpcReduction="20000"/>
          </a:bodyPr>
          <a:lstStyle/>
          <a:p>
            <a:pPr>
              <a:buFontTx/>
              <a:buChar char="-"/>
            </a:pPr>
            <a:endParaRPr lang="ru-RU" sz="55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5500" dirty="0" smtClean="0">
                <a:solidFill>
                  <a:schemeClr val="tx1"/>
                </a:solidFill>
              </a:rPr>
              <a:t>заниматься  </a:t>
            </a:r>
            <a:r>
              <a:rPr lang="ru-RU" sz="5500" dirty="0">
                <a:solidFill>
                  <a:schemeClr val="tx1"/>
                </a:solidFill>
              </a:rPr>
              <a:t>в хорошем психофизическом состоянии</a:t>
            </a:r>
            <a:r>
              <a:rPr lang="ru-RU" sz="5500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endParaRPr lang="ru-RU" sz="55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5500" dirty="0" smtClean="0">
                <a:solidFill>
                  <a:schemeClr val="tx1"/>
                </a:solidFill>
              </a:rPr>
              <a:t>нагрузки </a:t>
            </a:r>
            <a:r>
              <a:rPr lang="ru-RU" sz="5500" dirty="0">
                <a:solidFill>
                  <a:schemeClr val="tx1"/>
                </a:solidFill>
              </a:rPr>
              <a:t>не должны вызывать значительного утомления, так как при утомлении (как физическом, так и психическом) сильно снижается четкость мышечных ощущений, а в этом состоянии координационные способности совершенствуются плохо</a:t>
            </a:r>
            <a:r>
              <a:rPr lang="ru-RU" sz="5500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endParaRPr lang="ru-RU" sz="55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5500" dirty="0" smtClean="0">
                <a:solidFill>
                  <a:schemeClr val="tx1"/>
                </a:solidFill>
              </a:rPr>
              <a:t>в </a:t>
            </a:r>
            <a:r>
              <a:rPr lang="ru-RU" sz="5500" dirty="0">
                <a:solidFill>
                  <a:schemeClr val="tx1"/>
                </a:solidFill>
              </a:rPr>
              <a:t>структуре отдельного занятия упражнения на развитие координационных способностей желательно планировать в начале основной части</a:t>
            </a:r>
            <a:r>
              <a:rPr lang="ru-RU" sz="5500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endParaRPr lang="ru-RU" sz="55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5500" dirty="0" smtClean="0">
                <a:solidFill>
                  <a:schemeClr val="tx1"/>
                </a:solidFill>
              </a:rPr>
              <a:t>интервалы </a:t>
            </a:r>
            <a:r>
              <a:rPr lang="ru-RU" sz="5500" dirty="0">
                <a:solidFill>
                  <a:schemeClr val="tx1"/>
                </a:solidFill>
              </a:rPr>
              <a:t>между повторениями отдельных упражнений должны быть достаточными для восстановления работоспособности</a:t>
            </a:r>
            <a:r>
              <a:rPr lang="ru-RU" sz="5500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endParaRPr lang="ru-RU" sz="55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5500" dirty="0" smtClean="0">
                <a:solidFill>
                  <a:schemeClr val="tx1"/>
                </a:solidFill>
              </a:rPr>
              <a:t>воспитание </a:t>
            </a:r>
            <a:r>
              <a:rPr lang="ru-RU" sz="5500" dirty="0">
                <a:solidFill>
                  <a:schemeClr val="tx1"/>
                </a:solidFill>
              </a:rPr>
              <a:t>различных видов координационных способностей должно происходить в тесной связи с развитием </a:t>
            </a:r>
            <a:r>
              <a:rPr lang="ru-RU" sz="5500" dirty="0" smtClean="0">
                <a:solidFill>
                  <a:schemeClr val="tx1"/>
                </a:solidFill>
              </a:rPr>
              <a:t> других </a:t>
            </a:r>
            <a:r>
              <a:rPr lang="ru-RU" sz="5500" dirty="0">
                <a:solidFill>
                  <a:schemeClr val="tx1"/>
                </a:solidFill>
              </a:rPr>
              <a:t>двигательных </a:t>
            </a:r>
            <a:r>
              <a:rPr lang="ru-RU" sz="5500" dirty="0" smtClean="0">
                <a:solidFill>
                  <a:schemeClr val="tx1"/>
                </a:solidFill>
              </a:rPr>
              <a:t>способностей</a:t>
            </a:r>
          </a:p>
          <a:p>
            <a:pPr>
              <a:buFontTx/>
              <a:buChar char="-"/>
            </a:pPr>
            <a:endParaRPr lang="ru-RU" sz="5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Особенности воспитании координационных способностей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367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1.Дайте определение понятию - физические качества.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2.Дайте определение понятию - физические способности.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3.Дайте определение понятию -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физическая подготовленность.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4.Что, лежит в  основе разного развития двигательных способностей.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5.Раскройте </a:t>
            </a:r>
            <a:r>
              <a:rPr lang="ru-RU" sz="2800" dirty="0" smtClean="0">
                <a:solidFill>
                  <a:schemeClr val="tx1"/>
                </a:solidFill>
              </a:rPr>
              <a:t>содержание методики </a:t>
            </a:r>
            <a:r>
              <a:rPr lang="ru-RU" sz="2800" dirty="0">
                <a:solidFill>
                  <a:schemeClr val="tx1"/>
                </a:solidFill>
              </a:rPr>
              <a:t>воспитания физического качества сила.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6.Раскройтесодержание  методики воспитания </a:t>
            </a:r>
            <a:r>
              <a:rPr lang="ru-RU" sz="2800" dirty="0">
                <a:solidFill>
                  <a:schemeClr val="tx1"/>
                </a:solidFill>
              </a:rPr>
              <a:t>физического качества выносливость.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7.Раскройте содержание  методики воспитания </a:t>
            </a:r>
            <a:r>
              <a:rPr lang="ru-RU" sz="2800" dirty="0">
                <a:solidFill>
                  <a:schemeClr val="tx1"/>
                </a:solidFill>
              </a:rPr>
              <a:t>физического качества быстрота.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8.Раскройте методику воспитания физического качества ловкость.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9.Раскройте </a:t>
            </a:r>
            <a:r>
              <a:rPr lang="ru-RU" sz="2800" dirty="0" smtClean="0">
                <a:solidFill>
                  <a:schemeClr val="tx1"/>
                </a:solidFill>
              </a:rPr>
              <a:t> содержание методики </a:t>
            </a:r>
            <a:r>
              <a:rPr lang="ru-RU" sz="2800" dirty="0">
                <a:solidFill>
                  <a:schemeClr val="tx1"/>
                </a:solidFill>
              </a:rPr>
              <a:t>воспитания физического качества гибкость.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10.Раскройте </a:t>
            </a:r>
            <a:r>
              <a:rPr lang="ru-RU" sz="2800" dirty="0" smtClean="0">
                <a:solidFill>
                  <a:schemeClr val="tx1"/>
                </a:solidFill>
              </a:rPr>
              <a:t> содержание методики </a:t>
            </a:r>
            <a:r>
              <a:rPr lang="ru-RU" sz="2800" dirty="0">
                <a:solidFill>
                  <a:schemeClr val="tx1"/>
                </a:solidFill>
              </a:rPr>
              <a:t>развития силовых способностей.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12.Раскройте содержание методики </a:t>
            </a:r>
            <a:r>
              <a:rPr lang="ru-RU" sz="2800" dirty="0">
                <a:solidFill>
                  <a:schemeClr val="tx1"/>
                </a:solidFill>
              </a:rPr>
              <a:t>развития скоростных способностей.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13.Раскройте </a:t>
            </a:r>
            <a:r>
              <a:rPr lang="ru-RU" sz="2800" dirty="0" smtClean="0">
                <a:solidFill>
                  <a:schemeClr val="tx1"/>
                </a:solidFill>
              </a:rPr>
              <a:t>содержание методики развития </a:t>
            </a:r>
            <a:r>
              <a:rPr lang="ru-RU" sz="2800" dirty="0">
                <a:solidFill>
                  <a:schemeClr val="tx1"/>
                </a:solidFill>
              </a:rPr>
              <a:t>скоростно-силовых способностей.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14.Раскройте </a:t>
            </a:r>
            <a:r>
              <a:rPr lang="ru-RU" sz="2800" dirty="0" smtClean="0">
                <a:solidFill>
                  <a:schemeClr val="tx1"/>
                </a:solidFill>
              </a:rPr>
              <a:t>содержание методики развития координационных способностей. </a:t>
            </a: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Контрольные вопросы: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3654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104248"/>
              </p:ext>
            </p:extLst>
          </p:nvPr>
        </p:nvGraphicFramePr>
        <p:xfrm>
          <a:off x="179512" y="2035448"/>
          <a:ext cx="8712968" cy="4841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/>
                <a:gridCol w="1800200"/>
                <a:gridCol w="6624736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Задатки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Особенности задатков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</a:tr>
              <a:tr h="1244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Анатомо-морфологические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Особенности мозга и нервной системы (свойства нервных процессов, сила, подвижность, уравновешенность, индивидуальные варианты строения коры, степень функциональной зрелости </a:t>
                      </a:r>
                      <a:r>
                        <a:rPr lang="ru-RU" sz="1800" dirty="0" smtClean="0">
                          <a:effectLst/>
                        </a:rPr>
                        <a:t> ее </a:t>
                      </a:r>
                      <a:r>
                        <a:rPr lang="ru-RU" sz="1800" dirty="0">
                          <a:effectLst/>
                        </a:rPr>
                        <a:t>отдельных областей и др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</a:tr>
              <a:tr h="924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Физиологические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Особенности сердечно-сосудистой и дыхательной систем, максимальное потребление кислорода, показатели периферического кровообращения и др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</a:tr>
              <a:tr h="9959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Биологические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Особенности биологического окисления, эндокринной регуляции, обмена веществ, энергетики мышечного сокращения и др.);</a:t>
                      </a:r>
                    </a:p>
                    <a:p>
                      <a:pPr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</a:tr>
              <a:tr h="4979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Телесные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Длина тела и конечностей, масса тела, масса мышечной и жировой ткани и др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</a:tr>
              <a:tr h="344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Хромосомные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  <a:tc>
                  <a:txBody>
                    <a:bodyPr/>
                    <a:lstStyle/>
                    <a:p>
                      <a:pPr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Хромосомные - (генные).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89" marR="60289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252728"/>
          </a:xfrm>
        </p:spPr>
        <p:txBody>
          <a:bodyPr>
            <a:normAutofit/>
          </a:bodyPr>
          <a:lstStyle/>
          <a:p>
            <a:r>
              <a:rPr lang="ru-RU" sz="3200" b="1" i="1" dirty="0"/>
              <a:t>Врожденные (наследственные</a:t>
            </a:r>
            <a:r>
              <a:rPr lang="ru-RU" sz="3200" b="1" i="1" dirty="0" smtClean="0"/>
              <a:t>)</a:t>
            </a:r>
            <a:br>
              <a:rPr lang="ru-RU" sz="3200" b="1" i="1" dirty="0" smtClean="0"/>
            </a:br>
            <a:r>
              <a:rPr lang="ru-RU" sz="3200" b="1" i="1" dirty="0" smtClean="0"/>
              <a:t> </a:t>
            </a:r>
            <a:r>
              <a:rPr lang="ru-RU" sz="3200" b="1" i="1" dirty="0"/>
              <a:t>анатомо-физиологические задатки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6026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Сила и  методика ее воспитания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7" cy="4065315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i="1" dirty="0">
                <a:solidFill>
                  <a:schemeClr val="tx1"/>
                </a:solidFill>
              </a:rPr>
              <a:t>Сила - </a:t>
            </a:r>
            <a:r>
              <a:rPr lang="ru-RU" sz="3200" i="1" dirty="0">
                <a:solidFill>
                  <a:schemeClr val="tx1"/>
                </a:solidFill>
              </a:rPr>
              <a:t>это способность человека преодолевать внешнее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i="1" dirty="0">
                <a:solidFill>
                  <a:schemeClr val="tx1"/>
                </a:solidFill>
              </a:rPr>
              <a:t>сопротивление или противостоять ему за счет мышечных усилий (напряжений</a:t>
            </a:r>
            <a:r>
              <a:rPr lang="ru-RU" sz="3200" i="1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01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570788"/>
              </p:ext>
            </p:extLst>
          </p:nvPr>
        </p:nvGraphicFramePr>
        <p:xfrm>
          <a:off x="179512" y="2060848"/>
          <a:ext cx="8712968" cy="432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6768752"/>
              </a:tblGrid>
              <a:tr h="635508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4972">
                <a:tc>
                  <a:txBody>
                    <a:bodyPr/>
                    <a:lstStyle/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 максимальных усилий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Предусматривает выполнение заданий, связанных с необходимостью преодоления максимального сопротивления (например, поднимание штанги предельного веса). </a:t>
                      </a:r>
                      <a:endParaRPr lang="ru-RU" sz="2400" dirty="0" smtClean="0">
                        <a:effectLst/>
                      </a:endParaRPr>
                    </a:p>
                    <a:p>
                      <a:pPr marR="254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Метод обеспечивает развитие способности к концентрации нервно-мышечных усилий, дает больший прирост силы, чем метод непредельных усилий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Сила и 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4974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875431"/>
              </p:ext>
            </p:extLst>
          </p:nvPr>
        </p:nvGraphicFramePr>
        <p:xfrm>
          <a:off x="107504" y="1772817"/>
          <a:ext cx="8753301" cy="44611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4"/>
                <a:gridCol w="6737077"/>
              </a:tblGrid>
              <a:tr h="360039"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 воспитания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 метода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29630">
                <a:tc>
                  <a:txBody>
                    <a:bodyPr/>
                    <a:lstStyle/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Метод непредельных усилий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Предусматривает использование непредельных отягощений с предельным числом повторений (до отказа). </a:t>
                      </a:r>
                      <a:endParaRPr lang="ru-RU" sz="2400" dirty="0" smtClean="0">
                        <a:effectLst/>
                      </a:endParaRPr>
                    </a:p>
                    <a:p>
                      <a:pPr marR="254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marR="241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 зависимости от величины отягощения, не достигающего максимальной величины, и направленности в развитии силовых способностей используется строго нормированное количество повторений от 5-6 до 100.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Сила и  методика ее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0555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5154</Words>
  <Application>Microsoft Office PowerPoint</Application>
  <PresentationFormat>Экран (4:3)</PresentationFormat>
  <Paragraphs>539</Paragraphs>
  <Slides>55</Slides>
  <Notes>55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Волна</vt:lpstr>
      <vt:lpstr>Физические качества и двигательные способности с методикой развития и воспитания  </vt:lpstr>
      <vt:lpstr>Презентация PowerPoint</vt:lpstr>
      <vt:lpstr>Презентация PowerPoint</vt:lpstr>
      <vt:lpstr>Презентация PowerPoint</vt:lpstr>
      <vt:lpstr>Презентация PowerPoint</vt:lpstr>
      <vt:lpstr>Врожденные (наследственные)  анатомо-физиологические задатки</vt:lpstr>
      <vt:lpstr>Сила и  методика ее воспитания </vt:lpstr>
      <vt:lpstr>Сила и  методика ее воспитания</vt:lpstr>
      <vt:lpstr>Сила и  методика ее воспитания</vt:lpstr>
      <vt:lpstr>Сила и  методика ее воспитания</vt:lpstr>
      <vt:lpstr>Сила и  методика ее воспитания</vt:lpstr>
      <vt:lpstr>Сила и  методика ее воспитания</vt:lpstr>
      <vt:lpstr>Сила и  методика ее воспитания</vt:lpstr>
      <vt:lpstr>Сила и  методика ее воспитания</vt:lpstr>
      <vt:lpstr>Силовые способности и методика их развития </vt:lpstr>
      <vt:lpstr>Силовые способности и методика их развития</vt:lpstr>
      <vt:lpstr>Силовые способности и методика их развития</vt:lpstr>
      <vt:lpstr>Силовые способности и методика их развития</vt:lpstr>
      <vt:lpstr>Силовые способности и методика их развития</vt:lpstr>
      <vt:lpstr>Классификация упражнений силовой направленности</vt:lpstr>
      <vt:lpstr>Классификация упражнений силовой направленности</vt:lpstr>
      <vt:lpstr>Презентация PowerPoint</vt:lpstr>
      <vt:lpstr>Презентация PowerPoint</vt:lpstr>
      <vt:lpstr>Скоростные способности  и основы методики их воспитания </vt:lpstr>
      <vt:lpstr>Методы воспитания скоростных способностей </vt:lpstr>
      <vt:lpstr>Методика воспитания скоростных способностей </vt:lpstr>
      <vt:lpstr>Методика воспитания скоростных способностей</vt:lpstr>
      <vt:lpstr>Выносливость и методика ее воспитания </vt:lpstr>
      <vt:lpstr>Выносливость и методика ее воспитания</vt:lpstr>
      <vt:lpstr>Презентация PowerPoint</vt:lpstr>
      <vt:lpstr>Методика воспитания общей выносливости </vt:lpstr>
      <vt:lpstr>Методика воспитания общей выносливости</vt:lpstr>
      <vt:lpstr>Особенности воспитания  специфических типов выносливости </vt:lpstr>
      <vt:lpstr>Особенности воспитания  специфических типов выносливости </vt:lpstr>
      <vt:lpstr>Силовая выносливость </vt:lpstr>
      <vt:lpstr>Координационная выносливость </vt:lpstr>
      <vt:lpstr>Гибкость и методика ее воспитания</vt:lpstr>
      <vt:lpstr>Методы развития гибкости </vt:lpstr>
      <vt:lpstr>Методика развития гибкости </vt:lpstr>
      <vt:lpstr> Примерные рекомендации  по количеству повторений, темпу движений и времени «выдержек» в статических положениях</vt:lpstr>
      <vt:lpstr>Примерные рекомендации  по количеству повторений, темпу движений и времени «выдержек» в статических положениях</vt:lpstr>
      <vt:lpstr>Методика развития гибкости </vt:lpstr>
      <vt:lpstr>Координационные способности  и методика их развития </vt:lpstr>
      <vt:lpstr>Методические подходы при воспитании координационных способностей </vt:lpstr>
      <vt:lpstr>Мышечная напряженность</vt:lpstr>
      <vt:lpstr>Методы  развития  координационных способностей </vt:lpstr>
      <vt:lpstr>  Методы  развития  координационных способностей  </vt:lpstr>
      <vt:lpstr>  Методы  развития  координационных способностей  </vt:lpstr>
      <vt:lpstr> Методика совершенствования пространственной, временной и силовой точности движений </vt:lpstr>
      <vt:lpstr>Методика совершенствования пространственной, временной и силовой точности движений </vt:lpstr>
      <vt:lpstr>Методика совершенствования пространственной, временной и силовой точности движений </vt:lpstr>
      <vt:lpstr>Методика совершенствования пространственной, временной и силовой точности движений </vt:lpstr>
      <vt:lpstr>Методические приемы для совершенствования статического и динамического равновесия</vt:lpstr>
      <vt:lpstr>Особенности воспитании координационных способностей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развития физических качеств</dc:title>
  <dc:subject>Методика развития физических качеств</dc:subject>
  <dc:creator/>
  <cp:lastModifiedBy/>
  <cp:revision>1</cp:revision>
  <dcterms:created xsi:type="dcterms:W3CDTF">2020-10-29T07:07:56Z</dcterms:created>
  <dcterms:modified xsi:type="dcterms:W3CDTF">2020-10-31T07:45:15Z</dcterms:modified>
  <cp:contentStatus/>
</cp:coreProperties>
</file>