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020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5387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33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8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80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3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9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0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61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32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4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7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04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6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3CF3-9207-4799-A5E1-E60412A6C4A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0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683CF3-9207-4799-A5E1-E60412A6C4A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F8D8F-1478-43CB-BA68-E802A8307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38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509954"/>
            <a:ext cx="8825658" cy="4519246"/>
          </a:xfrm>
        </p:spPr>
        <p:txBody>
          <a:bodyPr/>
          <a:lstStyle/>
          <a:p>
            <a:pPr algn="ctr"/>
            <a:r>
              <a:rPr lang="ru-RU" sz="4800" smtClean="0">
                <a:latin typeface="ArialMT"/>
              </a:rPr>
              <a:t>ЭНЕРГОЭКОЛОГИЯ </a:t>
            </a:r>
            <a:r>
              <a:rPr lang="ru-RU" sz="4800" dirty="0">
                <a:latin typeface="ArialMT"/>
              </a:rPr>
              <a:t>И ЕЕ ЗАДАЧИ.</a:t>
            </a:r>
            <a:br>
              <a:rPr lang="ru-RU" sz="4800" dirty="0">
                <a:latin typeface="ArialMT"/>
              </a:rPr>
            </a:br>
            <a:r>
              <a:rPr lang="ru-RU" sz="4800" dirty="0">
                <a:latin typeface="ArialMT"/>
              </a:rPr>
              <a:t>ВОЗДЕЙСТВИЕ ТЭС И АЭС НА ОКРУЖАЮЩУЮ СРЕДУ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54955" y="5638799"/>
            <a:ext cx="8825658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632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387" t="16185" r="8742" b="7882"/>
          <a:stretch/>
        </p:blipFill>
        <p:spPr>
          <a:xfrm>
            <a:off x="1064526" y="736979"/>
            <a:ext cx="10522424" cy="55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7230" y="1050879"/>
            <a:ext cx="103040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NewRomanPSMT"/>
              </a:rPr>
              <a:t>В статьях 3.3. и 3.4. Киотского протокола предусматривается торговля</a:t>
            </a:r>
          </a:p>
          <a:p>
            <a:pPr algn="just"/>
            <a:r>
              <a:rPr lang="ru-RU" sz="2400" dirty="0">
                <a:latin typeface="TimesNewRomanPSMT"/>
              </a:rPr>
              <a:t>сокращениями выбросов парниковых газов, поглощенных Киотскими </a:t>
            </a:r>
            <a:r>
              <a:rPr lang="ru-RU" sz="2400" dirty="0" smtClean="0">
                <a:latin typeface="TimesNewRomanPSMT"/>
              </a:rPr>
              <a:t>лесами</a:t>
            </a:r>
            <a:r>
              <a:rPr lang="ru-RU" sz="2400" dirty="0">
                <a:latin typeface="TimesNewRomanPSMT"/>
              </a:rPr>
              <a:t>.</a:t>
            </a:r>
          </a:p>
          <a:p>
            <a:pPr algn="just"/>
            <a:r>
              <a:rPr lang="ru-RU" sz="2400" dirty="0">
                <a:latin typeface="TimesNewRomanPSMT"/>
              </a:rPr>
              <a:t>По данным подробного аналитического обзора, в МГУ М.В. </a:t>
            </a:r>
            <a:r>
              <a:rPr lang="ru-RU" sz="2400" dirty="0" smtClean="0">
                <a:latin typeface="TimesNewRomanPSMT"/>
              </a:rPr>
              <a:t>Ломоно</a:t>
            </a:r>
            <a:r>
              <a:rPr lang="ru-RU" sz="2400" dirty="0">
                <a:latin typeface="TimesNewRomanPSMT"/>
              </a:rPr>
              <a:t>сова «киотские леса» – леса, посаженые после 1990г. специально для </a:t>
            </a:r>
            <a:r>
              <a:rPr lang="ru-RU" sz="2400" dirty="0" smtClean="0">
                <a:latin typeface="TimesNewRomanPSMT"/>
              </a:rPr>
              <a:t>поглощения </a:t>
            </a:r>
            <a:r>
              <a:rPr lang="ru-RU" sz="2400" dirty="0">
                <a:latin typeface="TimesNewRomanPSMT"/>
              </a:rPr>
              <a:t>парниковых газов и не подлежащие вырубке. Сокращения </a:t>
            </a:r>
            <a:r>
              <a:rPr lang="ru-RU" sz="2400" dirty="0" smtClean="0">
                <a:latin typeface="TimesNewRomanPSMT"/>
              </a:rPr>
              <a:t>выбросов </a:t>
            </a:r>
            <a:r>
              <a:rPr lang="ru-RU" sz="2400" dirty="0">
                <a:latin typeface="TimesNewRomanPSMT"/>
              </a:rPr>
              <a:t>парниковых газов (за счет поглощения такими лесами) </a:t>
            </a:r>
            <a:r>
              <a:rPr lang="ru-RU" sz="2400" dirty="0" smtClean="0">
                <a:latin typeface="TimesNewRomanPSMT"/>
              </a:rPr>
              <a:t>сертифицируются</a:t>
            </a:r>
            <a:r>
              <a:rPr lang="ru-RU" sz="2400" dirty="0">
                <a:latin typeface="TimesNewRomanPSMT"/>
              </a:rPr>
              <a:t>, верифицируются, заносятся в кадастр страны и международный</a:t>
            </a:r>
          </a:p>
          <a:p>
            <a:pPr algn="just"/>
            <a:r>
              <a:rPr lang="ru-RU" sz="2400" dirty="0">
                <a:latin typeface="TimesNewRomanPSMT"/>
              </a:rPr>
              <a:t>кадастр сокращений выбросов, обеспечиваются ценными бумагами. </a:t>
            </a:r>
            <a:r>
              <a:rPr lang="ru-RU" sz="2400" dirty="0" smtClean="0">
                <a:latin typeface="TimesNewRomanPSMT"/>
              </a:rPr>
              <a:t>Последние </a:t>
            </a:r>
            <a:r>
              <a:rPr lang="ru-RU" sz="2400" dirty="0">
                <a:latin typeface="TimesNewRomanPSMT"/>
              </a:rPr>
              <a:t>являются собственностью инвестора. Эта собственность </a:t>
            </a:r>
            <a:r>
              <a:rPr lang="ru-RU" sz="2400" dirty="0" smtClean="0">
                <a:latin typeface="TimesNewRomanPSMT"/>
              </a:rPr>
              <a:t>может пойти </a:t>
            </a:r>
            <a:r>
              <a:rPr lang="ru-RU" sz="2400" dirty="0">
                <a:latin typeface="TimesNewRomanPSMT"/>
              </a:rPr>
              <a:t>в зачет самому инвестору, может быть продана другому </a:t>
            </a:r>
            <a:r>
              <a:rPr lang="ru-RU" sz="2400" dirty="0" smtClean="0">
                <a:latin typeface="TimesNewRomanPSMT"/>
              </a:rPr>
              <a:t>предприятию</a:t>
            </a:r>
            <a:r>
              <a:rPr lang="ru-RU" sz="2400" dirty="0">
                <a:latin typeface="TimesNewRomanPSMT"/>
              </a:rPr>
              <a:t>, нуждающемуся в компенсации выбросов, или углеродному фонду</a:t>
            </a:r>
            <a:r>
              <a:rPr lang="ru-RU" dirty="0" smtClean="0">
                <a:latin typeface="TimesNewRomanPSMT"/>
              </a:rPr>
              <a:t>.</a:t>
            </a:r>
            <a:endParaRPr lang="ru-RU" dirty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34307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3457" y="873457"/>
            <a:ext cx="1042688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NewRomanPSMT"/>
              </a:rPr>
              <a:t>Один гектар лесной растительности в год поглощает от 4 до 8 </a:t>
            </a:r>
            <a:r>
              <a:rPr lang="ru-RU" sz="2400" dirty="0" smtClean="0">
                <a:latin typeface="TimesNewRomanPSMT"/>
              </a:rPr>
              <a:t>т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ru-RU" sz="2400" dirty="0" smtClean="0">
                <a:latin typeface="TimesNewRomanPSMT"/>
              </a:rPr>
              <a:t>СО2 </a:t>
            </a:r>
            <a:r>
              <a:rPr lang="ru-RU" sz="2400" dirty="0">
                <a:latin typeface="TimesNewRomanPSMT"/>
              </a:rPr>
              <a:t>,</a:t>
            </a:r>
          </a:p>
          <a:p>
            <a:pPr algn="just"/>
            <a:r>
              <a:rPr lang="ru-RU" sz="2400" dirty="0">
                <a:latin typeface="TimesNewRomanPSMT"/>
              </a:rPr>
              <a:t>что зависит бонитировки леса, географических и климатических условий, </a:t>
            </a:r>
            <a:r>
              <a:rPr lang="ru-RU" sz="2400" dirty="0" smtClean="0">
                <a:latin typeface="TimesNewRomanPSMT"/>
              </a:rPr>
              <a:t>в которых </a:t>
            </a:r>
            <a:r>
              <a:rPr lang="ru-RU" sz="2400" dirty="0">
                <a:latin typeface="TimesNewRomanPSMT"/>
              </a:rPr>
              <a:t>расположен Киотский лес. Минимальная стоимость посадки </a:t>
            </a:r>
            <a:r>
              <a:rPr lang="ru-RU" sz="2400" dirty="0" smtClean="0">
                <a:latin typeface="TimesNewRomanPSMT"/>
              </a:rPr>
              <a:t>1 гектара </a:t>
            </a:r>
            <a:r>
              <a:rPr lang="ru-RU" sz="2400" dirty="0">
                <a:latin typeface="TimesNewRomanPSMT"/>
              </a:rPr>
              <a:t>леса составляет около 9 тыс. рублей (на уровне 2005г).</a:t>
            </a:r>
          </a:p>
          <a:p>
            <a:pPr algn="just"/>
            <a:r>
              <a:rPr lang="ru-RU" sz="2400" dirty="0">
                <a:latin typeface="TimesNewRomanPSMT"/>
              </a:rPr>
              <a:t>По данным МГУ при посадке 1000 га Киотских лесов, к </a:t>
            </a:r>
            <a:r>
              <a:rPr lang="ru-RU" sz="2400" dirty="0" smtClean="0">
                <a:latin typeface="TimesNewRomanPSMT"/>
              </a:rPr>
              <a:t>2020г</a:t>
            </a:r>
            <a:r>
              <a:rPr lang="ru-RU" sz="2400" dirty="0">
                <a:latin typeface="TimesNewRomanPSMT"/>
              </a:rPr>
              <a:t>. он</a:t>
            </a:r>
          </a:p>
          <a:p>
            <a:pPr algn="just"/>
            <a:r>
              <a:rPr lang="ru-RU" sz="2400" dirty="0">
                <a:latin typeface="TimesNewRomanPSMT"/>
              </a:rPr>
              <a:t>сможет поглотить от 30 до 60 </a:t>
            </a:r>
            <a:r>
              <a:rPr lang="ru-RU" sz="2400" dirty="0" err="1">
                <a:latin typeface="TimesNewRomanPSMT"/>
              </a:rPr>
              <a:t>тыс.т</a:t>
            </a:r>
            <a:r>
              <a:rPr lang="ru-RU" sz="2400" dirty="0">
                <a:latin typeface="TimesNewRomanPSMT"/>
              </a:rPr>
              <a:t> </a:t>
            </a:r>
            <a:r>
              <a:rPr lang="ru-RU" sz="2400" dirty="0" smtClean="0">
                <a:latin typeface="TimesNewRomanPSMT"/>
              </a:rPr>
              <a:t> СО2 и </a:t>
            </a:r>
            <a:r>
              <a:rPr lang="ru-RU" sz="2400" dirty="0">
                <a:latin typeface="TimesNewRomanPSMT"/>
              </a:rPr>
              <a:t>в ближайшие 70 лет темпы </a:t>
            </a:r>
            <a:r>
              <a:rPr lang="ru-RU" sz="2400" dirty="0" smtClean="0">
                <a:latin typeface="TimesNewRomanPSMT"/>
              </a:rPr>
              <a:t>поглощения </a:t>
            </a:r>
            <a:r>
              <a:rPr lang="ru-RU" sz="2400" dirty="0">
                <a:latin typeface="TimesNewRomanPSMT"/>
              </a:rPr>
              <a:t>будут только увеличиваться. Если цена 1 т </a:t>
            </a:r>
            <a:r>
              <a:rPr lang="ru-RU" sz="2400" dirty="0" smtClean="0">
                <a:latin typeface="TimesNewRomanPSMT"/>
              </a:rPr>
              <a:t> СО2 превысит 15 долл</a:t>
            </a:r>
            <a:r>
              <a:rPr lang="ru-RU" sz="2400" dirty="0">
                <a:latin typeface="TimesNewRomanPSMT"/>
              </a:rPr>
              <a:t>. США, то проект окажется практически окупаемым через 2 года.</a:t>
            </a:r>
          </a:p>
          <a:p>
            <a:pPr algn="just"/>
            <a:r>
              <a:rPr lang="ru-RU" sz="2400" dirty="0">
                <a:latin typeface="TimesNewRomanPSMT"/>
              </a:rPr>
              <a:t>Мировой углеродный рынок </a:t>
            </a:r>
            <a:r>
              <a:rPr lang="ru-RU" sz="2400" dirty="0" smtClean="0">
                <a:latin typeface="TimesNewRomanPSMT"/>
              </a:rPr>
              <a:t>начал </a:t>
            </a:r>
            <a:r>
              <a:rPr lang="ru-RU" sz="2400" dirty="0">
                <a:latin typeface="TimesNewRomanPSMT"/>
              </a:rPr>
              <a:t>действовать только с 2008г., </a:t>
            </a:r>
            <a:r>
              <a:rPr lang="ru-RU" sz="2400" dirty="0" smtClean="0">
                <a:latin typeface="TimesNewRomanPSMT"/>
              </a:rPr>
              <a:t>объем </a:t>
            </a:r>
            <a:r>
              <a:rPr lang="ru-RU" sz="2400" dirty="0">
                <a:latin typeface="TimesNewRomanPSMT"/>
              </a:rPr>
              <a:t>продаж на нем в </a:t>
            </a:r>
            <a:r>
              <a:rPr lang="ru-RU" sz="2400" dirty="0" smtClean="0">
                <a:latin typeface="TimesNewRomanPSMT"/>
              </a:rPr>
              <a:t>2015г</a:t>
            </a:r>
            <a:r>
              <a:rPr lang="ru-RU" sz="2400" dirty="0">
                <a:latin typeface="TimesNewRomanPSMT"/>
              </a:rPr>
              <a:t>. составил 570 млн. долл.. Цена 1 </a:t>
            </a:r>
            <a:r>
              <a:rPr lang="ru-RU" sz="2400" dirty="0" smtClean="0">
                <a:latin typeface="TimesNewRomanPSMT"/>
              </a:rPr>
              <a:t>т СО2  </a:t>
            </a:r>
            <a:r>
              <a:rPr lang="ru-RU" sz="2400" dirty="0">
                <a:latin typeface="TimesNewRomanPSMT"/>
              </a:rPr>
              <a:t>выросла </a:t>
            </a:r>
            <a:r>
              <a:rPr lang="ru-RU" sz="2400" dirty="0" smtClean="0">
                <a:latin typeface="TimesNewRomanPSMT"/>
              </a:rPr>
              <a:t>с 0,8 </a:t>
            </a:r>
            <a:r>
              <a:rPr lang="ru-RU" sz="2400" dirty="0">
                <a:latin typeface="TimesNewRomanPSMT"/>
              </a:rPr>
              <a:t>долл. в 2002г. до 10,3 долл. (8 евро) в </a:t>
            </a:r>
            <a:r>
              <a:rPr lang="ru-RU" sz="2400" dirty="0" smtClean="0">
                <a:latin typeface="TimesNewRomanPSMT"/>
              </a:rPr>
              <a:t>2016г</a:t>
            </a:r>
            <a:r>
              <a:rPr lang="ru-RU" sz="2400" dirty="0">
                <a:latin typeface="TimesNewRomanPSMT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72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0878" y="696037"/>
            <a:ext cx="101266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NewRomanPSMT"/>
              </a:rPr>
              <a:t>Введение финансовой ответственности за выбросы газов с парниково-</a:t>
            </a:r>
          </a:p>
          <a:p>
            <a:pPr algn="just"/>
            <a:r>
              <a:rPr lang="ru-RU" sz="2800" dirty="0">
                <a:latin typeface="TimesNewRomanPSMT"/>
              </a:rPr>
              <a:t>образующим эффектом существенно снижает конкурентоспособность </a:t>
            </a:r>
            <a:r>
              <a:rPr lang="ru-RU" sz="2800" dirty="0" smtClean="0">
                <a:latin typeface="TimesNewRomanPSMT"/>
              </a:rPr>
              <a:t>ТЭС на </a:t>
            </a:r>
            <a:r>
              <a:rPr lang="ru-RU" sz="2800" dirty="0">
                <a:latin typeface="TimesNewRomanPSMT"/>
              </a:rPr>
              <a:t>угле, газе и мазуте в сравнении с АЭС</a:t>
            </a:r>
            <a:r>
              <a:rPr lang="ru-RU" sz="2800" dirty="0" smtClean="0">
                <a:latin typeface="TimesNewRomanPSMT"/>
              </a:rPr>
              <a:t>.</a:t>
            </a:r>
          </a:p>
          <a:p>
            <a:pPr algn="just"/>
            <a:r>
              <a:rPr lang="ru-RU" sz="2800" dirty="0" smtClean="0">
                <a:latin typeface="TimesNewRomanPSMT"/>
              </a:rPr>
              <a:t>Оценки </a:t>
            </a:r>
            <a:r>
              <a:rPr lang="ru-RU" sz="2800" dirty="0">
                <a:latin typeface="TimesNewRomanPSMT"/>
              </a:rPr>
              <a:t>показывают также, </a:t>
            </a:r>
            <a:r>
              <a:rPr lang="ru-RU" sz="2800" dirty="0" smtClean="0">
                <a:latin typeface="TimesNewRomanPSMT"/>
              </a:rPr>
              <a:t>что введение </a:t>
            </a:r>
            <a:r>
              <a:rPr lang="ru-RU" sz="2800" dirty="0">
                <a:latin typeface="TimesNewRomanPSMT"/>
              </a:rPr>
              <a:t>платы за </a:t>
            </a:r>
            <a:r>
              <a:rPr lang="ru-RU" sz="2800" dirty="0" err="1">
                <a:latin typeface="TimesNewRomanPSMT"/>
              </a:rPr>
              <a:t>кислородопотребление</a:t>
            </a:r>
            <a:r>
              <a:rPr lang="ru-RU" sz="2800" dirty="0">
                <a:latin typeface="TimesNewRomanPSMT"/>
              </a:rPr>
              <a:t> или нормативный учет затрат </a:t>
            </a:r>
            <a:r>
              <a:rPr lang="ru-RU" sz="2800" dirty="0" smtClean="0">
                <a:latin typeface="TimesNewRomanPSMT"/>
              </a:rPr>
              <a:t>в компенсирующие </a:t>
            </a:r>
            <a:r>
              <a:rPr lang="ru-RU" sz="2800" dirty="0">
                <a:latin typeface="TimesNewRomanPSMT"/>
              </a:rPr>
              <a:t>потребление кислорода мероприятия (высадка лесов </a:t>
            </a:r>
            <a:r>
              <a:rPr lang="ru-RU" sz="2800" dirty="0" smtClean="0">
                <a:latin typeface="TimesNewRomanPSMT"/>
              </a:rPr>
              <a:t>и др</a:t>
            </a:r>
            <a:r>
              <a:rPr lang="ru-RU" sz="2800" dirty="0">
                <a:latin typeface="TimesNewRomanPSMT"/>
              </a:rPr>
              <a:t>.) еще в большей мере повышают сравнительную эффективность АЭС.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218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177" t="18237" r="12412" b="6203"/>
          <a:stretch/>
        </p:blipFill>
        <p:spPr>
          <a:xfrm>
            <a:off x="928048" y="805218"/>
            <a:ext cx="10072047" cy="55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14400"/>
            <a:ext cx="8825660" cy="1555845"/>
          </a:xfrm>
        </p:spPr>
        <p:txBody>
          <a:bodyPr/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кафедры ТЭС 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Барановская  М.Г.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388" y="450376"/>
            <a:ext cx="100584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NewRomanPS-BoldMT"/>
              </a:rPr>
              <a:t>Задачи </a:t>
            </a:r>
            <a:r>
              <a:rPr lang="ru-RU" sz="2800" b="1" dirty="0" err="1">
                <a:latin typeface="TimesNewRomanPS-BoldMT"/>
              </a:rPr>
              <a:t>энергоэкологии</a:t>
            </a:r>
            <a:r>
              <a:rPr lang="ru-RU" sz="2800" b="1" dirty="0">
                <a:latin typeface="TimesNewRomanPS-BoldMT"/>
              </a:rPr>
              <a:t>, как науки. Сопоставление ТЭС и АЭС</a:t>
            </a:r>
            <a:r>
              <a:rPr lang="ru-RU" sz="2400" b="1" dirty="0">
                <a:latin typeface="TimesNewRomanPS-BoldMT"/>
              </a:rPr>
              <a:t>.</a:t>
            </a:r>
          </a:p>
          <a:p>
            <a:pPr algn="just"/>
            <a:r>
              <a:rPr lang="ru-RU" sz="2400" dirty="0">
                <a:latin typeface="TimesNewRomanPSMT"/>
              </a:rPr>
              <a:t>1. Выработка новых перспективных требований по экологии к ТЭС, АЭС,</a:t>
            </a:r>
          </a:p>
          <a:p>
            <a:pPr algn="just"/>
            <a:r>
              <a:rPr lang="ru-RU" sz="2400" dirty="0">
                <a:latin typeface="TimesNewRomanPSMT"/>
              </a:rPr>
              <a:t>с учетом интенсивного фонового загрязнения воздушного и водного</a:t>
            </a:r>
          </a:p>
          <a:p>
            <a:pPr algn="just"/>
            <a:r>
              <a:rPr lang="ru-RU" sz="2400" dirty="0">
                <a:latin typeface="TimesNewRomanPSMT"/>
              </a:rPr>
              <a:t>бассейнов и очень малых квот для ТЭС. Для АЭС учет роста </a:t>
            </a:r>
            <a:r>
              <a:rPr lang="ru-RU" sz="2400" dirty="0" smtClean="0">
                <a:latin typeface="TimesNewRomanPSMT"/>
              </a:rPr>
              <a:t>требований </a:t>
            </a:r>
            <a:r>
              <a:rPr lang="ru-RU" sz="2400" dirty="0">
                <a:latin typeface="TimesNewRomanPSMT"/>
              </a:rPr>
              <a:t>по </a:t>
            </a:r>
            <a:r>
              <a:rPr lang="ru-RU" sz="2400" dirty="0" err="1">
                <a:latin typeface="TimesNewRomanPSMT"/>
              </a:rPr>
              <a:t>непревышению</a:t>
            </a:r>
            <a:r>
              <a:rPr lang="ru-RU" sz="2400" dirty="0">
                <a:latin typeface="TimesNewRomanPSMT"/>
              </a:rPr>
              <a:t> социально приемлемого риска (СПР).</a:t>
            </a:r>
          </a:p>
          <a:p>
            <a:pPr algn="just"/>
            <a:r>
              <a:rPr lang="ru-RU" sz="2400" dirty="0">
                <a:latin typeface="TimesNewRomanPSMT"/>
              </a:rPr>
              <a:t>2. Разработка методов оценки (более полной и точной) ущерба, </a:t>
            </a:r>
            <a:r>
              <a:rPr lang="ru-RU" sz="2400" dirty="0" smtClean="0">
                <a:latin typeface="TimesNewRomanPSMT"/>
              </a:rPr>
              <a:t>причиняемого </a:t>
            </a:r>
            <a:r>
              <a:rPr lang="ru-RU" sz="2400" dirty="0">
                <a:latin typeface="TimesNewRomanPSMT"/>
              </a:rPr>
              <a:t>природе и народному хозяйству выбросами в </a:t>
            </a:r>
            <a:r>
              <a:rPr lang="ru-RU" sz="2400" dirty="0" smtClean="0">
                <a:latin typeface="TimesNewRomanPSMT"/>
              </a:rPr>
              <a:t>атмосферу,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ru-RU" sz="2400" dirty="0" smtClean="0">
                <a:latin typeface="TimesNewRomanPSMT"/>
              </a:rPr>
              <a:t>сбросами </a:t>
            </a:r>
            <a:r>
              <a:rPr lang="ru-RU" sz="2400" dirty="0">
                <a:latin typeface="TimesNewRomanPSMT"/>
              </a:rPr>
              <a:t>в водоемы загрязняющих веществ, а также </a:t>
            </a:r>
            <a:r>
              <a:rPr lang="ru-RU" sz="2400" dirty="0" smtClean="0">
                <a:latin typeface="TimesNewRomanPSMT"/>
              </a:rPr>
              <a:t>необходимых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ru-RU" sz="2400" dirty="0" smtClean="0">
                <a:latin typeface="TimesNewRomanPSMT"/>
              </a:rPr>
              <a:t>средств</a:t>
            </a:r>
            <a:r>
              <a:rPr lang="ru-RU" sz="2400" dirty="0">
                <a:latin typeface="TimesNewRomanPSMT"/>
              </a:rPr>
              <a:t>, затрачиваемых на предупреждение и компенсацию </a:t>
            </a:r>
            <a:r>
              <a:rPr lang="ru-RU" sz="2400" dirty="0" smtClean="0">
                <a:latin typeface="TimesNewRomanPSMT"/>
              </a:rPr>
              <a:t>загрязнения </a:t>
            </a:r>
            <a:r>
              <a:rPr lang="ru-RU" sz="2400" dirty="0">
                <a:latin typeface="TimesNewRomanPSMT"/>
              </a:rPr>
              <a:t>окружающей среды.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70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9" y="-79653"/>
            <a:ext cx="9853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099" t="20395" r="11365" b="6845"/>
          <a:stretch/>
        </p:blipFill>
        <p:spPr>
          <a:xfrm>
            <a:off x="1146411" y="832514"/>
            <a:ext cx="9307774" cy="54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6273397"/>
          </a:xfrm>
        </p:spPr>
        <p:txBody>
          <a:bodyPr/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0627" y="327546"/>
            <a:ext cx="105224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NewRomanPSMT"/>
              </a:rPr>
              <a:t>3. Разработка методов строгой идентификации выбросов и сбросов </a:t>
            </a:r>
            <a:r>
              <a:rPr lang="ru-RU" sz="2000" dirty="0" smtClean="0">
                <a:latin typeface="TimesNewRomanPSMT"/>
              </a:rPr>
              <a:t>для</a:t>
            </a:r>
            <a:r>
              <a:rPr lang="en-US" sz="2000" dirty="0" smtClean="0">
                <a:latin typeface="TimesNewRomanPSMT"/>
              </a:rPr>
              <a:t> </a:t>
            </a:r>
            <a:r>
              <a:rPr lang="ru-RU" sz="2000" dirty="0" smtClean="0">
                <a:latin typeface="TimesNewRomanPSMT"/>
              </a:rPr>
              <a:t>установления </a:t>
            </a:r>
            <a:r>
              <a:rPr lang="ru-RU" sz="2000" dirty="0">
                <a:latin typeface="TimesNewRomanPSMT"/>
              </a:rPr>
              <a:t>ответственности юридических лиц. Учет </a:t>
            </a:r>
            <a:r>
              <a:rPr lang="ru-RU" sz="2000" dirty="0" smtClean="0">
                <a:latin typeface="TimesNewRomanPSMT"/>
              </a:rPr>
              <a:t>ухудшенных</a:t>
            </a:r>
            <a:r>
              <a:rPr lang="en-US" sz="2000" dirty="0" smtClean="0">
                <a:latin typeface="TimesNewRomanPSMT"/>
              </a:rPr>
              <a:t> </a:t>
            </a:r>
            <a:r>
              <a:rPr lang="ru-RU" sz="2000" dirty="0" smtClean="0">
                <a:latin typeface="TimesNewRomanPSMT"/>
              </a:rPr>
              <a:t>метеорологических </a:t>
            </a:r>
            <a:r>
              <a:rPr lang="ru-RU" sz="2000" dirty="0">
                <a:latin typeface="TimesNewRomanPSMT"/>
              </a:rPr>
              <a:t>условий (ТЭС, АЭС</a:t>
            </a:r>
            <a:r>
              <a:rPr lang="ru-RU" sz="2000" dirty="0" smtClean="0">
                <a:latin typeface="TimesNewRomanPSMT"/>
              </a:rPr>
              <a:t>).</a:t>
            </a:r>
            <a:endParaRPr lang="en-US" sz="2000" dirty="0" smtClean="0">
              <a:latin typeface="TimesNewRomanPSMT"/>
            </a:endParaRPr>
          </a:p>
          <a:p>
            <a:r>
              <a:rPr lang="ru-RU" sz="2000" dirty="0">
                <a:latin typeface="TimesNewRomanPSMT"/>
              </a:rPr>
              <a:t>4. Оценка процессов синергизма (совместного влияния разных </a:t>
            </a:r>
            <a:r>
              <a:rPr lang="ru-RU" sz="2000" dirty="0" smtClean="0">
                <a:latin typeface="TimesNewRomanPSMT"/>
              </a:rPr>
              <a:t>загрязнений</a:t>
            </a:r>
            <a:r>
              <a:rPr lang="ru-RU" sz="2000" dirty="0">
                <a:latin typeface="TimesNewRomanPSMT"/>
              </a:rPr>
              <a:t>), самоочищения атмосферы и водоемов, эффективного </a:t>
            </a:r>
            <a:r>
              <a:rPr lang="ru-RU" sz="2000" dirty="0" smtClean="0">
                <a:latin typeface="TimesNewRomanPSMT"/>
              </a:rPr>
              <a:t>использования </a:t>
            </a:r>
            <a:r>
              <a:rPr lang="ru-RU" sz="2000" dirty="0">
                <a:latin typeface="TimesNewRomanPSMT"/>
              </a:rPr>
              <a:t>теплых сбросов и продуктов </a:t>
            </a:r>
            <a:r>
              <a:rPr lang="ru-RU" sz="2000" dirty="0" err="1">
                <a:latin typeface="TimesNewRomanPSMT"/>
              </a:rPr>
              <a:t>несгорания</a:t>
            </a:r>
            <a:r>
              <a:rPr lang="ru-RU" sz="2000" dirty="0">
                <a:latin typeface="TimesNewRomanPSMT"/>
              </a:rPr>
              <a:t> топлива (зола, шлак).</a:t>
            </a:r>
          </a:p>
          <a:p>
            <a:r>
              <a:rPr lang="ru-RU" sz="2000" dirty="0">
                <a:latin typeface="TimesNewRomanPSMT"/>
              </a:rPr>
              <a:t>Избирательная утилизация ряда веществ в сбросах и выбросов. </a:t>
            </a:r>
            <a:r>
              <a:rPr lang="ru-RU" sz="2000" dirty="0" smtClean="0">
                <a:latin typeface="TimesNewRomanPSMT"/>
              </a:rPr>
              <a:t>Серо-и </a:t>
            </a:r>
            <a:r>
              <a:rPr lang="ru-RU" sz="2000" dirty="0" err="1">
                <a:latin typeface="TimesNewRomanPSMT"/>
              </a:rPr>
              <a:t>азотоочистка</a:t>
            </a:r>
            <a:r>
              <a:rPr lang="ru-RU" sz="2000" dirty="0">
                <a:latin typeface="TimesNewRomanPSMT"/>
              </a:rPr>
              <a:t> – производство соответствующих продуктов. </a:t>
            </a:r>
            <a:r>
              <a:rPr lang="ru-RU" sz="2000" dirty="0" err="1" smtClean="0">
                <a:latin typeface="TimesNewRomanPSMT"/>
              </a:rPr>
              <a:t>Улавливаниеценных</a:t>
            </a:r>
            <a:r>
              <a:rPr lang="ru-RU" sz="2000" dirty="0" smtClean="0">
                <a:latin typeface="TimesNewRomanPSMT"/>
              </a:rPr>
              <a:t> </a:t>
            </a:r>
            <a:r>
              <a:rPr lang="ru-RU" sz="2000" dirty="0">
                <a:latin typeface="TimesNewRomanPSMT"/>
              </a:rPr>
              <a:t>элементов из стоков.</a:t>
            </a:r>
          </a:p>
          <a:p>
            <a:r>
              <a:rPr lang="ru-RU" sz="2000" dirty="0">
                <a:latin typeface="TimesNewRomanPSMT"/>
              </a:rPr>
              <a:t>5. Развитие новых энергетических установок: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NewRomanPSMT"/>
              </a:rPr>
              <a:t>на </a:t>
            </a:r>
            <a:r>
              <a:rPr lang="ru-RU" sz="2000" dirty="0" err="1">
                <a:latin typeface="TimesNewRomanPSMT"/>
              </a:rPr>
              <a:t>суперсверхкритические</a:t>
            </a:r>
            <a:r>
              <a:rPr lang="ru-RU" sz="2000" dirty="0">
                <a:latin typeface="TimesNewRomanPSMT"/>
              </a:rPr>
              <a:t> параметры с ростом КПД (отсюда </a:t>
            </a:r>
            <a:r>
              <a:rPr lang="ru-RU" sz="2000" dirty="0" smtClean="0">
                <a:latin typeface="TimesNewRomanPSMT"/>
              </a:rPr>
              <a:t>снижение </a:t>
            </a:r>
            <a:r>
              <a:rPr lang="ru-RU" sz="2000" dirty="0">
                <a:latin typeface="TimesNewRomanPSMT"/>
              </a:rPr>
              <a:t>сбросов и выбросов на единицу полезной энергии) 350 ат</a:t>
            </a:r>
            <a:r>
              <a:rPr lang="ru-RU" sz="2000" dirty="0" smtClean="0">
                <a:latin typeface="TimesNewRomanPSMT"/>
              </a:rPr>
              <a:t>.,600/600/600 </a:t>
            </a:r>
            <a:r>
              <a:rPr lang="ru-RU" sz="2000" dirty="0">
                <a:latin typeface="TimesNewRomanPSMT"/>
              </a:rPr>
              <a:t>ºC и </a:t>
            </a:r>
            <a:r>
              <a:rPr lang="ru-RU" sz="2000" dirty="0" err="1" smtClean="0">
                <a:latin typeface="TimesNewRomanPSMT"/>
              </a:rPr>
              <a:t>др</a:t>
            </a:r>
            <a:r>
              <a:rPr lang="en-US" sz="2000" dirty="0" smtClean="0">
                <a:latin typeface="TimesNewRomanPSMT"/>
              </a:rPr>
              <a:t>/</a:t>
            </a:r>
          </a:p>
          <a:p>
            <a:r>
              <a:rPr lang="en-US" sz="2000" dirty="0" smtClean="0">
                <a:latin typeface="TimesNewRomanPSMT"/>
              </a:rPr>
              <a:t>- </a:t>
            </a:r>
            <a:r>
              <a:rPr lang="ru-RU" sz="2000" dirty="0" smtClean="0">
                <a:latin typeface="TimesNewRomanPSMT"/>
              </a:rPr>
              <a:t>Ввод </a:t>
            </a:r>
            <a:r>
              <a:rPr lang="ru-RU" sz="2000" dirty="0">
                <a:latin typeface="TimesNewRomanPSMT"/>
              </a:rPr>
              <a:t>блоков повышенной эффективности (БПЭ);</a:t>
            </a:r>
          </a:p>
          <a:p>
            <a:r>
              <a:rPr lang="en-US" sz="2000" dirty="0" smtClean="0">
                <a:latin typeface="SymbolMT"/>
              </a:rPr>
              <a:t>- </a:t>
            </a:r>
            <a:r>
              <a:rPr lang="ru-RU" sz="2000" dirty="0" smtClean="0">
                <a:latin typeface="SymbolMT"/>
              </a:rPr>
              <a:t> </a:t>
            </a:r>
            <a:r>
              <a:rPr lang="ru-RU" sz="2000" dirty="0">
                <a:latin typeface="TimesNewRomanPSMT"/>
              </a:rPr>
              <a:t>парогазовые технологии;</a:t>
            </a:r>
          </a:p>
          <a:p>
            <a:r>
              <a:rPr lang="en-US" sz="2000" dirty="0" smtClean="0">
                <a:latin typeface="SymbolMT"/>
              </a:rPr>
              <a:t>- </a:t>
            </a:r>
            <a:r>
              <a:rPr lang="ru-RU" sz="2000" dirty="0" smtClean="0">
                <a:latin typeface="SymbolMT"/>
              </a:rPr>
              <a:t> </a:t>
            </a:r>
            <a:r>
              <a:rPr lang="ru-RU" sz="2000" dirty="0" err="1">
                <a:latin typeface="TimesNewRomanPSMT"/>
              </a:rPr>
              <a:t>сероочистные</a:t>
            </a:r>
            <a:r>
              <a:rPr lang="ru-RU" sz="2000" dirty="0">
                <a:latin typeface="TimesNewRomanPSMT"/>
              </a:rPr>
              <a:t> и </a:t>
            </a:r>
            <a:r>
              <a:rPr lang="ru-RU" sz="2000" dirty="0" err="1">
                <a:latin typeface="TimesNewRomanPSMT"/>
              </a:rPr>
              <a:t>азотоочистные</a:t>
            </a:r>
            <a:r>
              <a:rPr lang="ru-RU" sz="2000" dirty="0">
                <a:latin typeface="TimesNewRomanPSMT"/>
              </a:rPr>
              <a:t> заводы при ТЭС;</a:t>
            </a:r>
          </a:p>
          <a:p>
            <a:r>
              <a:rPr lang="en-US" sz="2000" dirty="0" smtClean="0">
                <a:latin typeface="SymbolMT"/>
              </a:rPr>
              <a:t>- </a:t>
            </a:r>
            <a:r>
              <a:rPr lang="ru-RU" sz="2000" dirty="0" smtClean="0">
                <a:latin typeface="SymbolMT"/>
              </a:rPr>
              <a:t> </a:t>
            </a:r>
            <a:r>
              <a:rPr lang="ru-RU" sz="2000" dirty="0">
                <a:latin typeface="TimesNewRomanPSMT"/>
              </a:rPr>
              <a:t>термическая переработка горючих сланцев с получением </a:t>
            </a:r>
            <a:r>
              <a:rPr lang="ru-RU" sz="2000" dirty="0" smtClean="0">
                <a:latin typeface="TimesNewRomanPSMT"/>
              </a:rPr>
              <a:t>побочных</a:t>
            </a:r>
            <a:r>
              <a:rPr lang="en-US" sz="2000" dirty="0" smtClean="0">
                <a:latin typeface="TimesNewRomanPSMT"/>
              </a:rPr>
              <a:t> </a:t>
            </a:r>
            <a:r>
              <a:rPr lang="ru-RU" sz="2000" dirty="0" smtClean="0">
                <a:latin typeface="TimesNewRomanPSMT"/>
              </a:rPr>
              <a:t>продуктов </a:t>
            </a:r>
            <a:r>
              <a:rPr lang="ru-RU" sz="2000" dirty="0">
                <a:latin typeface="TimesNewRomanPSMT"/>
              </a:rPr>
              <a:t>(т. е. энергохимические технологии).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458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728" y="682388"/>
            <a:ext cx="110819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NewRomanPSMT"/>
              </a:rPr>
              <a:t>6. На основе подхода "затраты – выгода" решение целого ряда </a:t>
            </a:r>
            <a:r>
              <a:rPr lang="ru-RU" sz="2000" dirty="0" smtClean="0">
                <a:latin typeface="TimesNewRomanPSMT"/>
              </a:rPr>
              <a:t>противоречий </a:t>
            </a:r>
            <a:r>
              <a:rPr lang="ru-RU" sz="2000" dirty="0">
                <a:latin typeface="TimesNewRomanPSMT"/>
              </a:rPr>
              <a:t>между преимуществами по технологии и ухудшениями в </a:t>
            </a:r>
            <a:r>
              <a:rPr lang="ru-RU" sz="2000" dirty="0" smtClean="0">
                <a:latin typeface="TimesNewRomanPSMT"/>
              </a:rPr>
              <a:t>экологическом </a:t>
            </a:r>
            <a:r>
              <a:rPr lang="ru-RU" sz="2000" dirty="0">
                <a:latin typeface="TimesNewRomanPSMT"/>
              </a:rPr>
              <a:t>плане. </a:t>
            </a:r>
            <a:endParaRPr lang="ru-RU" sz="2000" dirty="0" smtClean="0">
              <a:latin typeface="TimesNewRomanPSMT"/>
            </a:endParaRPr>
          </a:p>
          <a:p>
            <a:pPr algn="just"/>
            <a:r>
              <a:rPr lang="ru-RU" sz="2000" dirty="0" smtClean="0">
                <a:latin typeface="TimesNewRomanPSMT"/>
              </a:rPr>
              <a:t>Например</a:t>
            </a:r>
            <a:r>
              <a:rPr lang="ru-RU" sz="2000" dirty="0">
                <a:latin typeface="TimesNewRomanPSMT"/>
              </a:rPr>
              <a:t>:</a:t>
            </a:r>
          </a:p>
          <a:p>
            <a:pPr algn="just"/>
            <a:r>
              <a:rPr lang="ru-RU" sz="2000" dirty="0" smtClean="0">
                <a:latin typeface="SymbolMT"/>
              </a:rPr>
              <a:t>- </a:t>
            </a:r>
            <a:r>
              <a:rPr lang="ru-RU" sz="2000" dirty="0">
                <a:latin typeface="TimesNewRomanPSMT"/>
              </a:rPr>
              <a:t>сжигание твердого топлива в циклонных </a:t>
            </a:r>
            <a:r>
              <a:rPr lang="ru-RU" sz="2000" dirty="0" err="1">
                <a:latin typeface="TimesNewRomanPSMT"/>
              </a:rPr>
              <a:t>предтопках</a:t>
            </a:r>
            <a:r>
              <a:rPr lang="ru-RU" sz="2000" dirty="0">
                <a:latin typeface="TimesNewRomanPSMT"/>
              </a:rPr>
              <a:t> с жидким </a:t>
            </a:r>
            <a:r>
              <a:rPr lang="ru-RU" sz="2000" dirty="0" smtClean="0">
                <a:latin typeface="TimesNewRomanPSMT"/>
              </a:rPr>
              <a:t>шлакоудалением </a:t>
            </a:r>
            <a:r>
              <a:rPr lang="ru-RU" sz="2000" dirty="0">
                <a:latin typeface="TimesNewRomanPSMT"/>
              </a:rPr>
              <a:t>способствует сокращению количества и </a:t>
            </a:r>
            <a:r>
              <a:rPr lang="ru-RU" sz="2000" dirty="0" smtClean="0">
                <a:latin typeface="TimesNewRomanPSMT"/>
              </a:rPr>
              <a:t>уменьшению </a:t>
            </a:r>
            <a:r>
              <a:rPr lang="ru-RU" sz="2000" dirty="0" err="1" smtClean="0">
                <a:latin typeface="TimesNewRomanPSMT"/>
              </a:rPr>
              <a:t>абразивности</a:t>
            </a:r>
            <a:r>
              <a:rPr lang="ru-RU" sz="2000" dirty="0" smtClean="0">
                <a:latin typeface="TimesNewRomanPSMT"/>
              </a:rPr>
              <a:t> </a:t>
            </a:r>
            <a:r>
              <a:rPr lang="ru-RU" sz="2000" dirty="0">
                <a:latin typeface="TimesNewRomanPSMT"/>
              </a:rPr>
              <a:t>летучей золы, что предохраняет поверхности нагрева </a:t>
            </a:r>
            <a:r>
              <a:rPr lang="ru-RU" sz="2000" dirty="0" smtClean="0">
                <a:latin typeface="TimesNewRomanPSMT"/>
              </a:rPr>
              <a:t>от </a:t>
            </a:r>
            <a:r>
              <a:rPr lang="ru-RU" sz="2000" dirty="0" err="1" smtClean="0">
                <a:latin typeface="TimesNewRomanPSMT"/>
              </a:rPr>
              <a:t>золового</a:t>
            </a:r>
            <a:r>
              <a:rPr lang="ru-RU" sz="2000" dirty="0" smtClean="0">
                <a:latin typeface="TimesNewRomanPSMT"/>
              </a:rPr>
              <a:t> </a:t>
            </a:r>
            <a:r>
              <a:rPr lang="ru-RU" sz="2000" dirty="0">
                <a:latin typeface="TimesNewRomanPSMT"/>
              </a:rPr>
              <a:t>износа. Но с ростом </a:t>
            </a:r>
            <a:r>
              <a:rPr lang="ru-RU" sz="2000" dirty="0" err="1">
                <a:latin typeface="TimesNewRomanPSMT"/>
              </a:rPr>
              <a:t>tг</a:t>
            </a:r>
            <a:r>
              <a:rPr lang="ru-RU" sz="2000" dirty="0">
                <a:latin typeface="TimesNewRomanPSMT"/>
              </a:rPr>
              <a:t> в топочной камере увеличивается </a:t>
            </a:r>
            <a:r>
              <a:rPr lang="ru-RU" sz="2000" dirty="0" smtClean="0">
                <a:latin typeface="TimesNewRomanPSMT"/>
              </a:rPr>
              <a:t>выход </a:t>
            </a:r>
            <a:r>
              <a:rPr lang="ru-RU" sz="2000" dirty="0">
                <a:latin typeface="TimesNewRomanPSMT"/>
              </a:rPr>
              <a:t>окислов азота, а в летучей зоне появляются </a:t>
            </a:r>
            <a:r>
              <a:rPr lang="ru-RU" sz="2000" dirty="0" smtClean="0">
                <a:latin typeface="TimesNewRomanPSMT"/>
              </a:rPr>
              <a:t>мелкодисперсные примеси </a:t>
            </a:r>
            <a:r>
              <a:rPr lang="ru-RU" sz="2000" dirty="0">
                <a:latin typeface="TimesNewRomanPSMT"/>
              </a:rPr>
              <a:t>некоторых соединений минеральной части топлива, что </a:t>
            </a:r>
            <a:r>
              <a:rPr lang="ru-RU" sz="2000" dirty="0" smtClean="0">
                <a:latin typeface="TimesNewRomanPSMT"/>
              </a:rPr>
              <a:t>затрудняет </a:t>
            </a:r>
            <a:r>
              <a:rPr lang="ru-RU" sz="2000" dirty="0">
                <a:latin typeface="TimesNewRomanPSMT"/>
              </a:rPr>
              <a:t>очистку газов от твердых частиц;</a:t>
            </a:r>
          </a:p>
          <a:p>
            <a:pPr algn="just"/>
            <a:r>
              <a:rPr lang="ru-RU" sz="2000" dirty="0" smtClean="0">
                <a:latin typeface="SymbolMT"/>
              </a:rPr>
              <a:t>-  </a:t>
            </a:r>
            <a:r>
              <a:rPr lang="ru-RU" sz="2000" dirty="0">
                <a:latin typeface="TimesNewRomanPSMT"/>
              </a:rPr>
              <a:t>предварительное удаление влаги из твердых топлив перед их </a:t>
            </a:r>
            <a:r>
              <a:rPr lang="ru-RU" sz="2000" dirty="0" smtClean="0">
                <a:latin typeface="TimesNewRomanPSMT"/>
              </a:rPr>
              <a:t>сжиганием </a:t>
            </a:r>
            <a:r>
              <a:rPr lang="ru-RU" sz="2000" dirty="0">
                <a:latin typeface="TimesNewRomanPSMT"/>
              </a:rPr>
              <a:t>с выбросом </a:t>
            </a:r>
            <a:r>
              <a:rPr lang="ru-RU" sz="2000" dirty="0" smtClean="0">
                <a:latin typeface="TimesNewRomanPSMT"/>
              </a:rPr>
              <a:t>испарённой </a:t>
            </a:r>
            <a:r>
              <a:rPr lang="ru-RU" sz="2000" dirty="0">
                <a:latin typeface="TimesNewRomanPSMT"/>
              </a:rPr>
              <a:t>влаги помимо котельного агрегата </a:t>
            </a:r>
            <a:r>
              <a:rPr lang="ru-RU" sz="2000" dirty="0" smtClean="0">
                <a:latin typeface="TimesNewRomanPSMT"/>
              </a:rPr>
              <a:t>может быть </a:t>
            </a:r>
            <a:r>
              <a:rPr lang="ru-RU" sz="2000" dirty="0">
                <a:latin typeface="TimesNewRomanPSMT"/>
              </a:rPr>
              <a:t>целесообразно в теплотехническом отношении. Но </a:t>
            </a:r>
            <a:r>
              <a:rPr lang="ru-RU" sz="2000" dirty="0" smtClean="0">
                <a:latin typeface="TimesNewRomanPSMT"/>
              </a:rPr>
              <a:t>нужно предотвращать </a:t>
            </a:r>
            <a:r>
              <a:rPr lang="ru-RU" sz="2000" dirty="0">
                <a:latin typeface="TimesNewRomanPSMT"/>
              </a:rPr>
              <a:t>выбросы в атмосферу угольной пыли, окислов </a:t>
            </a:r>
            <a:r>
              <a:rPr lang="ru-RU" sz="2000" dirty="0" smtClean="0">
                <a:latin typeface="TimesNewRomanPSMT"/>
              </a:rPr>
              <a:t>азота из-за </a:t>
            </a:r>
            <a:r>
              <a:rPr lang="ru-RU" sz="2000" dirty="0">
                <a:latin typeface="TimesNewRomanPSMT"/>
              </a:rPr>
              <a:t>роста </a:t>
            </a:r>
            <a:r>
              <a:rPr lang="en-US" sz="2000" dirty="0">
                <a:latin typeface="TimesNewRomanPSMT"/>
              </a:rPr>
              <a:t>t</a:t>
            </a:r>
            <a:r>
              <a:rPr lang="ru-RU" sz="2000" dirty="0">
                <a:latin typeface="TimesNewRomanPSMT"/>
              </a:rPr>
              <a:t>г;</a:t>
            </a:r>
          </a:p>
          <a:p>
            <a:pPr algn="just"/>
            <a:r>
              <a:rPr lang="ru-RU" sz="2000" dirty="0" smtClean="0">
                <a:latin typeface="SymbolMT"/>
              </a:rPr>
              <a:t>-  </a:t>
            </a:r>
            <a:r>
              <a:rPr lang="ru-RU" sz="2000" dirty="0">
                <a:latin typeface="TimesNewRomanPSMT"/>
              </a:rPr>
              <a:t>при сжигании мазута в ПГ </a:t>
            </a:r>
            <a:r>
              <a:rPr lang="ru-RU" sz="2000" dirty="0" smtClean="0">
                <a:latin typeface="TimesNewRomanPSMT"/>
              </a:rPr>
              <a:t> </a:t>
            </a:r>
            <a:r>
              <a:rPr lang="ru-RU" sz="2000" dirty="0">
                <a:latin typeface="TimesNewRomanPSMT"/>
              </a:rPr>
              <a:t>иногда периодически нагревают </a:t>
            </a:r>
            <a:r>
              <a:rPr lang="ru-RU" sz="2000" dirty="0" smtClean="0">
                <a:latin typeface="TimesNewRomanPSMT"/>
              </a:rPr>
              <a:t>эти аппараты </a:t>
            </a:r>
            <a:r>
              <a:rPr lang="ru-RU" sz="2000" dirty="0">
                <a:latin typeface="TimesNewRomanPSMT"/>
              </a:rPr>
              <a:t>дымовыми газами до t=300–400 °С, путем отключения </a:t>
            </a:r>
            <a:r>
              <a:rPr lang="ru-RU" sz="2000" dirty="0" smtClean="0">
                <a:latin typeface="TimesNewRomanPSMT"/>
              </a:rPr>
              <a:t>воздуха</a:t>
            </a:r>
            <a:r>
              <a:rPr lang="ru-RU" sz="2000" dirty="0">
                <a:latin typeface="TimesNewRomanPSMT"/>
              </a:rPr>
              <a:t>, чтобы очистить от отложений мазута и сажи. Но при этом</a:t>
            </a:r>
          </a:p>
          <a:p>
            <a:pPr algn="just"/>
            <a:r>
              <a:rPr lang="ru-RU" sz="2000" dirty="0">
                <a:latin typeface="TimesNewRomanPSMT"/>
              </a:rPr>
              <a:t>наблюдается разовый интенсивный выброс с дымовыми газами </a:t>
            </a:r>
            <a:r>
              <a:rPr lang="ru-RU" sz="2000" dirty="0" smtClean="0">
                <a:latin typeface="TimesNewRomanPSMT"/>
              </a:rPr>
              <a:t>токсичных </a:t>
            </a:r>
            <a:r>
              <a:rPr lang="ru-RU" sz="2000" dirty="0">
                <a:latin typeface="TimesNewRomanPSMT"/>
              </a:rPr>
              <a:t>отложений в атмосферу (так называемый «залповый» выброс).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07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569" y="532263"/>
            <a:ext cx="111365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NewRomanPSMT"/>
              </a:rPr>
              <a:t>7. Проблема учета и выявления положительного влияния выбросов </a:t>
            </a:r>
            <a:r>
              <a:rPr lang="ru-RU" sz="2800" dirty="0" smtClean="0">
                <a:latin typeface="TimesNewRomanPSMT"/>
              </a:rPr>
              <a:t>и сбросов </a:t>
            </a:r>
            <a:r>
              <a:rPr lang="ru-RU" sz="2800" dirty="0">
                <a:latin typeface="TimesNewRomanPSMT"/>
              </a:rPr>
              <a:t>на природу:</a:t>
            </a:r>
          </a:p>
          <a:p>
            <a:r>
              <a:rPr lang="ru-RU" sz="2800" dirty="0" smtClean="0">
                <a:latin typeface="SymbolMT"/>
              </a:rPr>
              <a:t>- </a:t>
            </a:r>
            <a:r>
              <a:rPr lang="ru-RU" sz="2800" dirty="0">
                <a:latin typeface="TimesNewRomanPSMT"/>
              </a:rPr>
              <a:t>теплой воды в водоемы (лучшее растворение кислорода без </a:t>
            </a:r>
            <a:r>
              <a:rPr lang="ru-RU" sz="2800" dirty="0" smtClean="0">
                <a:latin typeface="TimesNewRomanPSMT"/>
              </a:rPr>
              <a:t>ледяного покрова </a:t>
            </a:r>
            <a:r>
              <a:rPr lang="ru-RU" sz="2800" dirty="0">
                <a:latin typeface="TimesNewRomanPSMT"/>
              </a:rPr>
              <a:t>– лучшее самоочищение), рыбоводство для </a:t>
            </a:r>
            <a:r>
              <a:rPr lang="ru-RU" sz="2800" dirty="0" smtClean="0">
                <a:latin typeface="TimesNewRomanPSMT"/>
              </a:rPr>
              <a:t>теплолюбивых рыб </a:t>
            </a:r>
            <a:r>
              <a:rPr lang="ru-RU" sz="2800" dirty="0">
                <a:latin typeface="TimesNewRomanPSMT"/>
              </a:rPr>
              <a:t>и др.;</a:t>
            </a:r>
          </a:p>
          <a:p>
            <a:r>
              <a:rPr lang="ru-RU" sz="2800" dirty="0" smtClean="0">
                <a:latin typeface="SymbolMT"/>
              </a:rPr>
              <a:t>-  </a:t>
            </a:r>
            <a:r>
              <a:rPr lang="ru-RU" sz="2800" dirty="0">
                <a:latin typeface="TimesNewRomanPSMT"/>
              </a:rPr>
              <a:t>млн. тонн связанного азота в результате </a:t>
            </a:r>
            <a:r>
              <a:rPr lang="ru-RU" sz="2800" dirty="0" err="1">
                <a:latin typeface="TimesNewRomanPSMT"/>
              </a:rPr>
              <a:t>самоочистки</a:t>
            </a:r>
            <a:r>
              <a:rPr lang="ru-RU" sz="2800" dirty="0">
                <a:latin typeface="TimesNewRomanPSMT"/>
              </a:rPr>
              <a:t> воздуха </a:t>
            </a:r>
            <a:r>
              <a:rPr lang="ru-RU" sz="2800" dirty="0" smtClean="0">
                <a:latin typeface="TimesNewRomanPSMT"/>
              </a:rPr>
              <a:t>попадают </a:t>
            </a:r>
            <a:r>
              <a:rPr lang="ru-RU" sz="2800" dirty="0">
                <a:latin typeface="TimesNewRomanPSMT"/>
              </a:rPr>
              <a:t>в почву и повышают плодородие </a:t>
            </a:r>
            <a:r>
              <a:rPr lang="ru-RU" sz="2800" dirty="0" err="1">
                <a:latin typeface="TimesNewRomanPSMT"/>
              </a:rPr>
              <a:t>малоазотистых</a:t>
            </a:r>
            <a:r>
              <a:rPr lang="ru-RU" sz="2800" dirty="0">
                <a:latin typeface="TimesNewRomanPSMT"/>
              </a:rPr>
              <a:t> почв;</a:t>
            </a:r>
          </a:p>
          <a:p>
            <a:r>
              <a:rPr lang="ru-RU" sz="2800" dirty="0" smtClean="0">
                <a:latin typeface="SymbolMT"/>
              </a:rPr>
              <a:t>-  </a:t>
            </a:r>
            <a:r>
              <a:rPr lang="ru-RU" sz="2800" dirty="0">
                <a:latin typeface="TimesNewRomanPSMT"/>
              </a:rPr>
              <a:t>градирни улавливают пыль и некоторые вредные газовые примеси </a:t>
            </a:r>
            <a:r>
              <a:rPr lang="ru-RU" sz="2800" dirty="0" smtClean="0">
                <a:latin typeface="TimesNewRomanPSMT"/>
              </a:rPr>
              <a:t>из</a:t>
            </a:r>
            <a:r>
              <a:rPr lang="en-US" sz="2800" dirty="0" smtClean="0">
                <a:latin typeface="TimesNewRomanPSMT"/>
              </a:rPr>
              <a:t> </a:t>
            </a:r>
            <a:r>
              <a:rPr lang="ru-RU" sz="2800" dirty="0" smtClean="0">
                <a:latin typeface="TimesNewRomanPSMT"/>
              </a:rPr>
              <a:t>атмосферного </a:t>
            </a:r>
            <a:r>
              <a:rPr lang="ru-RU" sz="2800" dirty="0">
                <a:latin typeface="TimesNewRomanPSMT"/>
              </a:rPr>
              <a:t>воздуха;</a:t>
            </a:r>
          </a:p>
          <a:p>
            <a:r>
              <a:rPr lang="ru-RU" sz="2800" dirty="0">
                <a:latin typeface="SymbolMT"/>
              </a:rPr>
              <a:t>-</a:t>
            </a:r>
            <a:r>
              <a:rPr lang="ru-RU" sz="2800" dirty="0" smtClean="0">
                <a:latin typeface="SymbolMT"/>
              </a:rPr>
              <a:t> </a:t>
            </a:r>
            <a:r>
              <a:rPr lang="ru-RU" sz="2800" dirty="0">
                <a:latin typeface="TimesNewRomanPSMT"/>
              </a:rPr>
              <a:t>водохранилища улучшают микроклимат, особенно, в Южных </a:t>
            </a:r>
            <a:r>
              <a:rPr lang="ru-RU" sz="2800" dirty="0" smtClean="0">
                <a:latin typeface="TimesNewRomanPSMT"/>
              </a:rPr>
              <a:t>районах</a:t>
            </a:r>
            <a:r>
              <a:rPr lang="ru-RU" sz="2800" dirty="0">
                <a:latin typeface="TimesNewRomanPSMT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199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756" t="20476" r="11155" b="8069"/>
          <a:stretch/>
        </p:blipFill>
        <p:spPr>
          <a:xfrm>
            <a:off x="750627" y="736979"/>
            <a:ext cx="10290412" cy="522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596" t="22715" r="14615" b="11986"/>
          <a:stretch/>
        </p:blipFill>
        <p:spPr>
          <a:xfrm>
            <a:off x="1160060" y="900751"/>
            <a:ext cx="9730854" cy="47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9669" y="606669"/>
            <a:ext cx="9996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NewRomanPSMT"/>
              </a:rPr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029" t="23087" r="13462" b="8815"/>
          <a:stretch/>
        </p:blipFill>
        <p:spPr>
          <a:xfrm>
            <a:off x="832514" y="1068334"/>
            <a:ext cx="10345003" cy="498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205</TotalTime>
  <Words>827</Words>
  <Application>Microsoft Office PowerPoint</Application>
  <PresentationFormat>Широкоэкранный</PresentationFormat>
  <Paragraphs>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ArialMT</vt:lpstr>
      <vt:lpstr>Century Gothic</vt:lpstr>
      <vt:lpstr>SymbolMT</vt:lpstr>
      <vt:lpstr>Times New Roman</vt:lpstr>
      <vt:lpstr>TimesNewRomanPS-BoldMT</vt:lpstr>
      <vt:lpstr>TimesNewRomanPSMT</vt:lpstr>
      <vt:lpstr>Wingdings 3</vt:lpstr>
      <vt:lpstr>Ион</vt:lpstr>
      <vt:lpstr>ЭНЕРГОЭКОЛОГИЯ И ЕЕ ЗАДАЧИ. ВОЗДЕЙСТВИЕ ТЭС И АЭС НА ОКРУЖАЮЩУЮ СРЕДУ</vt:lpstr>
      <vt:lpstr>Презентация PowerPoint</vt:lpstr>
      <vt:lpstr>Презентация PowerPoint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УДАЛЕНИЕ СЕРЫ ИЗ МАЗУТА</dc:title>
  <dc:creator>Админ</dc:creator>
  <cp:lastModifiedBy>ACER</cp:lastModifiedBy>
  <cp:revision>19</cp:revision>
  <dcterms:created xsi:type="dcterms:W3CDTF">2019-02-24T03:02:41Z</dcterms:created>
  <dcterms:modified xsi:type="dcterms:W3CDTF">2020-10-28T07:54:28Z</dcterms:modified>
</cp:coreProperties>
</file>