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C829-38FC-4EB2-80FB-62D220E4B423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2E808-7404-47D0-823E-79AB7B247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220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C829-38FC-4EB2-80FB-62D220E4B423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2E808-7404-47D0-823E-79AB7B247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190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C829-38FC-4EB2-80FB-62D220E4B423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2E808-7404-47D0-823E-79AB7B247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597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C829-38FC-4EB2-80FB-62D220E4B423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2E808-7404-47D0-823E-79AB7B247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847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C829-38FC-4EB2-80FB-62D220E4B423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2E808-7404-47D0-823E-79AB7B247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315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C829-38FC-4EB2-80FB-62D220E4B423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2E808-7404-47D0-823E-79AB7B247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541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C829-38FC-4EB2-80FB-62D220E4B423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2E808-7404-47D0-823E-79AB7B247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77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C829-38FC-4EB2-80FB-62D220E4B423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2E808-7404-47D0-823E-79AB7B247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097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C829-38FC-4EB2-80FB-62D220E4B423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2E808-7404-47D0-823E-79AB7B247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846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C829-38FC-4EB2-80FB-62D220E4B423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2E808-7404-47D0-823E-79AB7B247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738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C829-38FC-4EB2-80FB-62D220E4B423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2E808-7404-47D0-823E-79AB7B247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672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0C829-38FC-4EB2-80FB-62D220E4B423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2E808-7404-47D0-823E-79AB7B247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786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6619" y="1139615"/>
            <a:ext cx="9144000" cy="23876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  <a:latin typeface="+mn-lt"/>
              </a:rPr>
              <a:t>ГОРОДСКИЕ ТЕЛЕФОННЫЕ СЕТИ</a:t>
            </a:r>
            <a:br>
              <a:rPr lang="ru-RU" sz="5400" b="1" dirty="0" smtClean="0">
                <a:solidFill>
                  <a:srgbClr val="7030A0"/>
                </a:solidFill>
                <a:latin typeface="+mn-lt"/>
              </a:rPr>
            </a:br>
            <a:endParaRPr lang="ru-RU" sz="54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100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8382" y="1286074"/>
            <a:ext cx="11516264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 К местным телефонным сетям относятся сети, обслуживающие территорию города или сельского административного района. Их так и называют городские и сельские телефонные сети(ГТС и СТС).Любая местная телефонная сеть состоит из абонентских терминалов, станционных и линейных сооружений.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      К абонентским терминалам относятся</a:t>
            </a:r>
          </a:p>
          <a:p>
            <a:r>
              <a:rPr lang="ru-RU" sz="2400" b="1" dirty="0" smtClean="0"/>
              <a:t>     - телефонные аппараты (ТА),</a:t>
            </a:r>
          </a:p>
          <a:p>
            <a:r>
              <a:rPr lang="ru-RU" sz="2400" b="1" dirty="0" smtClean="0"/>
              <a:t>     - таксофоны (Т),</a:t>
            </a:r>
            <a:r>
              <a:rPr lang="ru-RU" sz="2400" b="1" dirty="0" err="1" smtClean="0"/>
              <a:t>ло</a:t>
            </a:r>
            <a:endParaRPr lang="ru-RU" sz="2400" b="1" dirty="0" smtClean="0"/>
          </a:p>
          <a:p>
            <a:r>
              <a:rPr lang="ru-RU" sz="2400" b="1" dirty="0" smtClean="0"/>
              <a:t>     - различные терминалы </a:t>
            </a:r>
            <a:r>
              <a:rPr lang="ru-RU" sz="2400" b="1" dirty="0" err="1" smtClean="0"/>
              <a:t>телематических</a:t>
            </a:r>
            <a:r>
              <a:rPr lang="ru-RU" sz="2400" b="1" dirty="0" smtClean="0"/>
              <a:t> служб (</a:t>
            </a:r>
            <a:r>
              <a:rPr lang="ru-RU" sz="2000" b="1" i="1" dirty="0" smtClean="0"/>
              <a:t>ТМ (</a:t>
            </a:r>
            <a:r>
              <a:rPr lang="ru-RU" sz="2000" b="1" i="1" dirty="0" err="1" smtClean="0"/>
              <a:t>телематические</a:t>
            </a:r>
            <a:r>
              <a:rPr lang="ru-RU" sz="2000" b="1" i="1" dirty="0" smtClean="0"/>
              <a:t>) службы - службы электросвязи, передающие информацию через сети последней. К ним не относится телеграф, телефонная коммуникация, зато таковыми сервисами можно назвать службу голосовых </a:t>
            </a:r>
            <a:r>
              <a:rPr lang="ru-RU" sz="2000" b="1" i="1" dirty="0" err="1" smtClean="0"/>
              <a:t>мессенджей</a:t>
            </a:r>
            <a:r>
              <a:rPr lang="ru-RU" sz="2000" b="1" i="1" dirty="0" smtClean="0"/>
              <a:t>, электронных посланий, видео- и </a:t>
            </a:r>
            <a:r>
              <a:rPr lang="ru-RU" sz="2000" b="1" i="1" dirty="0" err="1" smtClean="0"/>
              <a:t>аудиоконференций</a:t>
            </a:r>
            <a:r>
              <a:rPr lang="ru-RU" sz="2000" b="1" i="1" dirty="0" smtClean="0"/>
              <a:t>, факсимильную службу и иные разновидности доступа к данным, сохраненным в электронном виде)</a:t>
            </a:r>
          </a:p>
          <a:p>
            <a:r>
              <a:rPr lang="ru-RU" sz="2400" b="1" dirty="0" smtClean="0"/>
              <a:t>      К станционным сооружениям относятся</a:t>
            </a:r>
          </a:p>
          <a:p>
            <a:r>
              <a:rPr lang="ru-RU" sz="2400" b="1" dirty="0" smtClean="0"/>
              <a:t>     -  АТС,</a:t>
            </a:r>
          </a:p>
          <a:p>
            <a:r>
              <a:rPr lang="ru-RU" sz="2400" b="1" dirty="0" smtClean="0"/>
              <a:t>     - подстанции (ПС), или сетевые подстанции (СП).</a:t>
            </a:r>
          </a:p>
          <a:p>
            <a:r>
              <a:rPr lang="ru-RU" sz="2400" b="1" dirty="0" smtClean="0"/>
              <a:t>     - учрежденческо-производственные станции (УПАТС)</a:t>
            </a:r>
          </a:p>
          <a:p>
            <a:r>
              <a:rPr lang="ru-RU" sz="2400" b="1" dirty="0" smtClean="0"/>
              <a:t>     - коммутационные узлы.</a:t>
            </a:r>
          </a:p>
          <a:p>
            <a:r>
              <a:rPr lang="ru-RU" sz="2400" b="1" dirty="0" smtClean="0"/>
              <a:t>        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9126" y="146649"/>
            <a:ext cx="1083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ГОРОДСКИЕ ТЕЛЕФОННЫЕ СЕТИ создаются на базе местной первичной сети города.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733011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10" y="-101092"/>
            <a:ext cx="10230929" cy="315241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4068" y="3338163"/>
            <a:ext cx="1170604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Станционные сооружения содержат комплекс различного оборудования: коммутационного, контрольно-измерительного, электропитания, систем передачи и кросса.</a:t>
            </a:r>
          </a:p>
          <a:p>
            <a:r>
              <a:rPr lang="ru-RU" sz="2400" b="1" dirty="0" smtClean="0"/>
              <a:t>        Подстанцией называется абонентское станционное оборудование, вынесенное из городской АТС и расположенное вблизи группы абонентов удаленных от АТС.</a:t>
            </a:r>
          </a:p>
          <a:p>
            <a:r>
              <a:rPr lang="ru-RU" sz="2400" b="1" dirty="0" smtClean="0"/>
              <a:t>        Иногда подстанции называют абонентскими концентраторами. Применение ПС позволяет сократить затраты на абонентские линии за счет уменьшения их длины.</a:t>
            </a:r>
          </a:p>
          <a:p>
            <a:r>
              <a:rPr lang="ru-RU" sz="2400" b="1" dirty="0" smtClean="0"/>
              <a:t>Учрежденческо-производственные АТС обслуживают абонентов учреждений или предприятий.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521718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821" y="267875"/>
            <a:ext cx="1133511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В состав линейных сооружений входят</a:t>
            </a:r>
          </a:p>
          <a:p>
            <a:r>
              <a:rPr lang="ru-RU" sz="2400" b="1" dirty="0" smtClean="0"/>
              <a:t>    - линейные кабели,</a:t>
            </a:r>
          </a:p>
          <a:p>
            <a:r>
              <a:rPr lang="ru-RU" sz="2400" b="1" dirty="0" smtClean="0"/>
              <a:t>    - телефонная канализация,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-  распределительные шкафы и коробки.</a:t>
            </a:r>
          </a:p>
          <a:p>
            <a:r>
              <a:rPr lang="ru-RU" sz="2400" b="1" dirty="0" smtClean="0"/>
              <a:t>       Линейные сооружения подразделяются на</a:t>
            </a:r>
          </a:p>
          <a:p>
            <a:r>
              <a:rPr lang="ru-RU" sz="2400" b="1" dirty="0" smtClean="0"/>
              <a:t>     - абонентские линии (АЛ)</a:t>
            </a:r>
          </a:p>
          <a:p>
            <a:r>
              <a:rPr lang="ru-RU" sz="2400" b="1" dirty="0" smtClean="0"/>
              <a:t>     - и межстанционные соединительные линии.</a:t>
            </a:r>
          </a:p>
          <a:p>
            <a:endParaRPr lang="ru-RU" sz="2400" b="1" dirty="0" smtClean="0"/>
          </a:p>
          <a:p>
            <a:r>
              <a:rPr lang="ru-RU" sz="2400" b="1" dirty="0"/>
              <a:t> </a:t>
            </a:r>
            <a:r>
              <a:rPr lang="ru-RU" sz="2400" b="1" dirty="0" smtClean="0"/>
              <a:t>      Абонентские линии всегда двухпроводные. Выбор </a:t>
            </a:r>
            <a:r>
              <a:rPr lang="ru-RU" sz="2400" b="1" dirty="0" err="1" smtClean="0"/>
              <a:t>проводности</a:t>
            </a:r>
            <a:r>
              <a:rPr lang="ru-RU" sz="2400" b="1" dirty="0" smtClean="0"/>
              <a:t> соединительных линий зависит от их длины. От телефонной станции в различных направлениях расходятся кабели большой емкости (до 1200 пар), называемые магистральными. Эти кабели включаются в распределительные шкафы, от которых к отдельным домам подаются распределительные кабели малой емкости (от 10 до 100 пар). </a:t>
            </a:r>
            <a:r>
              <a:rPr lang="ru-RU" sz="2400" b="1" dirty="0" err="1" smtClean="0"/>
              <a:t>Десятипарные</a:t>
            </a:r>
            <a:r>
              <a:rPr lang="ru-RU" sz="2400" b="1" dirty="0" smtClean="0"/>
              <a:t> кабели внутри подъездов жилых домов оканчиваются телефонными коробками, от которых двухпроводные линии идут непосредственно к телефонным аппаратам</a:t>
            </a:r>
          </a:p>
        </p:txBody>
      </p:sp>
    </p:spTree>
    <p:extLst>
      <p:ext uri="{BB962C8B-B14F-4D97-AF65-F5344CB8AC3E}">
        <p14:creationId xmlns:p14="http://schemas.microsoft.com/office/powerpoint/2010/main" val="4278920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5056" y="443698"/>
            <a:ext cx="117779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Крупные местные сети насчитывают десятки и сотни тысяч АЛ, поэтому особенно важно уменьшить затраты на их реализацию и эксплуатацию. Это достигается следующими средствами:</a:t>
            </a:r>
          </a:p>
          <a:p>
            <a:r>
              <a:rPr lang="ru-RU" sz="2400" b="1" dirty="0" smtClean="0"/>
              <a:t>      - оптимальным построением сети магистральных и распределительных кабелей;</a:t>
            </a:r>
          </a:p>
          <a:p>
            <a:r>
              <a:rPr lang="ru-RU" sz="2400" b="1" dirty="0" smtClean="0"/>
              <a:t>      -  применением более дешевых кабелей;</a:t>
            </a:r>
          </a:p>
          <a:p>
            <a:r>
              <a:rPr lang="ru-RU" sz="2400" b="1" dirty="0" smtClean="0"/>
              <a:t>      -  установкой аппаратов с усилителями на линиях удаленных абонентов, что позволяет применять абонентские кабели с меньшим диаметром жил;</a:t>
            </a:r>
          </a:p>
          <a:p>
            <a:r>
              <a:rPr lang="ru-RU" sz="2400" b="1" dirty="0" smtClean="0"/>
              <a:t>      -расположением АТС в телефонном центре, т. е. в таком месте, от которого среднее расстояние до оконечных пунктов является минимальным;</a:t>
            </a:r>
          </a:p>
          <a:p>
            <a:r>
              <a:rPr lang="ru-RU" sz="2400" b="1" dirty="0" smtClean="0"/>
              <a:t>      - применением подстанций для сокращения протяженности АЛ;</a:t>
            </a:r>
          </a:p>
          <a:p>
            <a:r>
              <a:rPr lang="ru-RU" sz="2400" b="1" dirty="0" smtClean="0"/>
              <a:t>      -использованием систем концентрации абонентских линий и спаренного включения телефонных аппаратов для уменьшения числа АЛ;</a:t>
            </a:r>
          </a:p>
          <a:p>
            <a:r>
              <a:rPr lang="ru-RU" sz="2400" b="1" dirty="0" smtClean="0"/>
              <a:t>       -  уплотнением АЛ;</a:t>
            </a:r>
          </a:p>
          <a:p>
            <a:r>
              <a:rPr lang="ru-RU" sz="2400" b="1" dirty="0" smtClean="0"/>
              <a:t>       - районированием ГТС.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1375910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484</Words>
  <Application>Microsoft Office PowerPoint</Application>
  <PresentationFormat>Широкоэкранный</PresentationFormat>
  <Paragraphs>36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ГОРОДСКИЕ ТЕЛЕФОННЫЕ СЕТИ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Evgeniy</dc:creator>
  <cp:lastModifiedBy>Evgeniy</cp:lastModifiedBy>
  <cp:revision>11</cp:revision>
  <dcterms:created xsi:type="dcterms:W3CDTF">2019-10-26T10:02:02Z</dcterms:created>
  <dcterms:modified xsi:type="dcterms:W3CDTF">2019-10-26T14:20:10Z</dcterms:modified>
</cp:coreProperties>
</file>