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4" r:id="rId5"/>
    <p:sldId id="265" r:id="rId6"/>
    <p:sldId id="257" r:id="rId7"/>
    <p:sldId id="259" r:id="rId8"/>
    <p:sldId id="269" r:id="rId9"/>
    <p:sldId id="270" r:id="rId10"/>
    <p:sldId id="266" r:id="rId11"/>
    <p:sldId id="260" r:id="rId12"/>
    <p:sldId id="261" r:id="rId13"/>
    <p:sldId id="262" r:id="rId14"/>
    <p:sldId id="263"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35EA851-F24A-42B5-94DA-EB6044643D28}" type="datetimeFigureOut">
              <a:rPr lang="ru-RU" smtClean="0"/>
              <a:t>27.11.2019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1067276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5EA851-F24A-42B5-94DA-EB6044643D28}" type="datetimeFigureOut">
              <a:rPr lang="ru-RU" smtClean="0"/>
              <a:t>27.11.2019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26745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5EA851-F24A-42B5-94DA-EB6044643D28}" type="datetimeFigureOut">
              <a:rPr lang="ru-RU" smtClean="0"/>
              <a:t>27.11.2019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412253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35EA851-F24A-42B5-94DA-EB6044643D28}" type="datetimeFigureOut">
              <a:rPr lang="ru-RU" smtClean="0"/>
              <a:t>27.11.2019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2273361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35EA851-F24A-42B5-94DA-EB6044643D28}" type="datetimeFigureOut">
              <a:rPr lang="ru-RU" smtClean="0"/>
              <a:t>27.11.2019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351155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35EA851-F24A-42B5-94DA-EB6044643D28}" type="datetimeFigureOut">
              <a:rPr lang="ru-RU" smtClean="0"/>
              <a:t>27.11.2019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3192008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35EA851-F24A-42B5-94DA-EB6044643D28}" type="datetimeFigureOut">
              <a:rPr lang="ru-RU" smtClean="0"/>
              <a:t>27.11.2019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3519153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35EA851-F24A-42B5-94DA-EB6044643D28}" type="datetimeFigureOut">
              <a:rPr lang="ru-RU" smtClean="0"/>
              <a:t>27.11.2019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115958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35EA851-F24A-42B5-94DA-EB6044643D28}" type="datetimeFigureOut">
              <a:rPr lang="ru-RU" smtClean="0"/>
              <a:t>27.11.2019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148120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35EA851-F24A-42B5-94DA-EB6044643D28}" type="datetimeFigureOut">
              <a:rPr lang="ru-RU" smtClean="0"/>
              <a:t>27.11.2019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3012510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35EA851-F24A-42B5-94DA-EB6044643D28}" type="datetimeFigureOut">
              <a:rPr lang="ru-RU" smtClean="0"/>
              <a:t>27.11.2019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AC5B1F-5519-4A24-A6D5-5AB7B22C6ED1}" type="slidenum">
              <a:rPr lang="ru-RU" smtClean="0"/>
              <a:t>‹#›</a:t>
            </a:fld>
            <a:endParaRPr lang="ru-RU"/>
          </a:p>
        </p:txBody>
      </p:sp>
    </p:spTree>
    <p:extLst>
      <p:ext uri="{BB962C8B-B14F-4D97-AF65-F5344CB8AC3E}">
        <p14:creationId xmlns:p14="http://schemas.microsoft.com/office/powerpoint/2010/main" val="367884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5EA851-F24A-42B5-94DA-EB6044643D28}" type="datetimeFigureOut">
              <a:rPr lang="ru-RU" smtClean="0"/>
              <a:t>27.11.2019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AC5B1F-5519-4A24-A6D5-5AB7B22C6ED1}" type="slidenum">
              <a:rPr lang="ru-RU" smtClean="0"/>
              <a:t>‹#›</a:t>
            </a:fld>
            <a:endParaRPr lang="ru-RU"/>
          </a:p>
        </p:txBody>
      </p:sp>
    </p:spTree>
    <p:extLst>
      <p:ext uri="{BB962C8B-B14F-4D97-AF65-F5344CB8AC3E}">
        <p14:creationId xmlns:p14="http://schemas.microsoft.com/office/powerpoint/2010/main" val="2241286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01638" y="198407"/>
            <a:ext cx="9144000" cy="878906"/>
          </a:xfrm>
        </p:spPr>
        <p:txBody>
          <a:bodyPr>
            <a:normAutofit/>
          </a:bodyPr>
          <a:lstStyle/>
          <a:p>
            <a:r>
              <a:rPr lang="ru-RU" sz="5400" b="1" dirty="0" smtClean="0">
                <a:solidFill>
                  <a:srgbClr val="7030A0"/>
                </a:solidFill>
                <a:latin typeface="+mn-lt"/>
              </a:rPr>
              <a:t>Межгород</a:t>
            </a:r>
            <a:endParaRPr lang="ru-RU" sz="5400" b="1" dirty="0">
              <a:solidFill>
                <a:srgbClr val="7030A0"/>
              </a:solidFill>
              <a:latin typeface="+mn-lt"/>
            </a:endParaRPr>
          </a:p>
        </p:txBody>
      </p:sp>
      <p:sp>
        <p:nvSpPr>
          <p:cNvPr id="3" name="Подзаголовок 2"/>
          <p:cNvSpPr>
            <a:spLocks noGrp="1"/>
          </p:cNvSpPr>
          <p:nvPr>
            <p:ph type="subTitle" idx="1"/>
          </p:nvPr>
        </p:nvSpPr>
        <p:spPr>
          <a:xfrm>
            <a:off x="1524000" y="1164566"/>
            <a:ext cx="9144000" cy="1069676"/>
          </a:xfrm>
        </p:spPr>
        <p:txBody>
          <a:bodyPr>
            <a:normAutofit/>
          </a:bodyPr>
          <a:lstStyle/>
          <a:p>
            <a:r>
              <a:rPr lang="ru-RU" sz="4800" b="1" dirty="0">
                <a:solidFill>
                  <a:srgbClr val="0070C0"/>
                </a:solidFill>
              </a:rPr>
              <a:t>Междугородная телефонная сеть </a:t>
            </a:r>
          </a:p>
        </p:txBody>
      </p:sp>
      <p:pic>
        <p:nvPicPr>
          <p:cNvPr id="4" name="Рисунок 3"/>
          <p:cNvPicPr>
            <a:picLocks noChangeAspect="1"/>
          </p:cNvPicPr>
          <p:nvPr/>
        </p:nvPicPr>
        <p:blipFill>
          <a:blip r:embed="rId2"/>
          <a:stretch>
            <a:fillRect/>
          </a:stretch>
        </p:blipFill>
        <p:spPr>
          <a:xfrm>
            <a:off x="413237" y="2162908"/>
            <a:ext cx="11430001" cy="4457700"/>
          </a:xfrm>
          <a:prstGeom prst="rect">
            <a:avLst/>
          </a:prstGeom>
        </p:spPr>
      </p:pic>
    </p:spTree>
    <p:extLst>
      <p:ext uri="{BB962C8B-B14F-4D97-AF65-F5344CB8AC3E}">
        <p14:creationId xmlns:p14="http://schemas.microsoft.com/office/powerpoint/2010/main" val="3450735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4285" y="116848"/>
            <a:ext cx="11179833" cy="4154984"/>
          </a:xfrm>
          <a:prstGeom prst="rect">
            <a:avLst/>
          </a:prstGeom>
        </p:spPr>
        <p:txBody>
          <a:bodyPr wrap="square">
            <a:spAutoFit/>
          </a:bodyPr>
          <a:lstStyle/>
          <a:p>
            <a:r>
              <a:rPr lang="ru-RU" sz="2400" b="1" dirty="0" smtClean="0"/>
              <a:t>        Все </a:t>
            </a:r>
            <a:r>
              <a:rPr lang="ru-RU" sz="2400" b="1" dirty="0" err="1"/>
              <a:t>зоновые</a:t>
            </a:r>
            <a:r>
              <a:rPr lang="ru-RU" sz="2400" b="1" dirty="0"/>
              <a:t> телефонные сети объединяются в единую общегосударственную сеть с помощью междугородной автоматически коммутируемой телефонной сети.</a:t>
            </a:r>
          </a:p>
          <a:p>
            <a:r>
              <a:rPr lang="ru-RU" sz="2400" b="1" dirty="0" smtClean="0"/>
              <a:t>       Междугородная </a:t>
            </a:r>
            <a:r>
              <a:rPr lang="ru-RU" sz="2400" b="1" dirty="0"/>
              <a:t>телефонная сеть состоит из узлов автоматической коммутации (УАК) и АМТС, связанных между собой пучками телефонных каналов передачи.</a:t>
            </a:r>
          </a:p>
          <a:p>
            <a:r>
              <a:rPr lang="ru-RU" sz="2400" b="1" dirty="0" smtClean="0"/>
              <a:t>        Все </a:t>
            </a:r>
            <a:r>
              <a:rPr lang="ru-RU" sz="2400" b="1" dirty="0"/>
              <a:t>телефонные сети — местные, </a:t>
            </a:r>
            <a:r>
              <a:rPr lang="ru-RU" sz="2400" b="1" dirty="0" err="1"/>
              <a:t>зоновые</a:t>
            </a:r>
            <a:r>
              <a:rPr lang="ru-RU" sz="2400" b="1" dirty="0"/>
              <a:t> и междугородные — строятся по радиально-узловому принципу. На рис.2 показана упрощенная схема построения </a:t>
            </a:r>
            <a:r>
              <a:rPr lang="ru-RU" sz="2400" b="1" dirty="0" err="1"/>
              <a:t>ТфОП</a:t>
            </a:r>
            <a:r>
              <a:rPr lang="ru-RU" sz="2400" b="1" dirty="0"/>
              <a:t>. Элементы междугородной те­лефонной сети на схеме выделены жирными линиями. Оконечными </a:t>
            </a:r>
            <a:r>
              <a:rPr lang="ru-RU" sz="2400" b="1" dirty="0" smtClean="0"/>
              <a:t>станциями междугородной </a:t>
            </a:r>
            <a:r>
              <a:rPr lang="ru-RU" sz="2400" b="1" dirty="0"/>
              <a:t>те­лефонной сети </a:t>
            </a:r>
            <a:r>
              <a:rPr lang="ru-RU" sz="2400" b="1" dirty="0" smtClean="0"/>
              <a:t>являются </a:t>
            </a:r>
            <a:r>
              <a:rPr lang="ru-RU" sz="2400" b="1" dirty="0"/>
              <a:t>АМТС.</a:t>
            </a:r>
            <a:endParaRPr lang="ru-RU" dirty="0"/>
          </a:p>
        </p:txBody>
      </p:sp>
      <p:sp>
        <p:nvSpPr>
          <p:cNvPr id="3" name="Прямоугольник 2"/>
          <p:cNvSpPr/>
          <p:nvPr/>
        </p:nvSpPr>
        <p:spPr>
          <a:xfrm>
            <a:off x="293298" y="4361802"/>
            <a:ext cx="11542144" cy="1938992"/>
          </a:xfrm>
          <a:prstGeom prst="rect">
            <a:avLst/>
          </a:prstGeom>
        </p:spPr>
        <p:txBody>
          <a:bodyPr wrap="square">
            <a:spAutoFit/>
          </a:bodyPr>
          <a:lstStyle/>
          <a:p>
            <a:r>
              <a:rPr lang="ru-RU" sz="2400" b="1" dirty="0" smtClean="0"/>
              <a:t>        Помимо </a:t>
            </a:r>
            <a:r>
              <a:rPr lang="ru-RU" sz="2400" b="1" dirty="0" err="1"/>
              <a:t>ТфОП</a:t>
            </a:r>
            <a:r>
              <a:rPr lang="ru-RU" sz="2400" b="1" dirty="0"/>
              <a:t> существуют также учрежденческие, ведомственные, корпоративные телефонные сети, которые обеспечивают внутреннюю телефонную связь предприятий, учреждений, корпораций, организа­ций. Такие сети могут быть и полностью автономными, но чаще всего они имеют доступ к телефонной сети общего пользования.</a:t>
            </a:r>
          </a:p>
        </p:txBody>
      </p:sp>
    </p:spTree>
    <p:extLst>
      <p:ext uri="{BB962C8B-B14F-4D97-AF65-F5344CB8AC3E}">
        <p14:creationId xmlns:p14="http://schemas.microsoft.com/office/powerpoint/2010/main" val="136893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33244" y="406160"/>
            <a:ext cx="10567359" cy="6132662"/>
          </a:xfrm>
          <a:prstGeom prst="rect">
            <a:avLst/>
          </a:prstGeom>
        </p:spPr>
      </p:pic>
    </p:spTree>
    <p:extLst>
      <p:ext uri="{BB962C8B-B14F-4D97-AF65-F5344CB8AC3E}">
        <p14:creationId xmlns:p14="http://schemas.microsoft.com/office/powerpoint/2010/main" val="2622127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3848" y="837652"/>
            <a:ext cx="11128076" cy="5755422"/>
          </a:xfrm>
          <a:prstGeom prst="rect">
            <a:avLst/>
          </a:prstGeom>
        </p:spPr>
        <p:txBody>
          <a:bodyPr wrap="square">
            <a:spAutoFit/>
          </a:bodyPr>
          <a:lstStyle/>
          <a:p>
            <a:r>
              <a:rPr lang="ru-RU" sz="2400" b="1" dirty="0" smtClean="0"/>
              <a:t>        Междугородная телефонная сеть </a:t>
            </a:r>
            <a:r>
              <a:rPr lang="ru-RU" sz="2800" b="1" dirty="0" smtClean="0">
                <a:solidFill>
                  <a:srgbClr val="7030A0"/>
                </a:solidFill>
              </a:rPr>
              <a:t>заказной системы </a:t>
            </a:r>
            <a:r>
              <a:rPr lang="ru-RU" sz="2400" b="1" dirty="0" smtClean="0"/>
              <a:t>обслуживания вызовов применяется при небольшом количестве междугородных каналов, в результате чего соединение абонентов выполняется с определенным временем ожидания (в течение 1 ч, а иногда и больше). При заказной системе обслуживания, как правило, используется ручное обслуживание и в соединении междугородных абонентов участвуют телефонистки.</a:t>
            </a:r>
          </a:p>
          <a:p>
            <a:endParaRPr lang="ru-RU" sz="2400" b="1" dirty="0" smtClean="0"/>
          </a:p>
          <a:p>
            <a:r>
              <a:rPr lang="ru-RU" sz="2400" b="1" dirty="0" smtClean="0"/>
              <a:t>        Междугородная телефонная сеть </a:t>
            </a:r>
            <a:r>
              <a:rPr lang="ru-RU" sz="2800" b="1" dirty="0" smtClean="0">
                <a:solidFill>
                  <a:srgbClr val="7030A0"/>
                </a:solidFill>
              </a:rPr>
              <a:t>немедленной системы </a:t>
            </a:r>
            <a:r>
              <a:rPr lang="ru-RU" sz="2400" b="1" dirty="0" smtClean="0"/>
              <a:t>обслуживания вызовов применяется при большом количестве междугородных каналов, в результате чего междугородное соединение при наличии свободного канала в требуемом направлении происходит немедленно. </a:t>
            </a:r>
          </a:p>
          <a:p>
            <a:r>
              <a:rPr lang="ru-RU" sz="2400" b="1" dirty="0"/>
              <a:t> </a:t>
            </a:r>
            <a:r>
              <a:rPr lang="ru-RU" sz="2400" b="1" dirty="0" smtClean="0"/>
              <a:t>      При этой системе обеспечивается высокое качество, обслуживания абонентов. Возможны как ручной, так и полуавтоматический способы установления соединений.</a:t>
            </a:r>
          </a:p>
          <a:p>
            <a:endParaRPr lang="ru-RU" sz="2400" b="1" dirty="0" smtClean="0"/>
          </a:p>
        </p:txBody>
      </p:sp>
    </p:spTree>
    <p:extLst>
      <p:ext uri="{BB962C8B-B14F-4D97-AF65-F5344CB8AC3E}">
        <p14:creationId xmlns:p14="http://schemas.microsoft.com/office/powerpoint/2010/main" val="746953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2808" y="380408"/>
            <a:ext cx="10187796" cy="6001643"/>
          </a:xfrm>
          <a:prstGeom prst="rect">
            <a:avLst/>
          </a:prstGeom>
        </p:spPr>
        <p:txBody>
          <a:bodyPr wrap="square">
            <a:spAutoFit/>
          </a:bodyPr>
          <a:lstStyle/>
          <a:p>
            <a:r>
              <a:rPr lang="ru-RU" sz="2400" b="1" dirty="0" smtClean="0"/>
              <a:t>        Для заказа междугородного разговора абонент должен набрать номер 07. Вызов поступает через городскую АТС на МТС на заказной коммутатор (при МТС заказной системы обслуживания вызовов) или на междугородный коммутатор (при МТС немедленной системы обслуживания вызовов). Вызов абонента, заказавшего разговор, и соединение его с нужным абонентом осуществляет телефонистка МТС.</a:t>
            </a:r>
          </a:p>
          <a:p>
            <a:endParaRPr lang="ru-RU" sz="2400" b="1" dirty="0" smtClean="0"/>
          </a:p>
          <a:p>
            <a:r>
              <a:rPr lang="ru-RU" sz="2400" b="1" dirty="0" smtClean="0"/>
              <a:t>           В настоящее время между Москвой и всеми крупными городами нашей страны существуем круглосуточная автоматическая телефонная связь. В этом случае вызывающий абонент без участия телефонисток сам, набирая номер, устанавливает междугородное: соединение.</a:t>
            </a:r>
          </a:p>
          <a:p>
            <a:endParaRPr lang="ru-RU" sz="2400" b="1" dirty="0" smtClean="0"/>
          </a:p>
          <a:p>
            <a:r>
              <a:rPr lang="ru-RU" sz="2400" b="1" dirty="0"/>
              <a:t> </a:t>
            </a:r>
            <a:r>
              <a:rPr lang="ru-RU" sz="2400" b="1" dirty="0" smtClean="0"/>
              <a:t>       Скорая система обслуживания вызовов осуществляется, как правило, одновременно с автоматическим способом соединения. Переход к скорой системе возможен при значительном увеличении количества междугородных каналов.</a:t>
            </a:r>
            <a:endParaRPr lang="ru-RU" sz="2400" b="1" dirty="0"/>
          </a:p>
        </p:txBody>
      </p:sp>
    </p:spTree>
    <p:extLst>
      <p:ext uri="{BB962C8B-B14F-4D97-AF65-F5344CB8AC3E}">
        <p14:creationId xmlns:p14="http://schemas.microsoft.com/office/powerpoint/2010/main" val="3741933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0497" y="474345"/>
            <a:ext cx="10368951" cy="6001643"/>
          </a:xfrm>
          <a:prstGeom prst="rect">
            <a:avLst/>
          </a:prstGeom>
        </p:spPr>
        <p:txBody>
          <a:bodyPr wrap="square">
            <a:spAutoFit/>
          </a:bodyPr>
          <a:lstStyle/>
          <a:p>
            <a:r>
              <a:rPr lang="ru-RU" sz="2400" b="1" dirty="0" smtClean="0"/>
              <a:t>       Для </a:t>
            </a:r>
            <a:r>
              <a:rPr lang="ru-RU" sz="2400" b="1" dirty="0"/>
              <a:t>выхода на автоматическую междугородную телефонную сеть абонент должен набрать цифру 8, и АТС соединяется с автоматической междугородной телефонной станцией. Далее абонент набирает десятизначный междугородный номер. </a:t>
            </a:r>
            <a:endParaRPr lang="ru-RU" sz="2400" b="1" dirty="0" smtClean="0"/>
          </a:p>
          <a:p>
            <a:r>
              <a:rPr lang="ru-RU" sz="2400" b="1" dirty="0"/>
              <a:t> </a:t>
            </a:r>
            <a:r>
              <a:rPr lang="ru-RU" sz="2400" b="1" dirty="0" smtClean="0"/>
              <a:t>      Для </a:t>
            </a:r>
            <a:r>
              <a:rPr lang="ru-RU" sz="2400" b="1" dirty="0"/>
              <a:t>телефонной сети код другого города состоит из трех цифр (например, </a:t>
            </a:r>
            <a:r>
              <a:rPr lang="ru-RU" sz="2400" b="1" dirty="0" err="1" smtClean="0"/>
              <a:t>С.Петербург</a:t>
            </a:r>
            <a:r>
              <a:rPr lang="ru-RU" sz="2400" b="1" dirty="0" smtClean="0"/>
              <a:t> </a:t>
            </a:r>
            <a:r>
              <a:rPr lang="ru-RU" sz="2400" b="1" dirty="0" smtClean="0"/>
              <a:t>— </a:t>
            </a:r>
            <a:r>
              <a:rPr lang="ru-RU" sz="2400" b="1" dirty="0"/>
              <a:t>812, Душанбе — 377, Казань — 843). Если в вызываемом городе номер телефона пяти- или шестизначный, то после набора кода города необходимо дополнительно набрать соответственно 22 или 2 (в отдельных случаях 00 или 0). Таким образом, междугородный номер в любом случае состоит из 10 цифр</a:t>
            </a:r>
            <a:r>
              <a:rPr lang="ru-RU" sz="2400" b="1" dirty="0" smtClean="0"/>
              <a:t>. </a:t>
            </a:r>
            <a:r>
              <a:rPr lang="ru-RU" sz="2400" b="1" smtClean="0"/>
              <a:t>Чита 3022 35 17 46.</a:t>
            </a:r>
            <a:endParaRPr lang="ru-RU" sz="2400" b="1" dirty="0"/>
          </a:p>
          <a:p>
            <a:r>
              <a:rPr lang="ru-RU" sz="2400" b="1" dirty="0" smtClean="0"/>
              <a:t>       Если </a:t>
            </a:r>
            <a:r>
              <a:rPr lang="ru-RU" sz="2400" b="1" dirty="0"/>
              <a:t>АТС, абонент которой осуществляет исходящее междугородное соединение, подключена к аппаратуре автоматического определения номера (АОН), то после набора междугородного десятизначного номера свой номер телефона набирать не следует. Если же АТС не подключена к аппаратуре АОН, то для получения счета на оплату междугородного разговора абонент должен набрать и номер своего телефона.</a:t>
            </a:r>
          </a:p>
        </p:txBody>
      </p:sp>
    </p:spTree>
    <p:extLst>
      <p:ext uri="{BB962C8B-B14F-4D97-AF65-F5344CB8AC3E}">
        <p14:creationId xmlns:p14="http://schemas.microsoft.com/office/powerpoint/2010/main" val="1553709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76709" y="207033"/>
            <a:ext cx="9799608" cy="6418054"/>
          </a:xfrm>
          <a:prstGeom prst="rect">
            <a:avLst/>
          </a:prstGeom>
        </p:spPr>
      </p:pic>
    </p:spTree>
    <p:extLst>
      <p:ext uri="{BB962C8B-B14F-4D97-AF65-F5344CB8AC3E}">
        <p14:creationId xmlns:p14="http://schemas.microsoft.com/office/powerpoint/2010/main" val="4177753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8575" y="164272"/>
            <a:ext cx="11309230" cy="6186309"/>
          </a:xfrm>
          <a:prstGeom prst="rect">
            <a:avLst/>
          </a:prstGeom>
        </p:spPr>
        <p:txBody>
          <a:bodyPr wrap="square">
            <a:spAutoFit/>
          </a:bodyPr>
          <a:lstStyle/>
          <a:p>
            <a:r>
              <a:rPr lang="ru-RU" sz="2400" b="1" dirty="0" smtClean="0"/>
              <a:t>      Сеть </a:t>
            </a:r>
            <a:r>
              <a:rPr lang="ru-RU" sz="2400" b="1" dirty="0"/>
              <a:t>связи страны состоит из </a:t>
            </a:r>
            <a:r>
              <a:rPr lang="ru-RU" sz="2800" b="1" dirty="0">
                <a:solidFill>
                  <a:srgbClr val="7030A0"/>
                </a:solidFill>
              </a:rPr>
              <a:t>магистральных и </a:t>
            </a:r>
            <a:r>
              <a:rPr lang="ru-RU" sz="2800" b="1" dirty="0" err="1">
                <a:solidFill>
                  <a:srgbClr val="7030A0"/>
                </a:solidFill>
              </a:rPr>
              <a:t>зоновых</a:t>
            </a:r>
            <a:r>
              <a:rPr lang="ru-RU" sz="2800" b="1" dirty="0">
                <a:solidFill>
                  <a:srgbClr val="7030A0"/>
                </a:solidFill>
              </a:rPr>
              <a:t> сетей</a:t>
            </a:r>
            <a:r>
              <a:rPr lang="ru-RU" sz="2800" b="1" dirty="0" smtClean="0">
                <a:solidFill>
                  <a:srgbClr val="7030A0"/>
                </a:solidFill>
              </a:rPr>
              <a:t>.</a:t>
            </a:r>
          </a:p>
          <a:p>
            <a:r>
              <a:rPr lang="ru-RU" sz="2800" b="1" dirty="0">
                <a:solidFill>
                  <a:srgbClr val="7030A0"/>
                </a:solidFill>
              </a:rPr>
              <a:t> </a:t>
            </a:r>
            <a:r>
              <a:rPr lang="ru-RU" sz="2800" b="1" dirty="0" smtClean="0">
                <a:solidFill>
                  <a:srgbClr val="7030A0"/>
                </a:solidFill>
              </a:rPr>
              <a:t>    </a:t>
            </a:r>
            <a:r>
              <a:rPr lang="ru-RU" sz="2400" b="1" dirty="0" err="1"/>
              <a:t>Зоновая</a:t>
            </a:r>
            <a:r>
              <a:rPr lang="ru-RU" sz="2400" b="1" dirty="0"/>
              <a:t> сеть организуется в пределах одной - двух областей (или республик, краев). Она подразделяется на </a:t>
            </a:r>
            <a:r>
              <a:rPr lang="ru-RU" sz="2400" b="1" dirty="0">
                <a:solidFill>
                  <a:srgbClr val="7030A0"/>
                </a:solidFill>
              </a:rPr>
              <a:t>внутризоновую и местную</a:t>
            </a:r>
            <a:r>
              <a:rPr lang="ru-RU" sz="2400" b="1" dirty="0"/>
              <a:t>. Внутризоновая связь соединяет областной (республиканский, краевой) центр с районами. Местная связь включает сельскую связь и городскую связь. Абоненты зоны охватываются единой семизначной нумерацией, и, следовательно, в зоне может быть до 10 миллионов телефонов.</a:t>
            </a:r>
          </a:p>
          <a:p>
            <a:endParaRPr lang="ru-RU" sz="2400" b="1" dirty="0"/>
          </a:p>
          <a:p>
            <a:r>
              <a:rPr lang="ru-RU" sz="2400" b="1" dirty="0" smtClean="0"/>
              <a:t>     Внутриобластная </a:t>
            </a:r>
            <a:r>
              <a:rPr lang="ru-RU" sz="2400" b="1" dirty="0"/>
              <a:t>(внутризоновая) сеть является сетью областного, краевого или республиканского (в республиках без областного деления) значения. Эта сеть обеспечивает связью областной, краевой или республиканский центр со своими городами, районами, центрами и последние между собой, а также выход их на магистральную сеть.</a:t>
            </a:r>
          </a:p>
          <a:p>
            <a:endParaRPr lang="ru-RU" sz="2400" b="1" dirty="0"/>
          </a:p>
          <a:p>
            <a:r>
              <a:rPr lang="ru-RU" sz="2400" b="1" dirty="0" smtClean="0"/>
              <a:t>       Сеть </a:t>
            </a:r>
            <a:r>
              <a:rPr lang="ru-RU" sz="2400" b="1" dirty="0"/>
              <a:t>строится на основе территориально-сетевых и сетевых узлах. Кроме того, сеть связи страны подразделяется на </a:t>
            </a:r>
            <a:r>
              <a:rPr lang="ru-RU" sz="2800" b="1" dirty="0">
                <a:solidFill>
                  <a:srgbClr val="7030A0"/>
                </a:solidFill>
              </a:rPr>
              <a:t>первичную и вторичную.</a:t>
            </a:r>
          </a:p>
        </p:txBody>
      </p:sp>
    </p:spTree>
    <p:extLst>
      <p:ext uri="{BB962C8B-B14F-4D97-AF65-F5344CB8AC3E}">
        <p14:creationId xmlns:p14="http://schemas.microsoft.com/office/powerpoint/2010/main" val="61652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2090" y="1362973"/>
            <a:ext cx="10601865" cy="5016758"/>
          </a:xfrm>
          <a:prstGeom prst="rect">
            <a:avLst/>
          </a:prstGeom>
        </p:spPr>
        <p:txBody>
          <a:bodyPr wrap="square">
            <a:spAutoFit/>
          </a:bodyPr>
          <a:lstStyle/>
          <a:p>
            <a:r>
              <a:rPr lang="ru-RU" sz="2800" b="1" dirty="0" smtClean="0">
                <a:solidFill>
                  <a:srgbClr val="7030A0"/>
                </a:solidFill>
              </a:rPr>
              <a:t>       Первичная </a:t>
            </a:r>
            <a:r>
              <a:rPr lang="ru-RU" sz="2800" b="1" dirty="0">
                <a:solidFill>
                  <a:srgbClr val="7030A0"/>
                </a:solidFill>
              </a:rPr>
              <a:t>сеть </a:t>
            </a:r>
            <a:r>
              <a:rPr lang="ru-RU" sz="2400" b="1" dirty="0"/>
              <a:t>- это совокупность всех каналов без подразделения их по назначению и видам связи. В состав ее входят линии и каналообразующая аппаратура. Первичная сеть является единой для всех потребителей каналов и предоставляет собой базу для вторичных.</a:t>
            </a:r>
          </a:p>
          <a:p>
            <a:endParaRPr lang="ru-RU" sz="2400" b="1" dirty="0"/>
          </a:p>
          <a:p>
            <a:r>
              <a:rPr lang="ru-RU" sz="2800" b="1" dirty="0" smtClean="0">
                <a:solidFill>
                  <a:srgbClr val="7030A0"/>
                </a:solidFill>
              </a:rPr>
              <a:t>       Вторичная </a:t>
            </a:r>
            <a:r>
              <a:rPr lang="ru-RU" sz="2800" b="1" dirty="0">
                <a:solidFill>
                  <a:srgbClr val="7030A0"/>
                </a:solidFill>
              </a:rPr>
              <a:t>сеть </a:t>
            </a:r>
            <a:r>
              <a:rPr lang="ru-RU" sz="2400" b="1" dirty="0"/>
              <a:t>состоит из каналов одного назначения (телефонных, телеграфных, передачи газет, вещание др.), образуемых на базе первичной сети. Вторичная сеть включает коммутационные узлы, оконечные пункты и каналы, выделенные на первичной сети.</a:t>
            </a:r>
          </a:p>
          <a:p>
            <a:endParaRPr lang="ru-RU" sz="2400" b="1" dirty="0"/>
          </a:p>
          <a:p>
            <a:r>
              <a:rPr lang="ru-RU" sz="2400" b="1" dirty="0" smtClean="0"/>
              <a:t>        Вторичные </a:t>
            </a:r>
            <a:r>
              <a:rPr lang="ru-RU" sz="2400" b="1" dirty="0"/>
              <a:t>междугородные сети подключаются к первичной сети с помощью соединительных линий между оконечными станциями первичной и вторичных сетей.</a:t>
            </a:r>
          </a:p>
        </p:txBody>
      </p:sp>
    </p:spTree>
    <p:extLst>
      <p:ext uri="{BB962C8B-B14F-4D97-AF65-F5344CB8AC3E}">
        <p14:creationId xmlns:p14="http://schemas.microsoft.com/office/powerpoint/2010/main" val="194158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1706" y="439947"/>
            <a:ext cx="11516265" cy="5940088"/>
          </a:xfrm>
          <a:prstGeom prst="rect">
            <a:avLst/>
          </a:prstGeom>
        </p:spPr>
        <p:txBody>
          <a:bodyPr wrap="square">
            <a:spAutoFit/>
          </a:bodyPr>
          <a:lstStyle/>
          <a:p>
            <a:r>
              <a:rPr lang="ru-RU" sz="2400" b="1" dirty="0" smtClean="0"/>
              <a:t>         Различают </a:t>
            </a:r>
            <a:r>
              <a:rPr lang="ru-RU" sz="2400" b="1" dirty="0"/>
              <a:t>следующие виды телефонных сетей общего пользования </a:t>
            </a:r>
            <a:r>
              <a:rPr lang="ru-RU" sz="2800" b="1" dirty="0">
                <a:solidFill>
                  <a:srgbClr val="7030A0"/>
                </a:solidFill>
              </a:rPr>
              <a:t>(</a:t>
            </a:r>
            <a:r>
              <a:rPr lang="ru-RU" sz="2800" b="1" dirty="0" err="1">
                <a:solidFill>
                  <a:srgbClr val="7030A0"/>
                </a:solidFill>
              </a:rPr>
              <a:t>ТфОП</a:t>
            </a:r>
            <a:r>
              <a:rPr lang="ru-RU" sz="2400" b="1" dirty="0"/>
              <a:t>): </a:t>
            </a:r>
            <a:r>
              <a:rPr lang="ru-RU" sz="2400" b="1" dirty="0">
                <a:solidFill>
                  <a:srgbClr val="7030A0"/>
                </a:solidFill>
              </a:rPr>
              <a:t>городские, сельские, </a:t>
            </a:r>
            <a:r>
              <a:rPr lang="ru-RU" sz="2400" b="1" dirty="0" err="1">
                <a:solidFill>
                  <a:srgbClr val="7030A0"/>
                </a:solidFill>
              </a:rPr>
              <a:t>зоновые</a:t>
            </a:r>
            <a:r>
              <a:rPr lang="ru-RU" sz="2400" b="1" dirty="0">
                <a:solidFill>
                  <a:srgbClr val="7030A0"/>
                </a:solidFill>
              </a:rPr>
              <a:t> и междугородные.</a:t>
            </a:r>
          </a:p>
          <a:p>
            <a:endParaRPr lang="ru-RU" sz="2400" b="1" dirty="0"/>
          </a:p>
          <a:p>
            <a:r>
              <a:rPr lang="ru-RU" sz="2800" b="1" dirty="0" smtClean="0">
                <a:solidFill>
                  <a:srgbClr val="7030A0"/>
                </a:solidFill>
              </a:rPr>
              <a:t>      Структура </a:t>
            </a:r>
            <a:r>
              <a:rPr lang="ru-RU" sz="2800" b="1" dirty="0" err="1">
                <a:solidFill>
                  <a:srgbClr val="7030A0"/>
                </a:solidFill>
              </a:rPr>
              <a:t>ТфОП</a:t>
            </a:r>
            <a:r>
              <a:rPr lang="ru-RU" sz="2400" b="1" dirty="0"/>
              <a:t> учитывает административно-территориаль­ное деление страны. В соответствии с этим </a:t>
            </a:r>
            <a:r>
              <a:rPr lang="ru-RU" sz="2400" b="1" dirty="0" err="1"/>
              <a:t>ТфОП</a:t>
            </a:r>
            <a:r>
              <a:rPr lang="ru-RU" sz="2400" b="1" dirty="0"/>
              <a:t> объединяет местные и внутризоновые телефонные сети, а также междугород­ную телефонную сеть.</a:t>
            </a:r>
          </a:p>
          <a:p>
            <a:endParaRPr lang="ru-RU" sz="2400" b="1" dirty="0"/>
          </a:p>
          <a:p>
            <a:r>
              <a:rPr lang="ru-RU" sz="2400" b="1" dirty="0" smtClean="0"/>
              <a:t>    К </a:t>
            </a:r>
            <a:r>
              <a:rPr lang="ru-RU" sz="2400" b="1" dirty="0"/>
              <a:t>местным телефонным сетям относятся сети, создаваемые на территории городов и сельских районов. Соответственно местные сети делятся на </a:t>
            </a:r>
            <a:r>
              <a:rPr lang="ru-RU" sz="2800" b="1" dirty="0">
                <a:solidFill>
                  <a:srgbClr val="7030A0"/>
                </a:solidFill>
              </a:rPr>
              <a:t>городские и сельские телефонные сети </a:t>
            </a:r>
            <a:r>
              <a:rPr lang="ru-RU" sz="2400" b="1" dirty="0"/>
              <a:t>(ГТС и </a:t>
            </a:r>
            <a:r>
              <a:rPr lang="ru-RU" sz="2400" b="1" dirty="0" smtClean="0"/>
              <a:t>СТС).</a:t>
            </a:r>
            <a:endParaRPr lang="ru-RU" sz="2400" b="1" dirty="0"/>
          </a:p>
          <a:p>
            <a:endParaRPr lang="ru-RU" sz="2400" b="1" dirty="0"/>
          </a:p>
          <a:p>
            <a:r>
              <a:rPr lang="ru-RU" sz="2400" b="1" dirty="0" smtClean="0"/>
              <a:t>       Все </a:t>
            </a:r>
            <a:r>
              <a:rPr lang="ru-RU" sz="2400" b="1" dirty="0"/>
              <a:t>местные телефонные сети, территориально размещенные в определенной зоне, объединяются в </a:t>
            </a:r>
            <a:r>
              <a:rPr lang="ru-RU" sz="2800" b="1" dirty="0" err="1">
                <a:solidFill>
                  <a:srgbClr val="7030A0"/>
                </a:solidFill>
              </a:rPr>
              <a:t>зоновую</a:t>
            </a:r>
            <a:r>
              <a:rPr lang="ru-RU" sz="2800" b="1" dirty="0">
                <a:solidFill>
                  <a:srgbClr val="7030A0"/>
                </a:solidFill>
              </a:rPr>
              <a:t> сеть</a:t>
            </a:r>
            <a:r>
              <a:rPr lang="ru-RU" sz="2400" b="1" dirty="0"/>
              <a:t>. Территория зон, как правило, совпадает с территорией областей, в некоторых слу­чаях края или республики.</a:t>
            </a:r>
          </a:p>
          <a:p>
            <a:endParaRPr lang="ru-RU" sz="2400" b="1" dirty="0"/>
          </a:p>
        </p:txBody>
      </p:sp>
    </p:spTree>
    <p:extLst>
      <p:ext uri="{BB962C8B-B14F-4D97-AF65-F5344CB8AC3E}">
        <p14:creationId xmlns:p14="http://schemas.microsoft.com/office/powerpoint/2010/main" val="2983365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8958" y="253396"/>
            <a:ext cx="10506974" cy="5632311"/>
          </a:xfrm>
          <a:prstGeom prst="rect">
            <a:avLst/>
          </a:prstGeom>
        </p:spPr>
        <p:txBody>
          <a:bodyPr wrap="square">
            <a:spAutoFit/>
          </a:bodyPr>
          <a:lstStyle/>
          <a:p>
            <a:r>
              <a:rPr lang="ru-RU" sz="2400" b="1" dirty="0" smtClean="0"/>
              <a:t>       Основным </a:t>
            </a:r>
            <a:r>
              <a:rPr lang="ru-RU" sz="2400" b="1" dirty="0"/>
              <a:t>критерием образования зон является номерная емкость сетей, т. е. количество абонентов, которое определяется еди­ной семизначной нумерацией в пределах одной зоны.</a:t>
            </a:r>
          </a:p>
          <a:p>
            <a:r>
              <a:rPr lang="ru-RU" sz="2400" b="1" dirty="0" smtClean="0"/>
              <a:t>        Крупней­шие </a:t>
            </a:r>
            <a:r>
              <a:rPr lang="ru-RU" sz="2400" b="1" dirty="0"/>
              <a:t>города страны с семизначной нумерацией абонентских аппа­ратов выделены в самостоятельные зоны.</a:t>
            </a:r>
          </a:p>
          <a:p>
            <a:r>
              <a:rPr lang="ru-RU" sz="2400" b="1" dirty="0" smtClean="0"/>
              <a:t>       Коммутационным </a:t>
            </a:r>
            <a:r>
              <a:rPr lang="ru-RU" sz="2400" b="1" dirty="0"/>
              <a:t>центром </a:t>
            </a:r>
            <a:r>
              <a:rPr lang="ru-RU" sz="2400" b="1" dirty="0" err="1"/>
              <a:t>зоновой</a:t>
            </a:r>
            <a:r>
              <a:rPr lang="ru-RU" sz="2400" b="1" dirty="0"/>
              <a:t> телефонной сети является автоматическая междугородная телефонная станция (АМТС), с которой непосредственно или через специальные узлы связаны все автоматические телефонные станции (АТС) городских телефонных сетей и центральные станции сельских телефонных сетей. </a:t>
            </a:r>
            <a:endParaRPr lang="ru-RU" sz="2400" b="1" dirty="0" smtClean="0"/>
          </a:p>
          <a:p>
            <a:r>
              <a:rPr lang="ru-RU" sz="2400" b="1" dirty="0"/>
              <a:t> </a:t>
            </a:r>
            <a:r>
              <a:rPr lang="ru-RU" sz="2400" b="1" dirty="0" smtClean="0"/>
              <a:t>       </a:t>
            </a:r>
            <a:r>
              <a:rPr lang="ru-RU" sz="2400" b="1" dirty="0" err="1" smtClean="0"/>
              <a:t>Атома­тическая</a:t>
            </a:r>
            <a:r>
              <a:rPr lang="ru-RU" sz="2400" b="1" dirty="0" smtClean="0"/>
              <a:t> </a:t>
            </a:r>
            <a:r>
              <a:rPr lang="ru-RU" sz="2400" b="1" dirty="0"/>
              <a:t>МТС осуществляет связь между местными сетями зоны; и обеспечивает выход за пределы зоны. Каждая зона имеет, как правило, одну, а иногда и несколько АМТС. В последнем случае одна из АМТС, расположенная в административном центре зоны, является главной, а все АМТС зоны связываются между собой по принципу «каждая с каждой».</a:t>
            </a:r>
          </a:p>
        </p:txBody>
      </p:sp>
    </p:spTree>
    <p:extLst>
      <p:ext uri="{BB962C8B-B14F-4D97-AF65-F5344CB8AC3E}">
        <p14:creationId xmlns:p14="http://schemas.microsoft.com/office/powerpoint/2010/main" val="2470041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6709" y="241432"/>
            <a:ext cx="9290649" cy="6494085"/>
          </a:xfrm>
          <a:prstGeom prst="rect">
            <a:avLst/>
          </a:prstGeom>
        </p:spPr>
        <p:txBody>
          <a:bodyPr wrap="square">
            <a:spAutoFit/>
          </a:bodyPr>
          <a:lstStyle/>
          <a:p>
            <a:r>
              <a:rPr lang="ru-RU" sz="2800" b="1" dirty="0" smtClean="0">
                <a:solidFill>
                  <a:srgbClr val="7030A0"/>
                </a:solidFill>
              </a:rPr>
              <a:t>Принципы построения междугородной телефонной сети</a:t>
            </a:r>
          </a:p>
          <a:p>
            <a:endParaRPr lang="ru-RU" sz="2800" b="1" dirty="0" smtClean="0">
              <a:solidFill>
                <a:srgbClr val="7030A0"/>
              </a:solidFill>
            </a:endParaRPr>
          </a:p>
          <a:p>
            <a:r>
              <a:rPr lang="ru-RU" sz="2400" b="1" dirty="0" smtClean="0"/>
              <a:t>         </a:t>
            </a:r>
            <a:r>
              <a:rPr lang="ru-RU" sz="2400" b="1" dirty="0" smtClean="0">
                <a:solidFill>
                  <a:srgbClr val="7030A0"/>
                </a:solidFill>
              </a:rPr>
              <a:t>Междугородная телефонная сеть </a:t>
            </a:r>
            <a:r>
              <a:rPr lang="ru-RU" sz="2400" b="1" dirty="0" smtClean="0"/>
              <a:t>представляет собой совокупность междугородных станций оконечных и </a:t>
            </a:r>
            <a:r>
              <a:rPr lang="ru-RU" sz="2400" b="1" dirty="0" err="1" smtClean="0"/>
              <a:t>оконечно</a:t>
            </a:r>
            <a:r>
              <a:rPr lang="ru-RU" sz="2400" b="1" dirty="0" smtClean="0"/>
              <a:t>-транзитных узлов автоматической коммутации и каналов связи между ними.</a:t>
            </a:r>
          </a:p>
          <a:p>
            <a:endParaRPr lang="ru-RU" sz="2400" b="1" dirty="0" smtClean="0"/>
          </a:p>
          <a:p>
            <a:r>
              <a:rPr lang="ru-RU" sz="2400" b="1" dirty="0" smtClean="0"/>
              <a:t>        В основу построения междугородной телефонной сети положен принцип территориального деления, учитывающий:</a:t>
            </a:r>
          </a:p>
          <a:p>
            <a:endParaRPr lang="ru-RU" sz="2400" b="1" dirty="0" smtClean="0"/>
          </a:p>
          <a:p>
            <a:r>
              <a:rPr lang="ru-RU" sz="2400" b="1" dirty="0" smtClean="0"/>
              <a:t>- границы территорий и структуру магистральной первичной сети;</a:t>
            </a:r>
          </a:p>
          <a:p>
            <a:r>
              <a:rPr lang="ru-RU" sz="2400" b="1" dirty="0" smtClean="0"/>
              <a:t>- административное деление территории:</a:t>
            </a:r>
          </a:p>
          <a:p>
            <a:r>
              <a:rPr lang="ru-RU" sz="2400" b="1" dirty="0" smtClean="0"/>
              <a:t>- технико-экономические показатели.</a:t>
            </a:r>
          </a:p>
          <a:p>
            <a:pPr marL="342900" indent="-342900">
              <a:buFontTx/>
              <a:buChar char="-"/>
            </a:pPr>
            <a:endParaRPr lang="ru-RU" sz="2400" b="1" dirty="0" smtClean="0"/>
          </a:p>
          <a:p>
            <a:r>
              <a:rPr lang="ru-RU" sz="2400" b="1" dirty="0" smtClean="0"/>
              <a:t>        Этот принцип, при необходимости, может быть изменен при появлении новых административных образований, создании экономических зон и др.</a:t>
            </a:r>
            <a:endParaRPr lang="ru-RU" sz="2400" b="1" dirty="0"/>
          </a:p>
        </p:txBody>
      </p:sp>
    </p:spTree>
    <p:extLst>
      <p:ext uri="{BB962C8B-B14F-4D97-AF65-F5344CB8AC3E}">
        <p14:creationId xmlns:p14="http://schemas.microsoft.com/office/powerpoint/2010/main" val="3411956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8099" y="927406"/>
            <a:ext cx="11593901" cy="4893647"/>
          </a:xfrm>
          <a:prstGeom prst="rect">
            <a:avLst/>
          </a:prstGeom>
        </p:spPr>
        <p:txBody>
          <a:bodyPr wrap="square">
            <a:spAutoFit/>
          </a:bodyPr>
          <a:lstStyle/>
          <a:p>
            <a:r>
              <a:rPr lang="ru-RU" sz="2400" b="1" dirty="0" smtClean="0"/>
              <a:t>       </a:t>
            </a:r>
          </a:p>
          <a:p>
            <a:r>
              <a:rPr lang="ru-RU" sz="2400" b="1" dirty="0" smtClean="0"/>
              <a:t>      Абоненты включаются в МТС не непосредственно, а через местные телефонные сети — городские или сельские.</a:t>
            </a:r>
          </a:p>
          <a:p>
            <a:endParaRPr lang="ru-RU" sz="2400" b="1" dirty="0" smtClean="0"/>
          </a:p>
          <a:p>
            <a:r>
              <a:rPr lang="ru-RU" sz="2400" b="1" dirty="0" smtClean="0"/>
              <a:t>    Абонент по абонентской линии АЛ выходит на городскую АТС ГАТС, через нее по соединительной линии СЛ — на МТС своего города, а затем по междугородному каналу соединяется с МТС нужной зоны, куда включена линия вызываемого абонента. </a:t>
            </a:r>
          </a:p>
          <a:p>
            <a:endParaRPr lang="ru-RU" sz="2400" b="1" dirty="0" smtClean="0"/>
          </a:p>
          <a:p>
            <a:r>
              <a:rPr lang="ru-RU" sz="2400" b="1" dirty="0"/>
              <a:t> </a:t>
            </a:r>
            <a:r>
              <a:rPr lang="ru-RU" sz="2400" b="1" dirty="0" smtClean="0"/>
              <a:t>      Далее через ГАТС и абонентскую линию к нужному абоненту города или через центральную станцию сельской связи ЦС и абонентскую линию к требуемому абоненту сельского района. Междугородные телефонные станции работают по заказной, немедленной и скорой системам обслуживания вызовов.</a:t>
            </a:r>
            <a:endParaRPr lang="ru-RU" sz="2400" b="1" dirty="0"/>
          </a:p>
        </p:txBody>
      </p:sp>
    </p:spTree>
    <p:extLst>
      <p:ext uri="{BB962C8B-B14F-4D97-AF65-F5344CB8AC3E}">
        <p14:creationId xmlns:p14="http://schemas.microsoft.com/office/powerpoint/2010/main" val="1182087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8189" y="5089434"/>
            <a:ext cx="11360987" cy="1200329"/>
          </a:xfrm>
          <a:prstGeom prst="rect">
            <a:avLst/>
          </a:prstGeom>
        </p:spPr>
        <p:txBody>
          <a:bodyPr wrap="square">
            <a:spAutoFit/>
          </a:bodyPr>
          <a:lstStyle/>
          <a:p>
            <a:pPr algn="ctr"/>
            <a:r>
              <a:rPr lang="ru-RU" sz="2400" b="1" dirty="0"/>
              <a:t>Различают несколько способов построения сетей связи: </a:t>
            </a:r>
            <a:r>
              <a:rPr lang="ru-RU" sz="2400" b="1" dirty="0" err="1"/>
              <a:t>полносвязный</a:t>
            </a:r>
            <a:r>
              <a:rPr lang="ru-RU" sz="2400" b="1" dirty="0"/>
              <a:t> (принцип «каждый с каждым»), радиальный, радиально-узловой, кольцевой и комбинированный. </a:t>
            </a:r>
          </a:p>
        </p:txBody>
      </p:sp>
      <p:pic>
        <p:nvPicPr>
          <p:cNvPr id="3" name="Рисунок 2"/>
          <p:cNvPicPr>
            <a:picLocks noChangeAspect="1"/>
          </p:cNvPicPr>
          <p:nvPr/>
        </p:nvPicPr>
        <p:blipFill>
          <a:blip r:embed="rId2"/>
          <a:stretch>
            <a:fillRect/>
          </a:stretch>
        </p:blipFill>
        <p:spPr>
          <a:xfrm>
            <a:off x="1974101" y="503387"/>
            <a:ext cx="7670231" cy="4223888"/>
          </a:xfrm>
          <a:prstGeom prst="rect">
            <a:avLst/>
          </a:prstGeom>
        </p:spPr>
      </p:pic>
    </p:spTree>
    <p:extLst>
      <p:ext uri="{BB962C8B-B14F-4D97-AF65-F5344CB8AC3E}">
        <p14:creationId xmlns:p14="http://schemas.microsoft.com/office/powerpoint/2010/main" val="1859361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2694" y="0"/>
            <a:ext cx="11386868" cy="7417415"/>
          </a:xfrm>
          <a:prstGeom prst="rect">
            <a:avLst/>
          </a:prstGeom>
        </p:spPr>
        <p:txBody>
          <a:bodyPr wrap="square">
            <a:spAutoFit/>
          </a:bodyPr>
          <a:lstStyle/>
          <a:p>
            <a:r>
              <a:rPr lang="ru-RU" sz="2000" b="1" dirty="0" smtClean="0"/>
              <a:t>      При </a:t>
            </a:r>
            <a:r>
              <a:rPr lang="ru-RU" sz="2400" b="1" dirty="0" err="1">
                <a:solidFill>
                  <a:srgbClr val="7030A0"/>
                </a:solidFill>
              </a:rPr>
              <a:t>полносвязном</a:t>
            </a:r>
            <a:r>
              <a:rPr lang="ru-RU" sz="2000" b="1" dirty="0"/>
              <a:t> способе построения (рис.1.3, а) между всеми узлами существует непосредственная связь. В этом случае при повреждениях или перегрузках на отдельных участках возможна организация обходной связи через транзитное соединение, однако такой способ построения сети является наиболее дорогостоящим.</a:t>
            </a:r>
          </a:p>
          <a:p>
            <a:endParaRPr lang="ru-RU" sz="2000" b="1" dirty="0"/>
          </a:p>
          <a:p>
            <a:r>
              <a:rPr lang="ru-RU" sz="2000" b="1" dirty="0" smtClean="0"/>
              <a:t>      При </a:t>
            </a:r>
            <a:r>
              <a:rPr lang="ru-RU" sz="2400" b="1" dirty="0">
                <a:solidFill>
                  <a:srgbClr val="7030A0"/>
                </a:solidFill>
              </a:rPr>
              <a:t>радиальном </a:t>
            </a:r>
            <a:r>
              <a:rPr lang="ru-RU" sz="2000" b="1" dirty="0"/>
              <a:t>способе построения сети (рис.1.3, б) связь между узлами осуществляется через один центральный узел. Это резко сокращает общее число пучков соединительных линий (СЛ), но при этом отсутствует возможность создания обходных путей. Такой способ может быть использован при построении сети на сравнительно небольшой территории</a:t>
            </a:r>
          </a:p>
          <a:p>
            <a:endParaRPr lang="ru-RU" sz="2000" b="1" dirty="0"/>
          </a:p>
          <a:p>
            <a:r>
              <a:rPr lang="ru-RU" sz="2000" b="1" dirty="0" smtClean="0"/>
              <a:t>        На </a:t>
            </a:r>
            <a:r>
              <a:rPr lang="ru-RU" sz="2000" b="1" dirty="0"/>
              <a:t>большой территории сеть связи чаще всего строится по </a:t>
            </a:r>
            <a:r>
              <a:rPr lang="ru-RU" sz="2400" b="1" dirty="0">
                <a:solidFill>
                  <a:srgbClr val="7030A0"/>
                </a:solidFill>
              </a:rPr>
              <a:t>радиально-узловому способу </a:t>
            </a:r>
            <a:r>
              <a:rPr lang="ru-RU" sz="2000" b="1" dirty="0"/>
              <a:t>(рис. 1.3, в). В этом случае связь организуется через узлы связи двух и более классов.</a:t>
            </a:r>
          </a:p>
          <a:p>
            <a:endParaRPr lang="ru-RU" sz="2000" b="1" dirty="0"/>
          </a:p>
          <a:p>
            <a:r>
              <a:rPr lang="ru-RU" sz="2000" b="1" dirty="0" smtClean="0"/>
              <a:t>       </a:t>
            </a:r>
            <a:r>
              <a:rPr lang="ru-RU" sz="2400" b="1" dirty="0" smtClean="0">
                <a:solidFill>
                  <a:srgbClr val="7030A0"/>
                </a:solidFill>
              </a:rPr>
              <a:t>Кольцевой </a:t>
            </a:r>
            <a:r>
              <a:rPr lang="ru-RU" sz="2400" b="1" dirty="0">
                <a:solidFill>
                  <a:srgbClr val="7030A0"/>
                </a:solidFill>
              </a:rPr>
              <a:t>способ </a:t>
            </a:r>
            <a:r>
              <a:rPr lang="ru-RU" sz="2000" b="1" dirty="0"/>
              <a:t>построения сети (рис. 1.3, г) предусматривает возможность осуществления связи между узлами как по часовой, так и против часовой стрелки. В этом случае при повреждении на определенном участке сеть полностью сохраняет свою работоспособность. Кроме того, используется сравнительно небольшая общая протяженность линий связи.</a:t>
            </a:r>
          </a:p>
          <a:p>
            <a:endParaRPr lang="ru-RU" sz="2000" b="1" dirty="0"/>
          </a:p>
          <a:p>
            <a:r>
              <a:rPr lang="ru-RU" sz="2000" b="1" dirty="0" smtClean="0"/>
              <a:t>      При </a:t>
            </a:r>
            <a:r>
              <a:rPr lang="ru-RU" sz="2400" b="1" dirty="0">
                <a:solidFill>
                  <a:srgbClr val="7030A0"/>
                </a:solidFill>
              </a:rPr>
              <a:t>комбинированном спосо</a:t>
            </a:r>
            <a:r>
              <a:rPr lang="ru-RU" sz="2000" b="1" dirty="0"/>
              <a:t>бе построения сети (рис. 1.3, д) узлы I класса соединяются между собой по </a:t>
            </a:r>
            <a:r>
              <a:rPr lang="ru-RU" sz="2000" b="1" dirty="0" err="1"/>
              <a:t>полносвязной</a:t>
            </a:r>
            <a:r>
              <a:rPr lang="ru-RU" sz="2000" b="1" dirty="0"/>
              <a:t> схеме или по кольцевому принципу. В этом случае выход из строя одной узловой станции не нарушает работу всей сети.</a:t>
            </a:r>
          </a:p>
          <a:p>
            <a:endParaRPr lang="ru-RU" sz="2000" b="1" dirty="0"/>
          </a:p>
          <a:p>
            <a:r>
              <a:rPr lang="ru-RU" sz="2000" b="1" dirty="0"/>
              <a:t> </a:t>
            </a:r>
            <a:r>
              <a:rPr lang="ru-RU" sz="2000" b="1" dirty="0" smtClean="0"/>
              <a:t>   </a:t>
            </a:r>
            <a:endParaRPr lang="ru-RU" sz="2000" b="1" dirty="0"/>
          </a:p>
        </p:txBody>
      </p:sp>
    </p:spTree>
    <p:extLst>
      <p:ext uri="{BB962C8B-B14F-4D97-AF65-F5344CB8AC3E}">
        <p14:creationId xmlns:p14="http://schemas.microsoft.com/office/powerpoint/2010/main" val="8423444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1457</Words>
  <Application>Microsoft Office PowerPoint</Application>
  <PresentationFormat>Широкоэкранный</PresentationFormat>
  <Paragraphs>69</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Calibri Light</vt:lpstr>
      <vt:lpstr>Тема Office</vt:lpstr>
      <vt:lpstr>Межгород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Evgeniy</dc:creator>
  <cp:lastModifiedBy>Evgeniy</cp:lastModifiedBy>
  <cp:revision>13</cp:revision>
  <dcterms:created xsi:type="dcterms:W3CDTF">2019-11-20T10:38:39Z</dcterms:created>
  <dcterms:modified xsi:type="dcterms:W3CDTF">2019-11-27T13:05:23Z</dcterms:modified>
</cp:coreProperties>
</file>