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72" r:id="rId17"/>
    <p:sldId id="280" r:id="rId18"/>
    <p:sldId id="273" r:id="rId19"/>
    <p:sldId id="274" r:id="rId20"/>
    <p:sldId id="275" r:id="rId21"/>
    <p:sldId id="276" r:id="rId22"/>
    <p:sldId id="277" r:id="rId23"/>
    <p:sldId id="278" r:id="rId24"/>
    <p:sldId id="279" r:id="rId2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49" autoAdjust="0"/>
    <p:restoredTop sz="94660"/>
  </p:normalViewPr>
  <p:slideViewPr>
    <p:cSldViewPr snapToGrid="0">
      <p:cViewPr varScale="1">
        <p:scale>
          <a:sx n="89" d="100"/>
          <a:sy n="89" d="100"/>
        </p:scale>
        <p:origin x="422"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8B5C790-FE5E-4599-AB5A-16A46F695B1C}" type="datetimeFigureOut">
              <a:rPr lang="ru-RU" smtClean="0"/>
              <a:t>19.09.2019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F0C967-AEB1-4F86-B80E-B8E0399667F5}" type="slidenum">
              <a:rPr lang="ru-RU" smtClean="0"/>
              <a:t>‹#›</a:t>
            </a:fld>
            <a:endParaRPr lang="ru-RU"/>
          </a:p>
        </p:txBody>
      </p:sp>
    </p:spTree>
    <p:extLst>
      <p:ext uri="{BB962C8B-B14F-4D97-AF65-F5344CB8AC3E}">
        <p14:creationId xmlns:p14="http://schemas.microsoft.com/office/powerpoint/2010/main" val="1537737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8B5C790-FE5E-4599-AB5A-16A46F695B1C}" type="datetimeFigureOut">
              <a:rPr lang="ru-RU" smtClean="0"/>
              <a:t>19.09.2019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F0C967-AEB1-4F86-B80E-B8E0399667F5}" type="slidenum">
              <a:rPr lang="ru-RU" smtClean="0"/>
              <a:t>‹#›</a:t>
            </a:fld>
            <a:endParaRPr lang="ru-RU"/>
          </a:p>
        </p:txBody>
      </p:sp>
    </p:spTree>
    <p:extLst>
      <p:ext uri="{BB962C8B-B14F-4D97-AF65-F5344CB8AC3E}">
        <p14:creationId xmlns:p14="http://schemas.microsoft.com/office/powerpoint/2010/main" val="3181426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8B5C790-FE5E-4599-AB5A-16A46F695B1C}" type="datetimeFigureOut">
              <a:rPr lang="ru-RU" smtClean="0"/>
              <a:t>19.09.2019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F0C967-AEB1-4F86-B80E-B8E0399667F5}" type="slidenum">
              <a:rPr lang="ru-RU" smtClean="0"/>
              <a:t>‹#›</a:t>
            </a:fld>
            <a:endParaRPr lang="ru-RU"/>
          </a:p>
        </p:txBody>
      </p:sp>
    </p:spTree>
    <p:extLst>
      <p:ext uri="{BB962C8B-B14F-4D97-AF65-F5344CB8AC3E}">
        <p14:creationId xmlns:p14="http://schemas.microsoft.com/office/powerpoint/2010/main" val="3815247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8B5C790-FE5E-4599-AB5A-16A46F695B1C}" type="datetimeFigureOut">
              <a:rPr lang="ru-RU" smtClean="0"/>
              <a:t>19.09.2019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F0C967-AEB1-4F86-B80E-B8E0399667F5}" type="slidenum">
              <a:rPr lang="ru-RU" smtClean="0"/>
              <a:t>‹#›</a:t>
            </a:fld>
            <a:endParaRPr lang="ru-RU"/>
          </a:p>
        </p:txBody>
      </p:sp>
    </p:spTree>
    <p:extLst>
      <p:ext uri="{BB962C8B-B14F-4D97-AF65-F5344CB8AC3E}">
        <p14:creationId xmlns:p14="http://schemas.microsoft.com/office/powerpoint/2010/main" val="3822357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8B5C790-FE5E-4599-AB5A-16A46F695B1C}" type="datetimeFigureOut">
              <a:rPr lang="ru-RU" smtClean="0"/>
              <a:t>19.09.2019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F0C967-AEB1-4F86-B80E-B8E0399667F5}" type="slidenum">
              <a:rPr lang="ru-RU" smtClean="0"/>
              <a:t>‹#›</a:t>
            </a:fld>
            <a:endParaRPr lang="ru-RU"/>
          </a:p>
        </p:txBody>
      </p:sp>
    </p:spTree>
    <p:extLst>
      <p:ext uri="{BB962C8B-B14F-4D97-AF65-F5344CB8AC3E}">
        <p14:creationId xmlns:p14="http://schemas.microsoft.com/office/powerpoint/2010/main" val="4042700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8B5C790-FE5E-4599-AB5A-16A46F695B1C}" type="datetimeFigureOut">
              <a:rPr lang="ru-RU" smtClean="0"/>
              <a:t>19.09.2019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4F0C967-AEB1-4F86-B80E-B8E0399667F5}" type="slidenum">
              <a:rPr lang="ru-RU" smtClean="0"/>
              <a:t>‹#›</a:t>
            </a:fld>
            <a:endParaRPr lang="ru-RU"/>
          </a:p>
        </p:txBody>
      </p:sp>
    </p:spTree>
    <p:extLst>
      <p:ext uri="{BB962C8B-B14F-4D97-AF65-F5344CB8AC3E}">
        <p14:creationId xmlns:p14="http://schemas.microsoft.com/office/powerpoint/2010/main" val="408523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8B5C790-FE5E-4599-AB5A-16A46F695B1C}" type="datetimeFigureOut">
              <a:rPr lang="ru-RU" smtClean="0"/>
              <a:t>19.09.2019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4F0C967-AEB1-4F86-B80E-B8E0399667F5}" type="slidenum">
              <a:rPr lang="ru-RU" smtClean="0"/>
              <a:t>‹#›</a:t>
            </a:fld>
            <a:endParaRPr lang="ru-RU"/>
          </a:p>
        </p:txBody>
      </p:sp>
    </p:spTree>
    <p:extLst>
      <p:ext uri="{BB962C8B-B14F-4D97-AF65-F5344CB8AC3E}">
        <p14:creationId xmlns:p14="http://schemas.microsoft.com/office/powerpoint/2010/main" val="2704485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8B5C790-FE5E-4599-AB5A-16A46F695B1C}" type="datetimeFigureOut">
              <a:rPr lang="ru-RU" smtClean="0"/>
              <a:t>19.09.2019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4F0C967-AEB1-4F86-B80E-B8E0399667F5}" type="slidenum">
              <a:rPr lang="ru-RU" smtClean="0"/>
              <a:t>‹#›</a:t>
            </a:fld>
            <a:endParaRPr lang="ru-RU"/>
          </a:p>
        </p:txBody>
      </p:sp>
    </p:spTree>
    <p:extLst>
      <p:ext uri="{BB962C8B-B14F-4D97-AF65-F5344CB8AC3E}">
        <p14:creationId xmlns:p14="http://schemas.microsoft.com/office/powerpoint/2010/main" val="4071482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8B5C790-FE5E-4599-AB5A-16A46F695B1C}" type="datetimeFigureOut">
              <a:rPr lang="ru-RU" smtClean="0"/>
              <a:t>19.09.2019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4F0C967-AEB1-4F86-B80E-B8E0399667F5}" type="slidenum">
              <a:rPr lang="ru-RU" smtClean="0"/>
              <a:t>‹#›</a:t>
            </a:fld>
            <a:endParaRPr lang="ru-RU"/>
          </a:p>
        </p:txBody>
      </p:sp>
    </p:spTree>
    <p:extLst>
      <p:ext uri="{BB962C8B-B14F-4D97-AF65-F5344CB8AC3E}">
        <p14:creationId xmlns:p14="http://schemas.microsoft.com/office/powerpoint/2010/main" val="890726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8B5C790-FE5E-4599-AB5A-16A46F695B1C}" type="datetimeFigureOut">
              <a:rPr lang="ru-RU" smtClean="0"/>
              <a:t>19.09.2019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4F0C967-AEB1-4F86-B80E-B8E0399667F5}" type="slidenum">
              <a:rPr lang="ru-RU" smtClean="0"/>
              <a:t>‹#›</a:t>
            </a:fld>
            <a:endParaRPr lang="ru-RU"/>
          </a:p>
        </p:txBody>
      </p:sp>
    </p:spTree>
    <p:extLst>
      <p:ext uri="{BB962C8B-B14F-4D97-AF65-F5344CB8AC3E}">
        <p14:creationId xmlns:p14="http://schemas.microsoft.com/office/powerpoint/2010/main" val="4196595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8B5C790-FE5E-4599-AB5A-16A46F695B1C}" type="datetimeFigureOut">
              <a:rPr lang="ru-RU" smtClean="0"/>
              <a:t>19.09.2019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4F0C967-AEB1-4F86-B80E-B8E0399667F5}" type="slidenum">
              <a:rPr lang="ru-RU" smtClean="0"/>
              <a:t>‹#›</a:t>
            </a:fld>
            <a:endParaRPr lang="ru-RU"/>
          </a:p>
        </p:txBody>
      </p:sp>
    </p:spTree>
    <p:extLst>
      <p:ext uri="{BB962C8B-B14F-4D97-AF65-F5344CB8AC3E}">
        <p14:creationId xmlns:p14="http://schemas.microsoft.com/office/powerpoint/2010/main" val="16827018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B5C790-FE5E-4599-AB5A-16A46F695B1C}" type="datetimeFigureOut">
              <a:rPr lang="ru-RU" smtClean="0"/>
              <a:t>19.09.2019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F0C967-AEB1-4F86-B80E-B8E0399667F5}" type="slidenum">
              <a:rPr lang="ru-RU" smtClean="0"/>
              <a:t>‹#›</a:t>
            </a:fld>
            <a:endParaRPr lang="ru-RU"/>
          </a:p>
        </p:txBody>
      </p:sp>
    </p:spTree>
    <p:extLst>
      <p:ext uri="{BB962C8B-B14F-4D97-AF65-F5344CB8AC3E}">
        <p14:creationId xmlns:p14="http://schemas.microsoft.com/office/powerpoint/2010/main" val="6303306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hyperlink" Target="http://docs.cntd.ru/document/9004937"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478126"/>
            <a:ext cx="9144000" cy="2387600"/>
          </a:xfrm>
        </p:spPr>
        <p:txBody>
          <a:bodyPr>
            <a:normAutofit/>
          </a:bodyPr>
          <a:lstStyle/>
          <a:p>
            <a:r>
              <a:rPr lang="ru-RU" sz="4000" b="1" dirty="0" smtClean="0">
                <a:solidFill>
                  <a:srgbClr val="7030A0"/>
                </a:solidFill>
                <a:latin typeface="Arial" panose="020B0604020202020204" pitchFamily="34" charset="0"/>
                <a:cs typeface="Arial" panose="020B0604020202020204" pitchFamily="34" charset="0"/>
              </a:rPr>
              <a:t>ОСНОВЫ ПОСТРОЕНИЯ</a:t>
            </a:r>
            <a:br>
              <a:rPr lang="ru-RU" sz="4000" b="1" dirty="0" smtClean="0">
                <a:solidFill>
                  <a:srgbClr val="7030A0"/>
                </a:solidFill>
                <a:latin typeface="Arial" panose="020B0604020202020204" pitchFamily="34" charset="0"/>
                <a:cs typeface="Arial" panose="020B0604020202020204" pitchFamily="34" charset="0"/>
              </a:rPr>
            </a:br>
            <a:r>
              <a:rPr lang="ru-RU" sz="4000" b="1" dirty="0" smtClean="0">
                <a:solidFill>
                  <a:srgbClr val="7030A0"/>
                </a:solidFill>
                <a:latin typeface="Arial" panose="020B0604020202020204" pitchFamily="34" charset="0"/>
                <a:cs typeface="Arial" panose="020B0604020202020204" pitchFamily="34" charset="0"/>
              </a:rPr>
              <a:t>ИНФОКОММУНИКАЦИОННЫХ СИСТЕМ И СЕТЕЙ</a:t>
            </a:r>
            <a:endParaRPr lang="ru-RU" sz="4000" dirty="0">
              <a:latin typeface="Arial" panose="020B0604020202020204" pitchFamily="34" charset="0"/>
              <a:cs typeface="Arial" panose="020B0604020202020204" pitchFamily="34" charset="0"/>
            </a:endParaRPr>
          </a:p>
        </p:txBody>
      </p:sp>
      <p:sp>
        <p:nvSpPr>
          <p:cNvPr id="3" name="Подзаголовок 2"/>
          <p:cNvSpPr>
            <a:spLocks noGrp="1"/>
          </p:cNvSpPr>
          <p:nvPr>
            <p:ph type="subTitle" idx="1"/>
          </p:nvPr>
        </p:nvSpPr>
        <p:spPr/>
        <p:txBody>
          <a:bodyPr>
            <a:normAutofit fontScale="40000" lnSpcReduction="20000"/>
          </a:bodyPr>
          <a:lstStyle/>
          <a:p>
            <a:pPr fontAlgn="base"/>
            <a:r>
              <a:rPr lang="ru-RU" sz="5800" b="1" dirty="0">
                <a:solidFill>
                  <a:srgbClr val="0070C0"/>
                </a:solidFill>
              </a:rPr>
              <a:t>РОССИЙСКАЯ ФЕДЕРАЦИЯ</a:t>
            </a:r>
            <a:br>
              <a:rPr lang="ru-RU" sz="5800" b="1" dirty="0">
                <a:solidFill>
                  <a:srgbClr val="0070C0"/>
                </a:solidFill>
              </a:rPr>
            </a:br>
            <a:r>
              <a:rPr lang="ru-RU" sz="5800" b="1" dirty="0">
                <a:solidFill>
                  <a:srgbClr val="0070C0"/>
                </a:solidFill>
              </a:rPr>
              <a:t/>
            </a:r>
            <a:br>
              <a:rPr lang="ru-RU" sz="5800" b="1" dirty="0">
                <a:solidFill>
                  <a:srgbClr val="0070C0"/>
                </a:solidFill>
              </a:rPr>
            </a:br>
            <a:r>
              <a:rPr lang="ru-RU" sz="5800" b="1" dirty="0">
                <a:solidFill>
                  <a:srgbClr val="0070C0"/>
                </a:solidFill>
              </a:rPr>
              <a:t>ФЕДЕРАЛЬНЫЙ ЗАКОН</a:t>
            </a:r>
          </a:p>
          <a:p>
            <a:pPr fontAlgn="base"/>
            <a:r>
              <a:rPr lang="ru-RU" sz="5800" b="1" dirty="0" smtClean="0">
                <a:solidFill>
                  <a:srgbClr val="0070C0"/>
                </a:solidFill>
              </a:rPr>
              <a:t>О </a:t>
            </a:r>
            <a:r>
              <a:rPr lang="ru-RU" sz="5800" b="1" dirty="0">
                <a:solidFill>
                  <a:srgbClr val="0070C0"/>
                </a:solidFill>
              </a:rPr>
              <a:t>связи</a:t>
            </a:r>
          </a:p>
          <a:p>
            <a:pPr fontAlgn="base"/>
            <a:r>
              <a:rPr lang="ru-RU" sz="5800" b="1" dirty="0">
                <a:solidFill>
                  <a:srgbClr val="0070C0"/>
                </a:solidFill>
              </a:rPr>
              <a:t>(с изменениями на 6 июня 2019 года)</a:t>
            </a:r>
          </a:p>
          <a:p>
            <a:endParaRPr lang="ru-RU" dirty="0"/>
          </a:p>
        </p:txBody>
      </p:sp>
    </p:spTree>
    <p:extLst>
      <p:ext uri="{BB962C8B-B14F-4D97-AF65-F5344CB8AC3E}">
        <p14:creationId xmlns:p14="http://schemas.microsoft.com/office/powerpoint/2010/main" val="19068854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43001" y="1990729"/>
            <a:ext cx="10183090" cy="2677656"/>
          </a:xfrm>
          <a:prstGeom prst="rect">
            <a:avLst/>
          </a:prstGeom>
        </p:spPr>
        <p:txBody>
          <a:bodyPr wrap="square">
            <a:spAutoFit/>
          </a:bodyPr>
          <a:lstStyle/>
          <a:p>
            <a:r>
              <a:rPr lang="ru-RU" sz="2800" b="1" dirty="0" smtClean="0">
                <a:latin typeface="Arial" panose="020B0604020202020204" pitchFamily="34" charset="0"/>
                <a:cs typeface="Arial" panose="020B0604020202020204" pitchFamily="34" charset="0"/>
              </a:rPr>
              <a:t>     Кроме того, данный закон обеспечивает управление российскими радиочастотным ресурсом и ресурсом нумерации; и создает условия для  обеспечения потребностей в связи для нужд управления и безопасности государства, обороны страны и обеспечения правопорядка.</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4645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53291" y="498763"/>
            <a:ext cx="11533909" cy="6124754"/>
          </a:xfrm>
          <a:prstGeom prst="rect">
            <a:avLst/>
          </a:prstGeom>
        </p:spPr>
        <p:txBody>
          <a:bodyPr wrap="square">
            <a:spAutoFit/>
          </a:bodyPr>
          <a:lstStyle/>
          <a:p>
            <a:r>
              <a:rPr lang="ru-RU" sz="2800" b="1" dirty="0" smtClean="0">
                <a:latin typeface="Arial" panose="020B0604020202020204" pitchFamily="34" charset="0"/>
                <a:cs typeface="Arial" panose="020B0604020202020204" pitchFamily="34" charset="0"/>
              </a:rPr>
              <a:t>     Под электросвязью понимается любые излучение, передача или прием сообщений любого рода (знаков, речевой информации, письменного текста и др.) по различным электромагнитным системам (радиосистеме, проводной, оптической и др.) </a:t>
            </a:r>
          </a:p>
          <a:p>
            <a:r>
              <a:rPr lang="ru-RU" sz="2800" b="1" dirty="0">
                <a:latin typeface="Arial" panose="020B0604020202020204" pitchFamily="34" charset="0"/>
                <a:cs typeface="Arial" panose="020B0604020202020204" pitchFamily="34" charset="0"/>
              </a:rPr>
              <a:t> </a:t>
            </a:r>
            <a:r>
              <a:rPr lang="ru-RU" sz="2800" b="1" dirty="0" smtClean="0">
                <a:latin typeface="Arial" panose="020B0604020202020204" pitchFamily="34" charset="0"/>
                <a:cs typeface="Arial" panose="020B0604020202020204" pitchFamily="34" charset="0"/>
              </a:rPr>
              <a:t>    Все перечисленное необходимо для обеспечения предоставления услуг связи. К услугам связи относится любая деятельность по передаче, приему, обработке сообщений электросвязи или почтовых отправлений.</a:t>
            </a:r>
          </a:p>
          <a:p>
            <a:r>
              <a:rPr lang="ru-RU" sz="2800" b="1" dirty="0">
                <a:latin typeface="Arial" panose="020B0604020202020204" pitchFamily="34" charset="0"/>
                <a:cs typeface="Arial" panose="020B0604020202020204" pitchFamily="34" charset="0"/>
              </a:rPr>
              <a:t> </a:t>
            </a:r>
            <a:r>
              <a:rPr lang="ru-RU" sz="2800" b="1" dirty="0" smtClean="0">
                <a:latin typeface="Arial" panose="020B0604020202020204" pitchFamily="34" charset="0"/>
                <a:cs typeface="Arial" panose="020B0604020202020204" pitchFamily="34" charset="0"/>
              </a:rPr>
              <a:t>     Для оказания услуг связи необходимо ввести понятие абонента, т.е. лица, заказывающего и/или использующего услуги связи, с которым заключается договор об оказании данных услуг при установлении для этих целей номера абонента или определенного кода идентификации. </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4932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98762" y="549947"/>
            <a:ext cx="11284527" cy="3539430"/>
          </a:xfrm>
          <a:prstGeom prst="rect">
            <a:avLst/>
          </a:prstGeom>
        </p:spPr>
        <p:txBody>
          <a:bodyPr wrap="square">
            <a:spAutoFit/>
          </a:bodyPr>
          <a:lstStyle/>
          <a:p>
            <a:pPr algn="just"/>
            <a:r>
              <a:rPr lang="ru-RU" sz="2800" b="1" dirty="0" smtClean="0">
                <a:latin typeface="Arial" panose="020B0604020202020204" pitchFamily="34" charset="0"/>
                <a:cs typeface="Arial" panose="020B0604020202020204" pitchFamily="34" charset="0"/>
              </a:rPr>
              <a:t>      Для доступа в сеть абонент использует пользовательское или оконечное оборудование, к которому относятся различные технические средства, подключаемые к абонентским линиям, предназначенные для передачи сигналов электросвязи и находящиеся в пользовании абонентов. Линии связи представляют собой системы передачи, физические линии и линейно-кабельные сооружения связи.</a:t>
            </a:r>
            <a:endParaRPr lang="ru-RU"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46706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914400" y="1589038"/>
            <a:ext cx="10952018" cy="3108543"/>
          </a:xfrm>
          <a:prstGeom prst="rect">
            <a:avLst/>
          </a:prstGeom>
        </p:spPr>
        <p:txBody>
          <a:bodyPr wrap="square">
            <a:spAutoFit/>
          </a:bodyPr>
          <a:lstStyle/>
          <a:p>
            <a:r>
              <a:rPr lang="ru-RU" sz="2800" b="1" dirty="0" smtClean="0"/>
              <a:t>       Любой оператор связи в своей деятельности использует различные технические средства с целью обеспечения потребностей своих абонентов в разнообразных услугах связи. При объединении этих средств в одну систему получается сеть связи, т.е. технологический комплекс, включающий в себя средства связи и линии связи между ними, и предназначенный для передачи сигналов электрической или почтовой связи. </a:t>
            </a:r>
            <a:endParaRPr lang="ru-RU" sz="2800" dirty="0"/>
          </a:p>
        </p:txBody>
      </p:sp>
    </p:spTree>
    <p:extLst>
      <p:ext uri="{BB962C8B-B14F-4D97-AF65-F5344CB8AC3E}">
        <p14:creationId xmlns:p14="http://schemas.microsoft.com/office/powerpoint/2010/main" val="4236269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15636" y="820250"/>
            <a:ext cx="11492346" cy="5262979"/>
          </a:xfrm>
          <a:prstGeom prst="rect">
            <a:avLst/>
          </a:prstGeom>
        </p:spPr>
        <p:txBody>
          <a:bodyPr wrap="square">
            <a:spAutoFit/>
          </a:bodyPr>
          <a:lstStyle/>
          <a:p>
            <a:pPr algn="just"/>
            <a:r>
              <a:rPr lang="ru-RU" sz="2800" b="1" dirty="0" smtClean="0">
                <a:latin typeface="Arial" panose="020B0604020202020204" pitchFamily="34" charset="0"/>
                <a:cs typeface="Arial" panose="020B0604020202020204" pitchFamily="34" charset="0"/>
              </a:rPr>
              <a:t>      При этом к средствам связи относятся различные аппаратные и программные средства, необходимые для передачи, приема, обработки сообщений электрической связи .</a:t>
            </a:r>
          </a:p>
          <a:p>
            <a:pPr algn="just"/>
            <a:r>
              <a:rPr lang="ru-RU" sz="2800" b="1" dirty="0">
                <a:latin typeface="Arial" panose="020B0604020202020204" pitchFamily="34" charset="0"/>
                <a:cs typeface="Arial" panose="020B0604020202020204" pitchFamily="34" charset="0"/>
              </a:rPr>
              <a:t> </a:t>
            </a:r>
            <a:r>
              <a:rPr lang="ru-RU" sz="2800" b="1" dirty="0" smtClean="0">
                <a:latin typeface="Arial" panose="020B0604020202020204" pitchFamily="34" charset="0"/>
                <a:cs typeface="Arial" panose="020B0604020202020204" pitchFamily="34" charset="0"/>
              </a:rPr>
              <a:t>     С целью идентификации сетей связи и отдельных сетевых узлов (или оконечных устройств) каждому оператору выделяется цифровое или символьное обозначение (или комбинация обозначений) называемое нумерацией. Поэтому каждый оператор связи использует только ему выделенный ресурс нумерации, т.е. некоторое множество вариантов нумерации, которые можно использовать в сети данного оператора связи.</a:t>
            </a:r>
            <a:endParaRPr lang="ru-RU"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542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89564" y="508245"/>
            <a:ext cx="6096000" cy="2308324"/>
          </a:xfrm>
          <a:prstGeom prst="rect">
            <a:avLst/>
          </a:prstGeom>
        </p:spPr>
        <p:txBody>
          <a:bodyPr>
            <a:spAutoFit/>
          </a:bodyPr>
          <a:lstStyle/>
          <a:p>
            <a:pPr algn="ctr" fontAlgn="base"/>
            <a:r>
              <a:rPr lang="ru-RU" sz="3600" b="1" dirty="0">
                <a:solidFill>
                  <a:srgbClr val="3C3C3C"/>
                </a:solidFill>
                <a:latin typeface="Arial" panose="020B0604020202020204" pitchFamily="34" charset="0"/>
              </a:rPr>
              <a:t>ФЕДЕРАЛЬНЫЙ ЗАКОН</a:t>
            </a:r>
          </a:p>
          <a:p>
            <a:pPr algn="ctr" fontAlgn="base"/>
            <a:r>
              <a:rPr lang="ru-RU" sz="3600" b="1" dirty="0" smtClean="0">
                <a:solidFill>
                  <a:srgbClr val="3C3C3C"/>
                </a:solidFill>
                <a:latin typeface="Arial" panose="020B0604020202020204" pitchFamily="34" charset="0"/>
              </a:rPr>
              <a:t>О </a:t>
            </a:r>
            <a:r>
              <a:rPr lang="ru-RU" sz="3600" b="1" dirty="0">
                <a:solidFill>
                  <a:srgbClr val="3C3C3C"/>
                </a:solidFill>
                <a:latin typeface="Arial" panose="020B0604020202020204" pitchFamily="34" charset="0"/>
              </a:rPr>
              <a:t>связи</a:t>
            </a:r>
          </a:p>
          <a:p>
            <a:pPr algn="ctr" fontAlgn="base"/>
            <a:r>
              <a:rPr lang="ru-RU" sz="3600" b="1" dirty="0">
                <a:solidFill>
                  <a:srgbClr val="2D2D2D"/>
                </a:solidFill>
                <a:latin typeface="Arial" panose="020B0604020202020204" pitchFamily="34" charset="0"/>
              </a:rPr>
              <a:t>(с изменениями на 6 июня 2019 год</a:t>
            </a:r>
            <a:r>
              <a:rPr lang="ru-RU" dirty="0">
                <a:solidFill>
                  <a:srgbClr val="2D2D2D"/>
                </a:solidFill>
                <a:latin typeface="Arial" panose="020B0604020202020204" pitchFamily="34" charset="0"/>
              </a:rPr>
              <a:t>а</a:t>
            </a:r>
            <a:endParaRPr lang="ru-RU" b="0" i="0" dirty="0">
              <a:solidFill>
                <a:srgbClr val="2D2D2D"/>
              </a:solidFill>
              <a:effectLst/>
              <a:latin typeface="Arial" panose="020B0604020202020204" pitchFamily="34" charset="0"/>
            </a:endParaRPr>
          </a:p>
        </p:txBody>
      </p:sp>
      <p:sp>
        <p:nvSpPr>
          <p:cNvPr id="3" name="Прямоугольник 2"/>
          <p:cNvSpPr/>
          <p:nvPr/>
        </p:nvSpPr>
        <p:spPr>
          <a:xfrm>
            <a:off x="5770419" y="3016149"/>
            <a:ext cx="6096000" cy="4093428"/>
          </a:xfrm>
          <a:prstGeom prst="rect">
            <a:avLst/>
          </a:prstGeom>
        </p:spPr>
        <p:txBody>
          <a:bodyPr>
            <a:spAutoFit/>
          </a:bodyPr>
          <a:lstStyle/>
          <a:p>
            <a:pPr algn="r" fontAlgn="base"/>
            <a:r>
              <a:rPr lang="ru-RU" sz="2800" b="1" dirty="0" smtClean="0">
                <a:solidFill>
                  <a:srgbClr val="2D2D2D"/>
                </a:solidFill>
                <a:latin typeface="Arial" panose="020B0604020202020204" pitchFamily="34" charset="0"/>
              </a:rPr>
              <a:t>Принят</a:t>
            </a:r>
          </a:p>
          <a:p>
            <a:pPr algn="r" fontAlgn="base"/>
            <a:r>
              <a:rPr lang="ru-RU" sz="2800" b="1" dirty="0" smtClean="0">
                <a:solidFill>
                  <a:srgbClr val="2D2D2D"/>
                </a:solidFill>
                <a:latin typeface="Arial" panose="020B0604020202020204" pitchFamily="34" charset="0"/>
              </a:rPr>
              <a:t>Государственной </a:t>
            </a:r>
            <a:r>
              <a:rPr lang="ru-RU" sz="2800" b="1" dirty="0">
                <a:solidFill>
                  <a:srgbClr val="2D2D2D"/>
                </a:solidFill>
                <a:latin typeface="Arial" panose="020B0604020202020204" pitchFamily="34" charset="0"/>
              </a:rPr>
              <a:t>Думой</a:t>
            </a:r>
            <a:br>
              <a:rPr lang="ru-RU" sz="2800" b="1" dirty="0">
                <a:solidFill>
                  <a:srgbClr val="2D2D2D"/>
                </a:solidFill>
                <a:latin typeface="Arial" panose="020B0604020202020204" pitchFamily="34" charset="0"/>
              </a:rPr>
            </a:br>
            <a:r>
              <a:rPr lang="ru-RU" sz="2800" b="1" dirty="0">
                <a:solidFill>
                  <a:srgbClr val="2D2D2D"/>
                </a:solidFill>
                <a:latin typeface="Arial" panose="020B0604020202020204" pitchFamily="34" charset="0"/>
              </a:rPr>
              <a:t>18 июня 2003 года</a:t>
            </a:r>
            <a:br>
              <a:rPr lang="ru-RU" sz="2800" b="1" dirty="0">
                <a:solidFill>
                  <a:srgbClr val="2D2D2D"/>
                </a:solidFill>
                <a:latin typeface="Arial" panose="020B0604020202020204" pitchFamily="34" charset="0"/>
              </a:rPr>
            </a:br>
            <a:r>
              <a:rPr lang="ru-RU" sz="2800" b="1" dirty="0">
                <a:solidFill>
                  <a:srgbClr val="2D2D2D"/>
                </a:solidFill>
                <a:latin typeface="Arial" panose="020B0604020202020204" pitchFamily="34" charset="0"/>
              </a:rPr>
              <a:t/>
            </a:r>
            <a:br>
              <a:rPr lang="ru-RU" sz="2800" b="1" dirty="0">
                <a:solidFill>
                  <a:srgbClr val="2D2D2D"/>
                </a:solidFill>
                <a:latin typeface="Arial" panose="020B0604020202020204" pitchFamily="34" charset="0"/>
              </a:rPr>
            </a:br>
            <a:r>
              <a:rPr lang="ru-RU" sz="2800" b="1" dirty="0">
                <a:solidFill>
                  <a:srgbClr val="2D2D2D"/>
                </a:solidFill>
                <a:latin typeface="Arial" panose="020B0604020202020204" pitchFamily="34" charset="0"/>
              </a:rPr>
              <a:t>Одобрен</a:t>
            </a:r>
            <a:br>
              <a:rPr lang="ru-RU" sz="2800" b="1" dirty="0">
                <a:solidFill>
                  <a:srgbClr val="2D2D2D"/>
                </a:solidFill>
                <a:latin typeface="Arial" panose="020B0604020202020204" pitchFamily="34" charset="0"/>
              </a:rPr>
            </a:br>
            <a:r>
              <a:rPr lang="ru-RU" sz="2800" b="1" dirty="0">
                <a:solidFill>
                  <a:srgbClr val="2D2D2D"/>
                </a:solidFill>
                <a:latin typeface="Arial" panose="020B0604020202020204" pitchFamily="34" charset="0"/>
              </a:rPr>
              <a:t>Советом Федерации</a:t>
            </a:r>
            <a:br>
              <a:rPr lang="ru-RU" sz="2800" b="1" dirty="0">
                <a:solidFill>
                  <a:srgbClr val="2D2D2D"/>
                </a:solidFill>
                <a:latin typeface="Arial" panose="020B0604020202020204" pitchFamily="34" charset="0"/>
              </a:rPr>
            </a:br>
            <a:r>
              <a:rPr lang="ru-RU" sz="2800" b="1" dirty="0">
                <a:solidFill>
                  <a:srgbClr val="2D2D2D"/>
                </a:solidFill>
                <a:latin typeface="Arial" panose="020B0604020202020204" pitchFamily="34" charset="0"/>
              </a:rPr>
              <a:t>25 июня 2003 года</a:t>
            </a:r>
            <a:br>
              <a:rPr lang="ru-RU" sz="2800" b="1" dirty="0">
                <a:solidFill>
                  <a:srgbClr val="2D2D2D"/>
                </a:solidFill>
                <a:latin typeface="Arial" panose="020B0604020202020204" pitchFamily="34" charset="0"/>
              </a:rPr>
            </a:br>
            <a:endParaRPr lang="ru-RU" sz="2800" b="1" dirty="0">
              <a:solidFill>
                <a:srgbClr val="2D2D2D"/>
              </a:solidFill>
              <a:latin typeface="Arial" panose="020B0604020202020204" pitchFamily="34" charset="0"/>
            </a:endParaRPr>
          </a:p>
          <a:p>
            <a:r>
              <a:rPr lang="ru-RU" dirty="0"/>
              <a:t/>
            </a:r>
            <a:br>
              <a:rPr lang="ru-RU" dirty="0"/>
            </a:br>
            <a:endParaRPr lang="ru-RU" dirty="0"/>
          </a:p>
        </p:txBody>
      </p:sp>
    </p:spTree>
    <p:extLst>
      <p:ext uri="{BB962C8B-B14F-4D97-AF65-F5344CB8AC3E}">
        <p14:creationId xmlns:p14="http://schemas.microsoft.com/office/powerpoint/2010/main" val="33840744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55964" y="799328"/>
            <a:ext cx="10515600" cy="4524315"/>
          </a:xfrm>
          <a:prstGeom prst="rect">
            <a:avLst/>
          </a:prstGeom>
        </p:spPr>
        <p:txBody>
          <a:bodyPr wrap="square">
            <a:spAutoFit/>
          </a:bodyPr>
          <a:lstStyle/>
          <a:p>
            <a:r>
              <a:rPr lang="ru-RU" sz="2800" b="1" dirty="0" smtClean="0">
                <a:solidFill>
                  <a:srgbClr val="2D2D2D"/>
                </a:solidFill>
                <a:latin typeface="Arial" panose="020B0604020202020204" pitchFamily="34" charset="0"/>
              </a:rPr>
              <a:t>      </a:t>
            </a:r>
            <a:r>
              <a:rPr lang="ru-RU" sz="3200" b="1" dirty="0" smtClean="0">
                <a:solidFill>
                  <a:srgbClr val="2D2D2D"/>
                </a:solidFill>
                <a:latin typeface="Arial" panose="020B0604020202020204" pitchFamily="34" charset="0"/>
              </a:rPr>
              <a:t>Настоящий </a:t>
            </a:r>
            <a:r>
              <a:rPr lang="ru-RU" sz="3200" b="1" dirty="0">
                <a:solidFill>
                  <a:srgbClr val="2D2D2D"/>
                </a:solidFill>
                <a:latin typeface="Arial" panose="020B0604020202020204" pitchFamily="34" charset="0"/>
              </a:rPr>
              <a:t>Федеральный закон устанавливает правовые основы деятельности в области связи на территории Российской Федерации и на находящихся под юрисдикцией Российской Федерации территориях, определяет полномочия органов государственной власти в области связи, а также права и обязанности лиц, участвующих в указанной деятельности или пользующихся услугами связи.</a:t>
            </a:r>
            <a:endParaRPr lang="ru-RU" sz="3200" b="1" dirty="0"/>
          </a:p>
        </p:txBody>
      </p:sp>
    </p:spTree>
    <p:extLst>
      <p:ext uri="{BB962C8B-B14F-4D97-AF65-F5344CB8AC3E}">
        <p14:creationId xmlns:p14="http://schemas.microsoft.com/office/powerpoint/2010/main" val="23749967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0936" y="223551"/>
            <a:ext cx="11757805" cy="6617196"/>
          </a:xfrm>
          <a:prstGeom prst="rect">
            <a:avLst/>
          </a:prstGeom>
        </p:spPr>
        <p:txBody>
          <a:bodyPr wrap="square">
            <a:spAutoFit/>
          </a:bodyPr>
          <a:lstStyle/>
          <a:p>
            <a:pPr fontAlgn="base">
              <a:spcBef>
                <a:spcPts val="1875"/>
              </a:spcBef>
              <a:spcAft>
                <a:spcPts val="1125"/>
              </a:spcAft>
            </a:pPr>
            <a:r>
              <a:rPr lang="ru-RU" sz="2000" b="1" dirty="0" smtClean="0">
                <a:solidFill>
                  <a:srgbClr val="7030A0"/>
                </a:solidFill>
                <a:latin typeface="Arial" panose="020B0604020202020204" pitchFamily="34" charset="0"/>
                <a:ea typeface="Times New Roman" panose="02020603050405020304" pitchFamily="18" charset="0"/>
              </a:rPr>
              <a:t>              </a:t>
            </a:r>
            <a:r>
              <a:rPr lang="ru-RU" sz="2400" b="1" dirty="0" smtClean="0">
                <a:solidFill>
                  <a:srgbClr val="7030A0"/>
                </a:solidFill>
                <a:latin typeface="Arial" panose="020B0604020202020204" pitchFamily="34" charset="0"/>
                <a:ea typeface="Times New Roman" panose="02020603050405020304" pitchFamily="18" charset="0"/>
              </a:rPr>
              <a:t>Целями </a:t>
            </a:r>
            <a:r>
              <a:rPr lang="ru-RU" sz="2400" b="1" dirty="0">
                <a:solidFill>
                  <a:srgbClr val="7030A0"/>
                </a:solidFill>
                <a:latin typeface="Arial" panose="020B0604020202020204" pitchFamily="34" charset="0"/>
                <a:ea typeface="Times New Roman" panose="02020603050405020304" pitchFamily="18" charset="0"/>
              </a:rPr>
              <a:t>настоящего Федерального закона являются:</a:t>
            </a:r>
            <a:br>
              <a:rPr lang="ru-RU" sz="2400" b="1" dirty="0">
                <a:solidFill>
                  <a:srgbClr val="7030A0"/>
                </a:solidFill>
                <a:latin typeface="Arial" panose="020B0604020202020204" pitchFamily="34" charset="0"/>
                <a:ea typeface="Times New Roman" panose="02020603050405020304" pitchFamily="18" charset="0"/>
              </a:rPr>
            </a:br>
            <a:r>
              <a:rPr lang="ru-RU" sz="2000" b="1" dirty="0">
                <a:solidFill>
                  <a:srgbClr val="2D2D2D"/>
                </a:solidFill>
                <a:latin typeface="Arial" panose="020B0604020202020204" pitchFamily="34" charset="0"/>
                <a:ea typeface="Times New Roman" panose="02020603050405020304" pitchFamily="18" charset="0"/>
              </a:rPr>
              <a:t/>
            </a:r>
            <a:br>
              <a:rPr lang="ru-RU" sz="2000" b="1" dirty="0">
                <a:solidFill>
                  <a:srgbClr val="2D2D2D"/>
                </a:solidFill>
                <a:latin typeface="Arial" panose="020B0604020202020204" pitchFamily="34" charset="0"/>
                <a:ea typeface="Times New Roman" panose="02020603050405020304" pitchFamily="18" charset="0"/>
              </a:rPr>
            </a:br>
            <a:r>
              <a:rPr lang="ru-RU" sz="2000" b="1" dirty="0" smtClean="0">
                <a:solidFill>
                  <a:srgbClr val="2D2D2D"/>
                </a:solidFill>
                <a:latin typeface="Arial" panose="020B0604020202020204" pitchFamily="34" charset="0"/>
                <a:ea typeface="Times New Roman" panose="02020603050405020304" pitchFamily="18" charset="0"/>
              </a:rPr>
              <a:t>- создание </a:t>
            </a:r>
            <a:r>
              <a:rPr lang="ru-RU" sz="2000" b="1" dirty="0">
                <a:solidFill>
                  <a:srgbClr val="2D2D2D"/>
                </a:solidFill>
                <a:latin typeface="Arial" panose="020B0604020202020204" pitchFamily="34" charset="0"/>
                <a:ea typeface="Times New Roman" panose="02020603050405020304" pitchFamily="18" charset="0"/>
              </a:rPr>
              <a:t>условий для оказания услуг связи на всей территории Российской Федерации;</a:t>
            </a:r>
            <a:br>
              <a:rPr lang="ru-RU" sz="2000" b="1" dirty="0">
                <a:solidFill>
                  <a:srgbClr val="2D2D2D"/>
                </a:solidFill>
                <a:latin typeface="Arial" panose="020B0604020202020204" pitchFamily="34" charset="0"/>
                <a:ea typeface="Times New Roman" panose="02020603050405020304" pitchFamily="18" charset="0"/>
              </a:rPr>
            </a:br>
            <a:r>
              <a:rPr lang="ru-RU" sz="2000" b="1" dirty="0">
                <a:solidFill>
                  <a:srgbClr val="2D2D2D"/>
                </a:solidFill>
                <a:latin typeface="Arial" panose="020B0604020202020204" pitchFamily="34" charset="0"/>
                <a:ea typeface="Times New Roman" panose="02020603050405020304" pitchFamily="18" charset="0"/>
              </a:rPr>
              <a:t/>
            </a:r>
            <a:br>
              <a:rPr lang="ru-RU" sz="2000" b="1" dirty="0">
                <a:solidFill>
                  <a:srgbClr val="2D2D2D"/>
                </a:solidFill>
                <a:latin typeface="Arial" panose="020B0604020202020204" pitchFamily="34" charset="0"/>
                <a:ea typeface="Times New Roman" panose="02020603050405020304" pitchFamily="18" charset="0"/>
              </a:rPr>
            </a:br>
            <a:r>
              <a:rPr lang="ru-RU" sz="2000" b="1" dirty="0" smtClean="0">
                <a:solidFill>
                  <a:srgbClr val="2D2D2D"/>
                </a:solidFill>
                <a:latin typeface="Arial" panose="020B0604020202020204" pitchFamily="34" charset="0"/>
                <a:ea typeface="Times New Roman" panose="02020603050405020304" pitchFamily="18" charset="0"/>
              </a:rPr>
              <a:t>- содействие </a:t>
            </a:r>
            <a:r>
              <a:rPr lang="ru-RU" sz="2000" b="1" dirty="0">
                <a:solidFill>
                  <a:srgbClr val="2D2D2D"/>
                </a:solidFill>
                <a:latin typeface="Arial" panose="020B0604020202020204" pitchFamily="34" charset="0"/>
                <a:ea typeface="Times New Roman" panose="02020603050405020304" pitchFamily="18" charset="0"/>
              </a:rPr>
              <a:t>внедрению перспективных технологий;</a:t>
            </a:r>
            <a:br>
              <a:rPr lang="ru-RU" sz="2000" b="1" dirty="0">
                <a:solidFill>
                  <a:srgbClr val="2D2D2D"/>
                </a:solidFill>
                <a:latin typeface="Arial" panose="020B0604020202020204" pitchFamily="34" charset="0"/>
                <a:ea typeface="Times New Roman" panose="02020603050405020304" pitchFamily="18" charset="0"/>
              </a:rPr>
            </a:br>
            <a:r>
              <a:rPr lang="ru-RU" sz="2000" b="1" dirty="0">
                <a:solidFill>
                  <a:srgbClr val="2D2D2D"/>
                </a:solidFill>
                <a:latin typeface="Arial" panose="020B0604020202020204" pitchFamily="34" charset="0"/>
                <a:ea typeface="Times New Roman" panose="02020603050405020304" pitchFamily="18" charset="0"/>
              </a:rPr>
              <a:t/>
            </a:r>
            <a:br>
              <a:rPr lang="ru-RU" sz="2000" b="1" dirty="0">
                <a:solidFill>
                  <a:srgbClr val="2D2D2D"/>
                </a:solidFill>
                <a:latin typeface="Arial" panose="020B0604020202020204" pitchFamily="34" charset="0"/>
                <a:ea typeface="Times New Roman" panose="02020603050405020304" pitchFamily="18" charset="0"/>
              </a:rPr>
            </a:br>
            <a:r>
              <a:rPr lang="ru-RU" sz="2000" b="1" dirty="0" smtClean="0">
                <a:solidFill>
                  <a:srgbClr val="2D2D2D"/>
                </a:solidFill>
                <a:latin typeface="Arial" panose="020B0604020202020204" pitchFamily="34" charset="0"/>
                <a:ea typeface="Times New Roman" panose="02020603050405020304" pitchFamily="18" charset="0"/>
              </a:rPr>
              <a:t>- защита </a:t>
            </a:r>
            <a:r>
              <a:rPr lang="ru-RU" sz="2000" b="1" dirty="0">
                <a:solidFill>
                  <a:srgbClr val="2D2D2D"/>
                </a:solidFill>
                <a:latin typeface="Arial" panose="020B0604020202020204" pitchFamily="34" charset="0"/>
                <a:ea typeface="Times New Roman" panose="02020603050405020304" pitchFamily="18" charset="0"/>
              </a:rPr>
              <a:t>интересов пользователей услугами связи и осуществляющих деятельность в области связи хозяйствующих субъектов;</a:t>
            </a:r>
            <a:br>
              <a:rPr lang="ru-RU" sz="2000" b="1" dirty="0">
                <a:solidFill>
                  <a:srgbClr val="2D2D2D"/>
                </a:solidFill>
                <a:latin typeface="Arial" panose="020B0604020202020204" pitchFamily="34" charset="0"/>
                <a:ea typeface="Times New Roman" panose="02020603050405020304" pitchFamily="18" charset="0"/>
              </a:rPr>
            </a:br>
            <a:r>
              <a:rPr lang="ru-RU" sz="2000" b="1" dirty="0">
                <a:solidFill>
                  <a:srgbClr val="2D2D2D"/>
                </a:solidFill>
                <a:latin typeface="Arial" panose="020B0604020202020204" pitchFamily="34" charset="0"/>
                <a:ea typeface="Times New Roman" panose="02020603050405020304" pitchFamily="18" charset="0"/>
              </a:rPr>
              <a:t/>
            </a:r>
            <a:br>
              <a:rPr lang="ru-RU" sz="2000" b="1" dirty="0">
                <a:solidFill>
                  <a:srgbClr val="2D2D2D"/>
                </a:solidFill>
                <a:latin typeface="Arial" panose="020B0604020202020204" pitchFamily="34" charset="0"/>
                <a:ea typeface="Times New Roman" panose="02020603050405020304" pitchFamily="18" charset="0"/>
              </a:rPr>
            </a:br>
            <a:r>
              <a:rPr lang="ru-RU" sz="2000" b="1" dirty="0" smtClean="0">
                <a:solidFill>
                  <a:srgbClr val="2D2D2D"/>
                </a:solidFill>
                <a:latin typeface="Arial" panose="020B0604020202020204" pitchFamily="34" charset="0"/>
                <a:ea typeface="Times New Roman" panose="02020603050405020304" pitchFamily="18" charset="0"/>
              </a:rPr>
              <a:t>- обеспечение </a:t>
            </a:r>
            <a:r>
              <a:rPr lang="ru-RU" sz="2000" b="1" dirty="0">
                <a:solidFill>
                  <a:srgbClr val="2D2D2D"/>
                </a:solidFill>
                <a:latin typeface="Arial" panose="020B0604020202020204" pitchFamily="34" charset="0"/>
                <a:ea typeface="Times New Roman" panose="02020603050405020304" pitchFamily="18" charset="0"/>
              </a:rPr>
              <a:t>эффективной и добросовестной конкуренции на рынке услуг связи;</a:t>
            </a:r>
            <a:br>
              <a:rPr lang="ru-RU" sz="2000" b="1" dirty="0">
                <a:solidFill>
                  <a:srgbClr val="2D2D2D"/>
                </a:solidFill>
                <a:latin typeface="Arial" panose="020B0604020202020204" pitchFamily="34" charset="0"/>
                <a:ea typeface="Times New Roman" panose="02020603050405020304" pitchFamily="18" charset="0"/>
              </a:rPr>
            </a:br>
            <a:r>
              <a:rPr lang="ru-RU" sz="2000" b="1" dirty="0">
                <a:solidFill>
                  <a:srgbClr val="2D2D2D"/>
                </a:solidFill>
                <a:latin typeface="Arial" panose="020B0604020202020204" pitchFamily="34" charset="0"/>
                <a:ea typeface="Times New Roman" panose="02020603050405020304" pitchFamily="18" charset="0"/>
              </a:rPr>
              <a:t/>
            </a:r>
            <a:br>
              <a:rPr lang="ru-RU" sz="2000" b="1" dirty="0">
                <a:solidFill>
                  <a:srgbClr val="2D2D2D"/>
                </a:solidFill>
                <a:latin typeface="Arial" panose="020B0604020202020204" pitchFamily="34" charset="0"/>
                <a:ea typeface="Times New Roman" panose="02020603050405020304" pitchFamily="18" charset="0"/>
              </a:rPr>
            </a:br>
            <a:r>
              <a:rPr lang="ru-RU" sz="2000" b="1" dirty="0" smtClean="0">
                <a:solidFill>
                  <a:srgbClr val="2D2D2D"/>
                </a:solidFill>
                <a:latin typeface="Arial" panose="020B0604020202020204" pitchFamily="34" charset="0"/>
                <a:ea typeface="Times New Roman" panose="02020603050405020304" pitchFamily="18" charset="0"/>
              </a:rPr>
              <a:t>- создание </a:t>
            </a:r>
            <a:r>
              <a:rPr lang="ru-RU" sz="2000" b="1" dirty="0">
                <a:solidFill>
                  <a:srgbClr val="2D2D2D"/>
                </a:solidFill>
                <a:latin typeface="Arial" panose="020B0604020202020204" pitchFamily="34" charset="0"/>
                <a:ea typeface="Times New Roman" panose="02020603050405020304" pitchFamily="18" charset="0"/>
              </a:rPr>
              <a:t>условий для развития российской инфраструктуры связи, обеспечения ее интеграции с международными сетями связи;</a:t>
            </a:r>
            <a:br>
              <a:rPr lang="ru-RU" sz="2000" b="1" dirty="0">
                <a:solidFill>
                  <a:srgbClr val="2D2D2D"/>
                </a:solidFill>
                <a:latin typeface="Arial" panose="020B0604020202020204" pitchFamily="34" charset="0"/>
                <a:ea typeface="Times New Roman" panose="02020603050405020304" pitchFamily="18" charset="0"/>
              </a:rPr>
            </a:br>
            <a:r>
              <a:rPr lang="ru-RU" sz="2000" b="1" dirty="0">
                <a:solidFill>
                  <a:srgbClr val="2D2D2D"/>
                </a:solidFill>
                <a:latin typeface="Arial" panose="020B0604020202020204" pitchFamily="34" charset="0"/>
                <a:ea typeface="Times New Roman" panose="02020603050405020304" pitchFamily="18" charset="0"/>
              </a:rPr>
              <a:t/>
            </a:r>
            <a:br>
              <a:rPr lang="ru-RU" sz="2000" b="1" dirty="0">
                <a:solidFill>
                  <a:srgbClr val="2D2D2D"/>
                </a:solidFill>
                <a:latin typeface="Arial" panose="020B0604020202020204" pitchFamily="34" charset="0"/>
                <a:ea typeface="Times New Roman" panose="02020603050405020304" pitchFamily="18" charset="0"/>
              </a:rPr>
            </a:br>
            <a:r>
              <a:rPr lang="ru-RU" sz="2000" b="1" dirty="0" smtClean="0">
                <a:solidFill>
                  <a:srgbClr val="2D2D2D"/>
                </a:solidFill>
                <a:latin typeface="Arial" panose="020B0604020202020204" pitchFamily="34" charset="0"/>
                <a:ea typeface="Times New Roman" panose="02020603050405020304" pitchFamily="18" charset="0"/>
              </a:rPr>
              <a:t>- обеспечение </a:t>
            </a:r>
            <a:r>
              <a:rPr lang="ru-RU" sz="2000" b="1" dirty="0">
                <a:solidFill>
                  <a:srgbClr val="2D2D2D"/>
                </a:solidFill>
                <a:latin typeface="Arial" panose="020B0604020202020204" pitchFamily="34" charset="0"/>
                <a:ea typeface="Times New Roman" panose="02020603050405020304" pitchFamily="18" charset="0"/>
              </a:rPr>
              <a:t>централизованного управления российскими радиочастотным ресурсом, в том числе </a:t>
            </a:r>
            <a:r>
              <a:rPr lang="ru-RU" sz="2000" b="1" dirty="0" err="1">
                <a:solidFill>
                  <a:srgbClr val="2D2D2D"/>
                </a:solidFill>
                <a:latin typeface="Arial" panose="020B0604020202020204" pitchFamily="34" charset="0"/>
                <a:ea typeface="Times New Roman" panose="02020603050405020304" pitchFamily="18" charset="0"/>
              </a:rPr>
              <a:t>орбитально</a:t>
            </a:r>
            <a:r>
              <a:rPr lang="ru-RU" sz="2000" b="1" dirty="0">
                <a:solidFill>
                  <a:srgbClr val="2D2D2D"/>
                </a:solidFill>
                <a:latin typeface="Arial" panose="020B0604020202020204" pitchFamily="34" charset="0"/>
                <a:ea typeface="Times New Roman" panose="02020603050405020304" pitchFamily="18" charset="0"/>
              </a:rPr>
              <a:t>-частотным, и ресурсом нумерации;</a:t>
            </a:r>
            <a:br>
              <a:rPr lang="ru-RU" sz="2000" b="1" dirty="0">
                <a:solidFill>
                  <a:srgbClr val="2D2D2D"/>
                </a:solidFill>
                <a:latin typeface="Arial" panose="020B0604020202020204" pitchFamily="34" charset="0"/>
                <a:ea typeface="Times New Roman" panose="02020603050405020304" pitchFamily="18" charset="0"/>
              </a:rPr>
            </a:br>
            <a:r>
              <a:rPr lang="ru-RU" sz="2000" b="1" dirty="0">
                <a:solidFill>
                  <a:srgbClr val="2D2D2D"/>
                </a:solidFill>
                <a:latin typeface="Arial" panose="020B0604020202020204" pitchFamily="34" charset="0"/>
                <a:ea typeface="Times New Roman" panose="02020603050405020304" pitchFamily="18" charset="0"/>
              </a:rPr>
              <a:t/>
            </a:r>
            <a:br>
              <a:rPr lang="ru-RU" sz="2000" b="1" dirty="0">
                <a:solidFill>
                  <a:srgbClr val="2D2D2D"/>
                </a:solidFill>
                <a:latin typeface="Arial" panose="020B0604020202020204" pitchFamily="34" charset="0"/>
                <a:ea typeface="Times New Roman" panose="02020603050405020304" pitchFamily="18" charset="0"/>
              </a:rPr>
            </a:br>
            <a:r>
              <a:rPr lang="ru-RU" sz="2000" b="1" dirty="0" smtClean="0">
                <a:solidFill>
                  <a:srgbClr val="2D2D2D"/>
                </a:solidFill>
                <a:latin typeface="Arial" panose="020B0604020202020204" pitchFamily="34" charset="0"/>
                <a:ea typeface="Times New Roman" panose="02020603050405020304" pitchFamily="18" charset="0"/>
              </a:rPr>
              <a:t>- создание </a:t>
            </a:r>
            <a:r>
              <a:rPr lang="ru-RU" sz="2000" b="1" dirty="0">
                <a:solidFill>
                  <a:srgbClr val="2D2D2D"/>
                </a:solidFill>
                <a:latin typeface="Arial" panose="020B0604020202020204" pitchFamily="34" charset="0"/>
                <a:ea typeface="Times New Roman" panose="02020603050405020304" pitchFamily="18" charset="0"/>
              </a:rPr>
              <a:t>условий для обеспечения потребностей в связи для нужд органов государственной власти, нужд обороны страны, безопасности государства и обеспечения правопорядка.</a:t>
            </a:r>
            <a:br>
              <a:rPr lang="ru-RU" sz="2000" b="1" dirty="0">
                <a:solidFill>
                  <a:srgbClr val="2D2D2D"/>
                </a:solidFill>
                <a:latin typeface="Arial" panose="020B0604020202020204" pitchFamily="34" charset="0"/>
                <a:ea typeface="Times New Roman" panose="02020603050405020304" pitchFamily="18" charset="0"/>
              </a:rPr>
            </a:br>
            <a:endParaRPr lang="ru-RU" sz="2000" b="1" dirty="0"/>
          </a:p>
        </p:txBody>
      </p:sp>
    </p:spTree>
    <p:extLst>
      <p:ext uri="{BB962C8B-B14F-4D97-AF65-F5344CB8AC3E}">
        <p14:creationId xmlns:p14="http://schemas.microsoft.com/office/powerpoint/2010/main" val="26486969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31320" y="108113"/>
            <a:ext cx="11542144" cy="5139869"/>
          </a:xfrm>
          <a:prstGeom prst="rect">
            <a:avLst/>
          </a:prstGeom>
        </p:spPr>
        <p:txBody>
          <a:bodyPr wrap="square">
            <a:spAutoFit/>
          </a:bodyPr>
          <a:lstStyle/>
          <a:p>
            <a:pPr algn="just" fontAlgn="base"/>
            <a:r>
              <a:rPr lang="ru-RU" sz="3200" b="1" dirty="0" smtClean="0">
                <a:solidFill>
                  <a:srgbClr val="2D2D2D"/>
                </a:solidFill>
                <a:latin typeface="Arial" panose="020B0604020202020204" pitchFamily="34" charset="0"/>
              </a:rPr>
              <a:t>       </a:t>
            </a:r>
            <a:r>
              <a:rPr lang="ru-RU" sz="3200" b="1" dirty="0" smtClean="0">
                <a:solidFill>
                  <a:srgbClr val="7030A0"/>
                </a:solidFill>
                <a:latin typeface="Arial" panose="020B0604020202020204" pitchFamily="34" charset="0"/>
              </a:rPr>
              <a:t>Для целей настоящего Федерального закона используются следующие основные понятия</a:t>
            </a:r>
            <a:r>
              <a:rPr lang="ru-RU" sz="3200" b="1" dirty="0">
                <a:solidFill>
                  <a:srgbClr val="7030A0"/>
                </a:solidFill>
                <a:latin typeface="Arial" panose="020B0604020202020204" pitchFamily="34" charset="0"/>
              </a:rPr>
              <a:t>:</a:t>
            </a:r>
            <a:br>
              <a:rPr lang="ru-RU" sz="3200" b="1" dirty="0">
                <a:solidFill>
                  <a:srgbClr val="7030A0"/>
                </a:solidFill>
                <a:latin typeface="Arial" panose="020B0604020202020204" pitchFamily="34" charset="0"/>
              </a:rPr>
            </a:br>
            <a:endParaRPr lang="ru-RU" sz="3200" b="1" dirty="0">
              <a:solidFill>
                <a:srgbClr val="7030A0"/>
              </a:solidFill>
              <a:latin typeface="Arial" panose="020B0604020202020204" pitchFamily="34" charset="0"/>
            </a:endParaRPr>
          </a:p>
          <a:p>
            <a:pPr algn="just" fontAlgn="base"/>
            <a:r>
              <a:rPr lang="ru-RU" sz="3200" b="1" dirty="0" smtClean="0">
                <a:solidFill>
                  <a:srgbClr val="2D2D2D"/>
                </a:solidFill>
                <a:latin typeface="Arial" panose="020B0604020202020204" pitchFamily="34" charset="0"/>
              </a:rPr>
              <a:t> </a:t>
            </a:r>
            <a:r>
              <a:rPr lang="ru-RU" sz="3200" b="1" dirty="0">
                <a:solidFill>
                  <a:srgbClr val="2D2D2D"/>
                </a:solidFill>
                <a:latin typeface="Arial" panose="020B0604020202020204" pitchFamily="34" charset="0"/>
              </a:rPr>
              <a:t> </a:t>
            </a:r>
            <a:r>
              <a:rPr lang="ru-RU" sz="3200" b="1" dirty="0" smtClean="0">
                <a:solidFill>
                  <a:srgbClr val="2D2D2D"/>
                </a:solidFill>
                <a:latin typeface="Arial" panose="020B0604020202020204" pitchFamily="34" charset="0"/>
              </a:rPr>
              <a:t>     </a:t>
            </a:r>
            <a:r>
              <a:rPr lang="ru-RU" sz="2800" b="1" dirty="0" smtClean="0">
                <a:solidFill>
                  <a:srgbClr val="7030A0"/>
                </a:solidFill>
                <a:latin typeface="Arial" panose="020B0604020202020204" pitchFamily="34" charset="0"/>
              </a:rPr>
              <a:t>Абонент</a:t>
            </a:r>
            <a:r>
              <a:rPr lang="ru-RU" sz="2800" b="1" dirty="0" smtClean="0">
                <a:solidFill>
                  <a:srgbClr val="2D2D2D"/>
                </a:solidFill>
                <a:latin typeface="Arial" panose="020B0604020202020204" pitchFamily="34" charset="0"/>
              </a:rPr>
              <a:t> </a:t>
            </a:r>
            <a:r>
              <a:rPr lang="ru-RU" sz="2800" b="1" dirty="0">
                <a:solidFill>
                  <a:srgbClr val="2D2D2D"/>
                </a:solidFill>
                <a:latin typeface="Arial" panose="020B0604020202020204" pitchFamily="34" charset="0"/>
              </a:rPr>
              <a:t>- пользователь услугами связи, с которым заключен договор об оказании таких услуг при выделении для этих целей абонентского номера или уникального </a:t>
            </a:r>
            <a:r>
              <a:rPr lang="ru-RU" sz="2800" b="1" dirty="0" smtClean="0">
                <a:solidFill>
                  <a:srgbClr val="2D2D2D"/>
                </a:solidFill>
                <a:latin typeface="Arial" panose="020B0604020202020204" pitchFamily="34" charset="0"/>
              </a:rPr>
              <a:t>кода идентификации</a:t>
            </a:r>
            <a:r>
              <a:rPr lang="ru-RU" sz="2800" b="1" dirty="0">
                <a:solidFill>
                  <a:srgbClr val="2D2D2D"/>
                </a:solidFill>
                <a:latin typeface="Arial" panose="020B0604020202020204" pitchFamily="34" charset="0"/>
              </a:rPr>
              <a:t>;</a:t>
            </a:r>
            <a:br>
              <a:rPr lang="ru-RU" sz="2800" b="1" dirty="0">
                <a:solidFill>
                  <a:srgbClr val="2D2D2D"/>
                </a:solidFill>
                <a:latin typeface="Arial" panose="020B0604020202020204" pitchFamily="34" charset="0"/>
              </a:rPr>
            </a:br>
            <a:endParaRPr lang="ru-RU" sz="2800" b="1" dirty="0">
              <a:solidFill>
                <a:srgbClr val="2D2D2D"/>
              </a:solidFill>
              <a:latin typeface="Arial" panose="020B0604020202020204" pitchFamily="34" charset="0"/>
            </a:endParaRPr>
          </a:p>
          <a:p>
            <a:pPr algn="just" fontAlgn="base"/>
            <a:r>
              <a:rPr lang="ru-RU" sz="3200" b="1" dirty="0" smtClean="0">
                <a:solidFill>
                  <a:srgbClr val="7030A0"/>
                </a:solidFill>
                <a:latin typeface="Arial" panose="020B0604020202020204" pitchFamily="34" charset="0"/>
              </a:rPr>
              <a:t>      База </a:t>
            </a:r>
            <a:r>
              <a:rPr lang="ru-RU" sz="3200" b="1" dirty="0">
                <a:solidFill>
                  <a:srgbClr val="7030A0"/>
                </a:solidFill>
                <a:latin typeface="Arial" panose="020B0604020202020204" pitchFamily="34" charset="0"/>
              </a:rPr>
              <a:t>данных </a:t>
            </a:r>
            <a:r>
              <a:rPr lang="ru-RU" sz="2800" b="1" dirty="0">
                <a:solidFill>
                  <a:srgbClr val="2D2D2D"/>
                </a:solidFill>
                <a:latin typeface="Arial" panose="020B0604020202020204" pitchFamily="34" charset="0"/>
              </a:rPr>
              <a:t>перенесенных абонентских номеров - информационная система, содержащая сведения об абонентских </a:t>
            </a:r>
            <a:r>
              <a:rPr lang="ru-RU" sz="2800" b="1" dirty="0" smtClean="0">
                <a:solidFill>
                  <a:srgbClr val="2D2D2D"/>
                </a:solidFill>
                <a:latin typeface="Arial" panose="020B0604020202020204" pitchFamily="34" charset="0"/>
              </a:rPr>
              <a:t>номерах</a:t>
            </a:r>
            <a:r>
              <a:rPr lang="ru-RU" sz="2800" b="1" dirty="0">
                <a:solidFill>
                  <a:srgbClr val="2D2D2D"/>
                </a:solidFill>
                <a:latin typeface="Arial" panose="020B0604020202020204" pitchFamily="34" charset="0"/>
              </a:rPr>
              <a:t>.</a:t>
            </a:r>
            <a:r>
              <a:rPr lang="ru-RU" sz="2800" b="1" dirty="0" smtClean="0">
                <a:solidFill>
                  <a:srgbClr val="2D2D2D"/>
                </a:solidFill>
                <a:latin typeface="Arial" panose="020B0604020202020204" pitchFamily="34" charset="0"/>
              </a:rPr>
              <a:t> </a:t>
            </a:r>
            <a:endParaRPr lang="ru-RU" b="0" i="0" dirty="0">
              <a:solidFill>
                <a:srgbClr val="2D2D2D"/>
              </a:solidFill>
              <a:effectLst/>
              <a:latin typeface="Arial" panose="020B0604020202020204" pitchFamily="34" charset="0"/>
            </a:endParaRPr>
          </a:p>
        </p:txBody>
      </p:sp>
    </p:spTree>
    <p:extLst>
      <p:ext uri="{BB962C8B-B14F-4D97-AF65-F5344CB8AC3E}">
        <p14:creationId xmlns:p14="http://schemas.microsoft.com/office/powerpoint/2010/main" val="19253611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9088" y="651642"/>
            <a:ext cx="11064814" cy="2246769"/>
          </a:xfrm>
          <a:prstGeom prst="rect">
            <a:avLst/>
          </a:prstGeom>
        </p:spPr>
        <p:txBody>
          <a:bodyPr wrap="square">
            <a:spAutoFit/>
          </a:bodyPr>
          <a:lstStyle/>
          <a:p>
            <a:pPr algn="just" fontAlgn="base"/>
            <a:r>
              <a:rPr lang="ru-RU" b="1" dirty="0" smtClean="0">
                <a:solidFill>
                  <a:srgbClr val="7030A0"/>
                </a:solidFill>
                <a:latin typeface="Arial" panose="020B0604020202020204" pitchFamily="34" charset="0"/>
              </a:rPr>
              <a:t>      </a:t>
            </a:r>
            <a:r>
              <a:rPr lang="ru-RU" sz="2800" b="1" dirty="0" smtClean="0">
                <a:solidFill>
                  <a:srgbClr val="7030A0"/>
                </a:solidFill>
                <a:latin typeface="Arial" panose="020B0604020202020204" pitchFamily="34" charset="0"/>
              </a:rPr>
              <a:t>Выделение полосы </a:t>
            </a:r>
            <a:r>
              <a:rPr lang="ru-RU" sz="2800" b="1" dirty="0" smtClean="0">
                <a:solidFill>
                  <a:srgbClr val="2D2D2D"/>
                </a:solidFill>
                <a:latin typeface="Arial" panose="020B0604020202020204" pitchFamily="34" charset="0"/>
              </a:rPr>
              <a:t>радиочастот </a:t>
            </a:r>
            <a:r>
              <a:rPr lang="ru-RU" sz="2800" b="1" dirty="0">
                <a:solidFill>
                  <a:srgbClr val="2D2D2D"/>
                </a:solidFill>
                <a:latin typeface="Arial" panose="020B0604020202020204" pitchFamily="34" charset="0"/>
              </a:rPr>
              <a:t>- разрешение в письменной форме на использование конкретной полосы радиочастот, в том числе для разработки, модернизации, производства в Российской Федерации и (или) ввоза в Российскую Федерацию </a:t>
            </a:r>
            <a:r>
              <a:rPr lang="ru-RU" sz="2800" b="1" dirty="0" smtClean="0">
                <a:solidFill>
                  <a:srgbClr val="2D2D2D"/>
                </a:solidFill>
                <a:latin typeface="Arial" panose="020B0604020202020204" pitchFamily="34" charset="0"/>
              </a:rPr>
              <a:t>радиоэлектронных средств.</a:t>
            </a:r>
            <a:r>
              <a:rPr lang="ru-RU" dirty="0" smtClean="0">
                <a:solidFill>
                  <a:srgbClr val="2D2D2D"/>
                </a:solidFill>
                <a:latin typeface="Arial" panose="020B0604020202020204" pitchFamily="34" charset="0"/>
              </a:rPr>
              <a:t> </a:t>
            </a:r>
            <a:endParaRPr lang="ru-RU" dirty="0">
              <a:solidFill>
                <a:srgbClr val="2D2D2D"/>
              </a:solidFill>
              <a:latin typeface="Arial" panose="020B0604020202020204" pitchFamily="34" charset="0"/>
            </a:endParaRPr>
          </a:p>
        </p:txBody>
      </p:sp>
      <p:sp>
        <p:nvSpPr>
          <p:cNvPr id="3" name="Прямоугольник 2"/>
          <p:cNvSpPr/>
          <p:nvPr/>
        </p:nvSpPr>
        <p:spPr>
          <a:xfrm>
            <a:off x="612476" y="3094825"/>
            <a:ext cx="10981426" cy="3108543"/>
          </a:xfrm>
          <a:prstGeom prst="rect">
            <a:avLst/>
          </a:prstGeom>
        </p:spPr>
        <p:txBody>
          <a:bodyPr wrap="square">
            <a:spAutoFit/>
          </a:bodyPr>
          <a:lstStyle/>
          <a:p>
            <a:r>
              <a:rPr lang="ru-RU" dirty="0">
                <a:solidFill>
                  <a:srgbClr val="2D2D2D"/>
                </a:solidFill>
                <a:latin typeface="Arial" panose="020B0604020202020204" pitchFamily="34" charset="0"/>
              </a:rPr>
              <a:t> </a:t>
            </a:r>
            <a:r>
              <a:rPr lang="ru-RU" dirty="0" smtClean="0">
                <a:solidFill>
                  <a:srgbClr val="7030A0"/>
                </a:solidFill>
                <a:latin typeface="Arial" panose="020B0604020202020204" pitchFamily="34" charset="0"/>
              </a:rPr>
              <a:t>    </a:t>
            </a:r>
            <a:r>
              <a:rPr lang="ru-RU" sz="2800" b="1" dirty="0" smtClean="0">
                <a:solidFill>
                  <a:srgbClr val="7030A0"/>
                </a:solidFill>
                <a:latin typeface="Arial" panose="020B0604020202020204" pitchFamily="34" charset="0"/>
              </a:rPr>
              <a:t>Использование </a:t>
            </a:r>
            <a:r>
              <a:rPr lang="ru-RU" sz="2800" b="1" dirty="0">
                <a:solidFill>
                  <a:srgbClr val="7030A0"/>
                </a:solidFill>
                <a:latin typeface="Arial" panose="020B0604020202020204" pitchFamily="34" charset="0"/>
              </a:rPr>
              <a:t>радиочастотного спектра </a:t>
            </a:r>
            <a:r>
              <a:rPr lang="ru-RU" sz="2800" b="1" dirty="0">
                <a:solidFill>
                  <a:srgbClr val="2D2D2D"/>
                </a:solidFill>
                <a:latin typeface="Arial" panose="020B0604020202020204" pitchFamily="34" charset="0"/>
              </a:rPr>
              <a:t>- обладание разрешением на пользование и (или) фактическое пользование полосой радиочастот, радиочастотным каналом или радиочастотой для оказания услуг электросвязи и других не запрещенных федеральными законами или иными нормативными правовыми актами Российской Федерации целей;</a:t>
            </a:r>
            <a:endParaRPr lang="ru-RU" sz="2800" b="1" dirty="0"/>
          </a:p>
        </p:txBody>
      </p:sp>
    </p:spTree>
    <p:extLst>
      <p:ext uri="{BB962C8B-B14F-4D97-AF65-F5344CB8AC3E}">
        <p14:creationId xmlns:p14="http://schemas.microsoft.com/office/powerpoint/2010/main" val="1455368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9545" y="0"/>
            <a:ext cx="11513128" cy="6986528"/>
          </a:xfrm>
          <a:prstGeom prst="rect">
            <a:avLst/>
          </a:prstGeom>
        </p:spPr>
        <p:txBody>
          <a:bodyPr wrap="square">
            <a:spAutoFit/>
          </a:bodyPr>
          <a:lstStyle/>
          <a:p>
            <a:r>
              <a:rPr lang="ru-RU" sz="2000" b="1" dirty="0">
                <a:solidFill>
                  <a:srgbClr val="44546A"/>
                </a:solidFill>
              </a:rPr>
              <a:t> </a:t>
            </a:r>
            <a:r>
              <a:rPr lang="ru-RU" sz="2000" b="1" dirty="0" smtClean="0">
                <a:solidFill>
                  <a:srgbClr val="44546A"/>
                </a:solidFill>
              </a:rPr>
              <a:t>       </a:t>
            </a:r>
            <a:r>
              <a:rPr lang="ru-RU" sz="2800" b="1" dirty="0" smtClean="0">
                <a:solidFill>
                  <a:prstClr val="black"/>
                </a:solidFill>
                <a:latin typeface="Arial" panose="020B0604020202020204" pitchFamily="34" charset="0"/>
                <a:cs typeface="Arial" panose="020B0604020202020204" pitchFamily="34" charset="0"/>
              </a:rPr>
              <a:t>Историю </a:t>
            </a:r>
            <a:r>
              <a:rPr lang="ru-RU" sz="2800" b="1" dirty="0">
                <a:solidFill>
                  <a:prstClr val="black"/>
                </a:solidFill>
                <a:latin typeface="Arial" panose="020B0604020202020204" pitchFamily="34" charset="0"/>
                <a:cs typeface="Arial" panose="020B0604020202020204" pitchFamily="34" charset="0"/>
              </a:rPr>
              <a:t>электросвязи можно считать начавшейся с 1832 г., когда был публично представлен первый электромагнитный телеграф. В том же году с помощью этого изобретенного устройства была налажена телеграфная связь между Зимним дворцом и одним из министерств</a:t>
            </a:r>
            <a:r>
              <a:rPr lang="ru-RU" sz="2800" b="1" dirty="0" smtClean="0">
                <a:solidFill>
                  <a:prstClr val="black"/>
                </a:solidFill>
                <a:latin typeface="Arial" panose="020B0604020202020204" pitchFamily="34" charset="0"/>
                <a:cs typeface="Arial" panose="020B0604020202020204" pitchFamily="34" charset="0"/>
              </a:rPr>
              <a:t>.</a:t>
            </a:r>
          </a:p>
          <a:p>
            <a:r>
              <a:rPr lang="ru-RU" sz="2800" b="1" dirty="0">
                <a:solidFill>
                  <a:prstClr val="black"/>
                </a:solidFill>
                <a:latin typeface="Arial" panose="020B0604020202020204" pitchFamily="34" charset="0"/>
                <a:cs typeface="Arial" panose="020B0604020202020204" pitchFamily="34" charset="0"/>
              </a:rPr>
              <a:t> </a:t>
            </a:r>
            <a:r>
              <a:rPr lang="ru-RU" sz="2800" b="1" dirty="0" smtClean="0">
                <a:solidFill>
                  <a:prstClr val="black"/>
                </a:solidFill>
                <a:latin typeface="Arial" panose="020B0604020202020204" pitchFamily="34" charset="0"/>
                <a:cs typeface="Arial" panose="020B0604020202020204" pitchFamily="34" charset="0"/>
              </a:rPr>
              <a:t>     </a:t>
            </a:r>
            <a:r>
              <a:rPr lang="ru-RU" sz="2800" b="1" dirty="0">
                <a:solidFill>
                  <a:prstClr val="black"/>
                </a:solidFill>
                <a:latin typeface="Arial" panose="020B0604020202020204" pitchFamily="34" charset="0"/>
                <a:cs typeface="Arial" panose="020B0604020202020204" pitchFamily="34" charset="0"/>
              </a:rPr>
              <a:t>Следующим этапом развития систем электросвязи явилось изобретение пишущего телеграфа, идею которого независимо друг от друга предложили русский академик Б.С. Якоби и американский изобретатель и художник С. Морзе. </a:t>
            </a:r>
            <a:endParaRPr lang="ru-RU" sz="2800" b="1" dirty="0" smtClean="0">
              <a:solidFill>
                <a:prstClr val="black"/>
              </a:solidFill>
              <a:latin typeface="Arial" panose="020B0604020202020204" pitchFamily="34" charset="0"/>
              <a:cs typeface="Arial" panose="020B0604020202020204" pitchFamily="34" charset="0"/>
            </a:endParaRPr>
          </a:p>
          <a:p>
            <a:r>
              <a:rPr lang="ru-RU" sz="2800" b="1" dirty="0">
                <a:solidFill>
                  <a:prstClr val="black"/>
                </a:solidFill>
                <a:latin typeface="Arial" panose="020B0604020202020204" pitchFamily="34" charset="0"/>
                <a:cs typeface="Arial" panose="020B0604020202020204" pitchFamily="34" charset="0"/>
              </a:rPr>
              <a:t> </a:t>
            </a:r>
            <a:r>
              <a:rPr lang="ru-RU" sz="2800" b="1" dirty="0" smtClean="0">
                <a:solidFill>
                  <a:prstClr val="black"/>
                </a:solidFill>
                <a:latin typeface="Arial" panose="020B0604020202020204" pitchFamily="34" charset="0"/>
                <a:cs typeface="Arial" panose="020B0604020202020204" pitchFamily="34" charset="0"/>
              </a:rPr>
              <a:t>    Также</a:t>
            </a:r>
            <a:r>
              <a:rPr lang="ru-RU" sz="2800" b="1" dirty="0">
                <a:solidFill>
                  <a:prstClr val="black"/>
                </a:solidFill>
                <a:latin typeface="Arial" panose="020B0604020202020204" pitchFamily="34" charset="0"/>
                <a:cs typeface="Arial" panose="020B0604020202020204" pitchFamily="34" charset="0"/>
              </a:rPr>
              <a:t>, С. Морзе разработал широко известный телеграфный алфавит, в некоторых случаях используемый и доныне. Данный алфавит можно считать одним из первых методов сжатия информации, так как, кроме того, что буквенные символы заменялись на бинарные, так и наиболее часто встречающиеся символы передавались более короткой комбинацией.</a:t>
            </a:r>
            <a:endParaRPr lang="ru-RU"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227737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7585" y="618090"/>
            <a:ext cx="10765766" cy="2677656"/>
          </a:xfrm>
          <a:prstGeom prst="rect">
            <a:avLst/>
          </a:prstGeom>
        </p:spPr>
        <p:txBody>
          <a:bodyPr wrap="square">
            <a:spAutoFit/>
          </a:bodyPr>
          <a:lstStyle/>
          <a:p>
            <a:pPr algn="just" fontAlgn="base"/>
            <a:r>
              <a:rPr lang="ru-RU" sz="2800" b="1" dirty="0" smtClean="0">
                <a:solidFill>
                  <a:srgbClr val="7030A0"/>
                </a:solidFill>
                <a:latin typeface="Arial" panose="020B0604020202020204" pitchFamily="34" charset="0"/>
              </a:rPr>
              <a:t>     Линейно-кабельные </a:t>
            </a:r>
            <a:r>
              <a:rPr lang="ru-RU" sz="2800" b="1" dirty="0">
                <a:solidFill>
                  <a:srgbClr val="7030A0"/>
                </a:solidFill>
                <a:latin typeface="Arial" panose="020B0604020202020204" pitchFamily="34" charset="0"/>
              </a:rPr>
              <a:t>сооружения </a:t>
            </a:r>
            <a:r>
              <a:rPr lang="ru-RU" sz="2800" b="1" dirty="0">
                <a:solidFill>
                  <a:srgbClr val="2D2D2D"/>
                </a:solidFill>
                <a:latin typeface="Arial" panose="020B0604020202020204" pitchFamily="34" charset="0"/>
              </a:rPr>
              <a:t>связи - объекты инженерной инфраструктуры, созданные или приспособленные для размещения кабелей </a:t>
            </a:r>
            <a:r>
              <a:rPr lang="ru-RU" sz="2800" b="1" dirty="0" smtClean="0">
                <a:solidFill>
                  <a:srgbClr val="2D2D2D"/>
                </a:solidFill>
                <a:latin typeface="Arial" panose="020B0604020202020204" pitchFamily="34" charset="0"/>
              </a:rPr>
              <a:t>связи;</a:t>
            </a:r>
            <a:r>
              <a:rPr lang="ru-RU" sz="2800" b="1" dirty="0">
                <a:solidFill>
                  <a:srgbClr val="2D2D2D"/>
                </a:solidFill>
                <a:latin typeface="Arial" panose="020B0604020202020204" pitchFamily="34" charset="0"/>
              </a:rPr>
              <a:t/>
            </a:r>
            <a:br>
              <a:rPr lang="ru-RU" sz="2800" b="1" dirty="0">
                <a:solidFill>
                  <a:srgbClr val="2D2D2D"/>
                </a:solidFill>
                <a:latin typeface="Arial" panose="020B0604020202020204" pitchFamily="34" charset="0"/>
              </a:rPr>
            </a:br>
            <a:endParaRPr lang="ru-RU" sz="2800" b="1" dirty="0">
              <a:solidFill>
                <a:srgbClr val="2D2D2D"/>
              </a:solidFill>
              <a:latin typeface="Arial" panose="020B0604020202020204" pitchFamily="34" charset="0"/>
            </a:endParaRPr>
          </a:p>
          <a:p>
            <a:pPr algn="just" fontAlgn="base"/>
            <a:r>
              <a:rPr lang="ru-RU" sz="2800" b="1" dirty="0" smtClean="0">
                <a:solidFill>
                  <a:srgbClr val="7030A0"/>
                </a:solidFill>
                <a:latin typeface="Arial" panose="020B0604020202020204" pitchFamily="34" charset="0"/>
              </a:rPr>
              <a:t>     Линии </a:t>
            </a:r>
            <a:r>
              <a:rPr lang="ru-RU" sz="2800" b="1" dirty="0">
                <a:solidFill>
                  <a:srgbClr val="7030A0"/>
                </a:solidFill>
                <a:latin typeface="Arial" panose="020B0604020202020204" pitchFamily="34" charset="0"/>
              </a:rPr>
              <a:t>связи </a:t>
            </a:r>
            <a:r>
              <a:rPr lang="ru-RU" sz="2800" b="1" dirty="0">
                <a:solidFill>
                  <a:srgbClr val="2D2D2D"/>
                </a:solidFill>
                <a:latin typeface="Arial" panose="020B0604020202020204" pitchFamily="34" charset="0"/>
              </a:rPr>
              <a:t>- линии передачи, физические цепи и линейно-кабельные сооружения связи;</a:t>
            </a:r>
            <a:endParaRPr lang="ru-RU" sz="2800" b="1" i="0" dirty="0">
              <a:solidFill>
                <a:srgbClr val="2D2D2D"/>
              </a:solidFill>
              <a:effectLst/>
              <a:latin typeface="Arial" panose="020B0604020202020204" pitchFamily="34" charset="0"/>
            </a:endParaRPr>
          </a:p>
        </p:txBody>
      </p:sp>
      <p:sp>
        <p:nvSpPr>
          <p:cNvPr id="3" name="Прямоугольник 2"/>
          <p:cNvSpPr/>
          <p:nvPr/>
        </p:nvSpPr>
        <p:spPr>
          <a:xfrm>
            <a:off x="577970" y="3682373"/>
            <a:ext cx="10921041" cy="2246769"/>
          </a:xfrm>
          <a:prstGeom prst="rect">
            <a:avLst/>
          </a:prstGeom>
        </p:spPr>
        <p:txBody>
          <a:bodyPr wrap="square">
            <a:spAutoFit/>
          </a:bodyPr>
          <a:lstStyle/>
          <a:p>
            <a:r>
              <a:rPr lang="ru-RU" sz="2800" b="1" dirty="0" smtClean="0">
                <a:solidFill>
                  <a:srgbClr val="7030A0"/>
                </a:solidFill>
                <a:latin typeface="Arial" panose="020B0604020202020204" pitchFamily="34" charset="0"/>
              </a:rPr>
              <a:t>     Нумерация</a:t>
            </a:r>
            <a:r>
              <a:rPr lang="ru-RU" sz="2800" b="1" dirty="0" smtClean="0">
                <a:solidFill>
                  <a:srgbClr val="2D2D2D"/>
                </a:solidFill>
                <a:latin typeface="Arial" panose="020B0604020202020204" pitchFamily="34" charset="0"/>
              </a:rPr>
              <a:t> </a:t>
            </a:r>
            <a:r>
              <a:rPr lang="ru-RU" sz="2800" b="1" dirty="0">
                <a:solidFill>
                  <a:srgbClr val="2D2D2D"/>
                </a:solidFill>
                <a:latin typeface="Arial" panose="020B0604020202020204" pitchFamily="34" charset="0"/>
              </a:rPr>
              <a:t>- цифровое, буквенное, символьное обозначение или комбинации таких обозначений, в том числе коды, предназначенные для однозначного определения (идентификации) сети связи и (или) ее узловых или оконечных элементов;</a:t>
            </a:r>
            <a:endParaRPr lang="ru-RU" sz="2800" b="1" dirty="0"/>
          </a:p>
        </p:txBody>
      </p:sp>
    </p:spTree>
    <p:extLst>
      <p:ext uri="{BB962C8B-B14F-4D97-AF65-F5344CB8AC3E}">
        <p14:creationId xmlns:p14="http://schemas.microsoft.com/office/powerpoint/2010/main" val="32763372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6211" y="185338"/>
            <a:ext cx="11499012" cy="4832092"/>
          </a:xfrm>
          <a:prstGeom prst="rect">
            <a:avLst/>
          </a:prstGeom>
        </p:spPr>
        <p:txBody>
          <a:bodyPr wrap="square">
            <a:spAutoFit/>
          </a:bodyPr>
          <a:lstStyle/>
          <a:p>
            <a:pPr algn="just" fontAlgn="base"/>
            <a:r>
              <a:rPr lang="ru-RU" dirty="0" smtClean="0">
                <a:solidFill>
                  <a:srgbClr val="7030A0"/>
                </a:solidFill>
                <a:latin typeface="Arial" panose="020B0604020202020204" pitchFamily="34" charset="0"/>
              </a:rPr>
              <a:t>        </a:t>
            </a:r>
            <a:r>
              <a:rPr lang="ru-RU" sz="2800" b="1" dirty="0" smtClean="0">
                <a:solidFill>
                  <a:srgbClr val="7030A0"/>
                </a:solidFill>
                <a:latin typeface="Arial" panose="020B0604020202020204" pitchFamily="34" charset="0"/>
              </a:rPr>
              <a:t>Оператор -</a:t>
            </a:r>
            <a:r>
              <a:rPr lang="ru-RU" sz="2800" b="1" dirty="0" smtClean="0">
                <a:solidFill>
                  <a:srgbClr val="2D2D2D"/>
                </a:solidFill>
                <a:latin typeface="Arial" panose="020B0604020202020204" pitchFamily="34" charset="0"/>
              </a:rPr>
              <a:t> </a:t>
            </a:r>
            <a:r>
              <a:rPr lang="ru-RU" sz="2800" b="1" dirty="0">
                <a:solidFill>
                  <a:srgbClr val="2D2D2D"/>
                </a:solidFill>
                <a:latin typeface="Arial" panose="020B0604020202020204" pitchFamily="34" charset="0"/>
              </a:rPr>
              <a:t>занимающий существенное положение в сети связи общего пользования, - оператор, который вместе с аффилированными лицами обладает в географически определенной зоне нумерации или на всей территории Российской Федерации не менее чем двадцатью пятью процентами монтированной емкости либо имеет возможность осуществлять пропуск не менее чем двадцати пяти процентов трафика;</a:t>
            </a:r>
            <a:br>
              <a:rPr lang="ru-RU" sz="2800" b="1" dirty="0">
                <a:solidFill>
                  <a:srgbClr val="2D2D2D"/>
                </a:solidFill>
                <a:latin typeface="Arial" panose="020B0604020202020204" pitchFamily="34" charset="0"/>
              </a:rPr>
            </a:br>
            <a:r>
              <a:rPr lang="ru-RU" sz="2800" b="1" dirty="0" smtClean="0">
                <a:solidFill>
                  <a:srgbClr val="2D2D2D"/>
                </a:solidFill>
                <a:latin typeface="Arial" panose="020B0604020202020204" pitchFamily="34" charset="0"/>
              </a:rPr>
              <a:t>     </a:t>
            </a:r>
            <a:r>
              <a:rPr lang="ru-RU" sz="2800" b="1" dirty="0" smtClean="0">
                <a:solidFill>
                  <a:srgbClr val="7030A0"/>
                </a:solidFill>
                <a:latin typeface="Arial" panose="020B0604020202020204" pitchFamily="34" charset="0"/>
              </a:rPr>
              <a:t>Оператор связи </a:t>
            </a:r>
            <a:r>
              <a:rPr lang="ru-RU" sz="2800" b="1" dirty="0" smtClean="0">
                <a:solidFill>
                  <a:srgbClr val="2D2D2D"/>
                </a:solidFill>
                <a:latin typeface="Arial" panose="020B0604020202020204" pitchFamily="34" charset="0"/>
              </a:rPr>
              <a:t>-  юридическое </a:t>
            </a:r>
            <a:r>
              <a:rPr lang="ru-RU" sz="2800" b="1" dirty="0">
                <a:solidFill>
                  <a:srgbClr val="2D2D2D"/>
                </a:solidFill>
                <a:latin typeface="Arial" panose="020B0604020202020204" pitchFamily="34" charset="0"/>
              </a:rPr>
              <a:t>лицо или индивидуальный предприниматель, оказывающие услуги связи на основании соответствующей лицензии;</a:t>
            </a:r>
            <a:endParaRPr lang="ru-RU" sz="2800" b="1" i="0" dirty="0">
              <a:solidFill>
                <a:srgbClr val="2D2D2D"/>
              </a:solidFill>
              <a:effectLst/>
              <a:latin typeface="Arial" panose="020B0604020202020204" pitchFamily="34" charset="0"/>
            </a:endParaRPr>
          </a:p>
        </p:txBody>
      </p:sp>
      <p:sp>
        <p:nvSpPr>
          <p:cNvPr id="3" name="Прямоугольник 2"/>
          <p:cNvSpPr/>
          <p:nvPr/>
        </p:nvSpPr>
        <p:spPr>
          <a:xfrm>
            <a:off x="646981" y="5288318"/>
            <a:ext cx="11257471" cy="954107"/>
          </a:xfrm>
          <a:prstGeom prst="rect">
            <a:avLst/>
          </a:prstGeom>
        </p:spPr>
        <p:txBody>
          <a:bodyPr wrap="square">
            <a:spAutoFit/>
          </a:bodyPr>
          <a:lstStyle/>
          <a:p>
            <a:r>
              <a:rPr lang="ru-RU" sz="2800" b="1" dirty="0" smtClean="0">
                <a:solidFill>
                  <a:srgbClr val="7030A0"/>
                </a:solidFill>
                <a:latin typeface="Arial" panose="020B0604020202020204" pitchFamily="34" charset="0"/>
                <a:ea typeface="Times New Roman" panose="02020603050405020304" pitchFamily="18" charset="0"/>
              </a:rPr>
              <a:t>      Пользователь </a:t>
            </a:r>
            <a:r>
              <a:rPr lang="ru-RU" sz="2800" b="1" dirty="0">
                <a:solidFill>
                  <a:srgbClr val="7030A0"/>
                </a:solidFill>
                <a:latin typeface="Arial" panose="020B0604020202020204" pitchFamily="34" charset="0"/>
                <a:ea typeface="Times New Roman" panose="02020603050405020304" pitchFamily="18" charset="0"/>
              </a:rPr>
              <a:t>услугами связи </a:t>
            </a:r>
            <a:r>
              <a:rPr lang="ru-RU" sz="2800" b="1" dirty="0">
                <a:solidFill>
                  <a:srgbClr val="2D2D2D"/>
                </a:solidFill>
                <a:latin typeface="Arial" panose="020B0604020202020204" pitchFamily="34" charset="0"/>
                <a:ea typeface="Times New Roman" panose="02020603050405020304" pitchFamily="18" charset="0"/>
              </a:rPr>
              <a:t>- лицо, заказывающее и (или) использующее услуги связи;</a:t>
            </a:r>
            <a:endParaRPr lang="ru-RU" sz="2800" b="1" dirty="0"/>
          </a:p>
        </p:txBody>
      </p:sp>
    </p:spTree>
    <p:extLst>
      <p:ext uri="{BB962C8B-B14F-4D97-AF65-F5344CB8AC3E}">
        <p14:creationId xmlns:p14="http://schemas.microsoft.com/office/powerpoint/2010/main" val="31211898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3079" y="645399"/>
            <a:ext cx="11007305" cy="6555641"/>
          </a:xfrm>
          <a:prstGeom prst="rect">
            <a:avLst/>
          </a:prstGeom>
        </p:spPr>
        <p:txBody>
          <a:bodyPr wrap="square">
            <a:spAutoFit/>
          </a:bodyPr>
          <a:lstStyle/>
          <a:p>
            <a:r>
              <a:rPr lang="ru-RU" sz="2800" b="1" dirty="0" smtClean="0">
                <a:solidFill>
                  <a:srgbClr val="7030A0"/>
                </a:solidFill>
                <a:latin typeface="Arial" panose="020B0604020202020204" pitchFamily="34" charset="0"/>
                <a:ea typeface="Times New Roman" panose="02020603050405020304" pitchFamily="18" charset="0"/>
              </a:rPr>
              <a:t>       Радиочастотный </a:t>
            </a:r>
            <a:r>
              <a:rPr lang="ru-RU" sz="2800" b="1" dirty="0">
                <a:solidFill>
                  <a:srgbClr val="7030A0"/>
                </a:solidFill>
                <a:latin typeface="Arial" panose="020B0604020202020204" pitchFamily="34" charset="0"/>
                <a:ea typeface="Times New Roman" panose="02020603050405020304" pitchFamily="18" charset="0"/>
              </a:rPr>
              <a:t>спектр </a:t>
            </a:r>
            <a:r>
              <a:rPr lang="ru-RU" sz="2800" b="1" dirty="0">
                <a:solidFill>
                  <a:srgbClr val="2D2D2D"/>
                </a:solidFill>
                <a:latin typeface="Arial" panose="020B0604020202020204" pitchFamily="34" charset="0"/>
                <a:ea typeface="Times New Roman" panose="02020603050405020304" pitchFamily="18" charset="0"/>
              </a:rPr>
              <a:t>- упорядоченная совокупность радиочастот в установленных Международным союзом электросвязи пределах, которые могут быть использованы для функционирования радиоэлектронных средств или высокочастотных устройств</a:t>
            </a:r>
            <a:r>
              <a:rPr lang="ru-RU" sz="2800" b="1" dirty="0" smtClean="0">
                <a:solidFill>
                  <a:srgbClr val="2D2D2D"/>
                </a:solidFill>
                <a:latin typeface="Arial" panose="020B0604020202020204" pitchFamily="34" charset="0"/>
                <a:ea typeface="Times New Roman" panose="02020603050405020304" pitchFamily="18" charset="0"/>
              </a:rPr>
              <a:t>;</a:t>
            </a:r>
          </a:p>
          <a:p>
            <a:endParaRPr lang="ru-RU" sz="2800" b="1" dirty="0" smtClean="0">
              <a:solidFill>
                <a:srgbClr val="2D2D2D"/>
              </a:solidFill>
              <a:latin typeface="Arial" panose="020B0604020202020204" pitchFamily="34" charset="0"/>
              <a:ea typeface="Times New Roman" panose="02020603050405020304" pitchFamily="18" charset="0"/>
            </a:endParaRPr>
          </a:p>
          <a:p>
            <a:r>
              <a:rPr lang="ru-RU" sz="2800" b="1" dirty="0">
                <a:solidFill>
                  <a:srgbClr val="2D2D2D"/>
                </a:solidFill>
                <a:latin typeface="Arial" panose="020B0604020202020204" pitchFamily="34" charset="0"/>
              </a:rPr>
              <a:t> </a:t>
            </a:r>
            <a:r>
              <a:rPr lang="ru-RU" sz="2800" b="1" dirty="0" smtClean="0">
                <a:solidFill>
                  <a:srgbClr val="2D2D2D"/>
                </a:solidFill>
                <a:latin typeface="Arial" panose="020B0604020202020204" pitchFamily="34" charset="0"/>
              </a:rPr>
              <a:t>     </a:t>
            </a:r>
            <a:r>
              <a:rPr lang="ru-RU" sz="2800" b="1" dirty="0">
                <a:solidFill>
                  <a:srgbClr val="7030A0"/>
                </a:solidFill>
                <a:latin typeface="Arial" panose="020B0604020202020204" pitchFamily="34" charset="0"/>
                <a:cs typeface="Arial" panose="020B0604020202020204" pitchFamily="34" charset="0"/>
              </a:rPr>
              <a:t>Р</a:t>
            </a:r>
            <a:r>
              <a:rPr lang="ru-RU" sz="2800" b="1" dirty="0" smtClean="0">
                <a:solidFill>
                  <a:srgbClr val="7030A0"/>
                </a:solidFill>
                <a:latin typeface="Arial" panose="020B0604020202020204" pitchFamily="34" charset="0"/>
                <a:cs typeface="Arial" panose="020B0604020202020204" pitchFamily="34" charset="0"/>
              </a:rPr>
              <a:t>адиочастота</a:t>
            </a:r>
            <a:r>
              <a:rPr lang="ru-RU" sz="2800" b="1" dirty="0" smtClean="0">
                <a:latin typeface="Arial" panose="020B0604020202020204" pitchFamily="34" charset="0"/>
                <a:cs typeface="Arial" panose="020B0604020202020204" pitchFamily="34" charset="0"/>
              </a:rPr>
              <a:t> </a:t>
            </a:r>
            <a:r>
              <a:rPr lang="ru-RU" sz="2800" b="1" dirty="0">
                <a:latin typeface="Arial" panose="020B0604020202020204" pitchFamily="34" charset="0"/>
                <a:cs typeface="Arial" panose="020B0604020202020204" pitchFamily="34" charset="0"/>
              </a:rPr>
              <a:t>- частота электромагнитных колебаний, устанавливаемая для обозначения единичной составляющей радиочастотного спектра</a:t>
            </a:r>
            <a:r>
              <a:rPr lang="ru-RU" sz="2800" b="1" dirty="0" smtClean="0">
                <a:latin typeface="Arial" panose="020B0604020202020204" pitchFamily="34" charset="0"/>
                <a:cs typeface="Arial" panose="020B0604020202020204" pitchFamily="34" charset="0"/>
              </a:rPr>
              <a:t>;</a:t>
            </a:r>
            <a:r>
              <a:rPr lang="ru-RU" sz="2800" dirty="0"/>
              <a:t> </a:t>
            </a:r>
            <a:endParaRPr lang="ru-RU" sz="2800" dirty="0" smtClean="0"/>
          </a:p>
          <a:p>
            <a:endParaRPr lang="ru-RU" sz="2800" dirty="0" smtClean="0"/>
          </a:p>
          <a:p>
            <a:r>
              <a:rPr lang="ru-RU" sz="2800" dirty="0"/>
              <a:t> </a:t>
            </a:r>
            <a:r>
              <a:rPr lang="ru-RU" sz="2800" dirty="0" smtClean="0"/>
              <a:t>    </a:t>
            </a:r>
            <a:r>
              <a:rPr lang="ru-RU" sz="2800" b="1" dirty="0" smtClean="0">
                <a:solidFill>
                  <a:srgbClr val="7030A0"/>
                </a:solidFill>
              </a:rPr>
              <a:t>Сеть </a:t>
            </a:r>
            <a:r>
              <a:rPr lang="ru-RU" sz="2800" b="1" dirty="0">
                <a:solidFill>
                  <a:srgbClr val="7030A0"/>
                </a:solidFill>
              </a:rPr>
              <a:t>связи </a:t>
            </a:r>
            <a:r>
              <a:rPr lang="ru-RU" sz="2800" b="1" dirty="0"/>
              <a:t>- технологическая система, включающая в себя средства и линии связи и предназначенная для электросвязи или почтовой связи;</a:t>
            </a:r>
          </a:p>
          <a:p>
            <a:endParaRPr lang="ru-RU" sz="2800" b="1" dirty="0">
              <a:latin typeface="Arial" panose="020B0604020202020204" pitchFamily="34" charset="0"/>
              <a:cs typeface="Arial" panose="020B0604020202020204" pitchFamily="34" charset="0"/>
            </a:endParaRPr>
          </a:p>
          <a:p>
            <a:endParaRPr lang="ru-RU" sz="2800" b="1" dirty="0"/>
          </a:p>
        </p:txBody>
      </p:sp>
      <p:sp>
        <p:nvSpPr>
          <p:cNvPr id="4" name="Прямоугольник 3"/>
          <p:cNvSpPr/>
          <p:nvPr/>
        </p:nvSpPr>
        <p:spPr>
          <a:xfrm>
            <a:off x="3099758" y="4869351"/>
            <a:ext cx="6096000" cy="340991"/>
          </a:xfrm>
          <a:prstGeom prst="rect">
            <a:avLst/>
          </a:prstGeom>
        </p:spPr>
        <p:txBody>
          <a:bodyPr>
            <a:spAutoFit/>
          </a:bodyPr>
          <a:lstStyle/>
          <a:p>
            <a:pPr fontAlgn="base">
              <a:lnSpc>
                <a:spcPts val="1575"/>
              </a:lnSpc>
              <a:spcAft>
                <a:spcPts val="0"/>
              </a:spcAft>
            </a:pP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145708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59124" y="1826742"/>
            <a:ext cx="11360990" cy="3970318"/>
          </a:xfrm>
          <a:prstGeom prst="rect">
            <a:avLst/>
          </a:prstGeom>
        </p:spPr>
        <p:txBody>
          <a:bodyPr wrap="square">
            <a:spAutoFit/>
          </a:bodyPr>
          <a:lstStyle/>
          <a:p>
            <a:r>
              <a:rPr lang="ru-RU" dirty="0">
                <a:solidFill>
                  <a:srgbClr val="7030A0"/>
                </a:solidFill>
                <a:latin typeface="Arial" panose="020B0604020202020204" pitchFamily="34" charset="0"/>
                <a:ea typeface="Times New Roman" panose="02020603050405020304" pitchFamily="18" charset="0"/>
              </a:rPr>
              <a:t> </a:t>
            </a:r>
            <a:r>
              <a:rPr lang="ru-RU" dirty="0" smtClean="0">
                <a:solidFill>
                  <a:srgbClr val="7030A0"/>
                </a:solidFill>
                <a:latin typeface="Arial" panose="020B0604020202020204" pitchFamily="34" charset="0"/>
                <a:ea typeface="Times New Roman" panose="02020603050405020304" pitchFamily="18" charset="0"/>
              </a:rPr>
              <a:t>    </a:t>
            </a:r>
            <a:r>
              <a:rPr lang="ru-RU" sz="2800" b="1" dirty="0" smtClean="0">
                <a:solidFill>
                  <a:srgbClr val="7030A0"/>
                </a:solidFill>
                <a:latin typeface="Arial" panose="020B0604020202020204" pitchFamily="34" charset="0"/>
                <a:ea typeface="Times New Roman" panose="02020603050405020304" pitchFamily="18" charset="0"/>
              </a:rPr>
              <a:t>Точка </a:t>
            </a:r>
            <a:r>
              <a:rPr lang="ru-RU" sz="2800" b="1" dirty="0">
                <a:solidFill>
                  <a:srgbClr val="7030A0"/>
                </a:solidFill>
                <a:latin typeface="Arial" panose="020B0604020202020204" pitchFamily="34" charset="0"/>
                <a:ea typeface="Times New Roman" panose="02020603050405020304" pitchFamily="18" charset="0"/>
              </a:rPr>
              <a:t>доступа </a:t>
            </a:r>
            <a:r>
              <a:rPr lang="ru-RU" sz="2800" b="1" dirty="0">
                <a:solidFill>
                  <a:srgbClr val="2D2D2D"/>
                </a:solidFill>
                <a:latin typeface="Arial" panose="020B0604020202020204" pitchFamily="34" charset="0"/>
                <a:ea typeface="Times New Roman" panose="02020603050405020304" pitchFamily="18" charset="0"/>
              </a:rPr>
              <a:t>- средство коллективного доступа, предназначенное для предоставления неограниченному кругу лиц возможности пользования услугами связи по передаче данных и предоставлению доступа к информационно-телекоммуникационной сети "Интернет" с использованием пользовательского оборудования </a:t>
            </a:r>
            <a:r>
              <a:rPr lang="ru-RU" sz="2800" b="1" dirty="0" smtClean="0">
                <a:solidFill>
                  <a:srgbClr val="2D2D2D"/>
                </a:solidFill>
                <a:latin typeface="Arial" panose="020B0604020202020204" pitchFamily="34" charset="0"/>
                <a:ea typeface="Times New Roman" panose="02020603050405020304" pitchFamily="18" charset="0"/>
              </a:rPr>
              <a:t>абонента.</a:t>
            </a:r>
          </a:p>
          <a:p>
            <a:endParaRPr lang="ru-RU" sz="2800" b="1" dirty="0">
              <a:solidFill>
                <a:srgbClr val="2D2D2D"/>
              </a:solidFill>
              <a:latin typeface="Arial" panose="020B0604020202020204" pitchFamily="34" charset="0"/>
            </a:endParaRPr>
          </a:p>
          <a:p>
            <a:r>
              <a:rPr lang="ru-RU" sz="2800" b="1" dirty="0" smtClean="0">
                <a:solidFill>
                  <a:srgbClr val="7030A0"/>
                </a:solidFill>
                <a:latin typeface="Arial" panose="020B0604020202020204" pitchFamily="34" charset="0"/>
                <a:cs typeface="Arial" panose="020B0604020202020204" pitchFamily="34" charset="0"/>
              </a:rPr>
              <a:t>    Трафик </a:t>
            </a:r>
            <a:r>
              <a:rPr lang="ru-RU" sz="2800" b="1" dirty="0">
                <a:latin typeface="Arial" panose="020B0604020202020204" pitchFamily="34" charset="0"/>
                <a:cs typeface="Arial" panose="020B0604020202020204" pitchFamily="34" charset="0"/>
              </a:rPr>
              <a:t>- нагрузка, создаваемая потоком вызовов, сообщений и сигналов, поступающих на средства связи;</a:t>
            </a:r>
          </a:p>
        </p:txBody>
      </p:sp>
    </p:spTree>
    <p:extLst>
      <p:ext uri="{BB962C8B-B14F-4D97-AF65-F5344CB8AC3E}">
        <p14:creationId xmlns:p14="http://schemas.microsoft.com/office/powerpoint/2010/main" val="25326114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4672" y="128291"/>
            <a:ext cx="11473132" cy="7848302"/>
          </a:xfrm>
          <a:prstGeom prst="rect">
            <a:avLst/>
          </a:prstGeom>
        </p:spPr>
        <p:txBody>
          <a:bodyPr wrap="square">
            <a:spAutoFit/>
          </a:bodyPr>
          <a:lstStyle/>
          <a:p>
            <a:r>
              <a:rPr lang="ru-RU" dirty="0">
                <a:solidFill>
                  <a:srgbClr val="2D2D2D"/>
                </a:solidFill>
                <a:latin typeface="Arial" panose="020B0604020202020204" pitchFamily="34" charset="0"/>
                <a:ea typeface="Times New Roman" panose="02020603050405020304" pitchFamily="18" charset="0"/>
              </a:rPr>
              <a:t> </a:t>
            </a:r>
            <a:r>
              <a:rPr lang="ru-RU" dirty="0" smtClean="0">
                <a:solidFill>
                  <a:srgbClr val="2D2D2D"/>
                </a:solidFill>
                <a:latin typeface="Arial" panose="020B0604020202020204" pitchFamily="34" charset="0"/>
                <a:ea typeface="Times New Roman" panose="02020603050405020304" pitchFamily="18" charset="0"/>
              </a:rPr>
              <a:t>      </a:t>
            </a:r>
            <a:r>
              <a:rPr lang="ru-RU" sz="2800" b="1" dirty="0" smtClean="0">
                <a:solidFill>
                  <a:srgbClr val="2D2D2D"/>
                </a:solidFill>
                <a:latin typeface="Arial" panose="020B0604020202020204" pitchFamily="34" charset="0"/>
                <a:ea typeface="Times New Roman" panose="02020603050405020304" pitchFamily="18" charset="0"/>
              </a:rPr>
              <a:t>Законодательство </a:t>
            </a:r>
            <a:r>
              <a:rPr lang="ru-RU" sz="2800" b="1" dirty="0">
                <a:solidFill>
                  <a:srgbClr val="2D2D2D"/>
                </a:solidFill>
                <a:latin typeface="Arial" panose="020B0604020202020204" pitchFamily="34" charset="0"/>
                <a:ea typeface="Times New Roman" panose="02020603050405020304" pitchFamily="18" charset="0"/>
              </a:rPr>
              <a:t>Российской Федерации в области связи основывается на </a:t>
            </a:r>
            <a:r>
              <a:rPr lang="ru-RU" sz="2800" b="1" dirty="0">
                <a:solidFill>
                  <a:srgbClr val="00466E"/>
                </a:solidFill>
                <a:latin typeface="Arial" panose="020B0604020202020204" pitchFamily="34" charset="0"/>
                <a:ea typeface="Times New Roman" panose="02020603050405020304" pitchFamily="18" charset="0"/>
                <a:hlinkClick r:id="rId2"/>
              </a:rPr>
              <a:t>Конституции Российской Федерации</a:t>
            </a:r>
            <a:r>
              <a:rPr lang="ru-RU" sz="2800" b="1" dirty="0">
                <a:solidFill>
                  <a:srgbClr val="2D2D2D"/>
                </a:solidFill>
                <a:latin typeface="Arial" panose="020B0604020202020204" pitchFamily="34" charset="0"/>
                <a:ea typeface="Times New Roman" panose="02020603050405020304" pitchFamily="18" charset="0"/>
              </a:rPr>
              <a:t> и состоит из настоящего Федерального закона и иных федеральных законов</a:t>
            </a:r>
            <a:r>
              <a:rPr lang="ru-RU" sz="2800" b="1" dirty="0" smtClean="0">
                <a:solidFill>
                  <a:srgbClr val="2D2D2D"/>
                </a:solidFill>
                <a:latin typeface="Arial" panose="020B0604020202020204" pitchFamily="34" charset="0"/>
                <a:ea typeface="Times New Roman" panose="02020603050405020304" pitchFamily="18" charset="0"/>
              </a:rPr>
              <a:t>.</a:t>
            </a:r>
          </a:p>
          <a:p>
            <a:r>
              <a:rPr lang="ru-RU" sz="2800" b="1" dirty="0" smtClean="0"/>
              <a:t>       Отношения</a:t>
            </a:r>
            <a:r>
              <a:rPr lang="ru-RU" sz="2800" b="1" dirty="0"/>
              <a:t>, связанные с деятельностью в области связи, регулируются также нормативными правовыми актами Президента Российской Федерации, нормативными правовыми актами Правительства Российской Федерации и издаваемыми в соответствии с ними нормативными правовыми актами федеральных органов исполнительной власти</a:t>
            </a:r>
            <a:r>
              <a:rPr lang="ru-RU" sz="2800" b="1" dirty="0" smtClean="0"/>
              <a:t>.</a:t>
            </a:r>
          </a:p>
          <a:p>
            <a:r>
              <a:rPr lang="ru-RU" sz="2800" b="1" dirty="0"/>
              <a:t> </a:t>
            </a:r>
            <a:r>
              <a:rPr lang="ru-RU" sz="2800" b="1" dirty="0" smtClean="0"/>
              <a:t>      </a:t>
            </a:r>
            <a:r>
              <a:rPr lang="ru-RU" sz="2800" b="1" dirty="0"/>
              <a:t>Если международным договором Российской Федерации установлены иные правила, чем те, которые предусмотрены настоящим Федеральным законом, применяются правила международного договора.</a:t>
            </a:r>
            <a:br>
              <a:rPr lang="ru-RU" sz="2800" b="1" dirty="0"/>
            </a:br>
            <a:r>
              <a:rPr lang="ru-RU" sz="2800" dirty="0"/>
              <a:t/>
            </a:r>
            <a:br>
              <a:rPr lang="ru-RU" sz="2800" dirty="0"/>
            </a:br>
            <a:endParaRPr lang="ru-RU" sz="2800" dirty="0"/>
          </a:p>
          <a:p>
            <a:r>
              <a:rPr lang="ru-RU" sz="2800" dirty="0">
                <a:solidFill>
                  <a:srgbClr val="2D2D2D"/>
                </a:solidFill>
                <a:latin typeface="Arial" panose="020B0604020202020204" pitchFamily="34" charset="0"/>
                <a:ea typeface="Times New Roman" panose="02020603050405020304" pitchFamily="18" charset="0"/>
              </a:rPr>
              <a:t/>
            </a:r>
            <a:br>
              <a:rPr lang="ru-RU" sz="2800" dirty="0">
                <a:solidFill>
                  <a:srgbClr val="2D2D2D"/>
                </a:solidFill>
                <a:latin typeface="Arial" panose="020B0604020202020204" pitchFamily="34" charset="0"/>
                <a:ea typeface="Times New Roman" panose="02020603050405020304" pitchFamily="18" charset="0"/>
              </a:rPr>
            </a:br>
            <a:endParaRPr lang="ru-RU" sz="2800" dirty="0"/>
          </a:p>
        </p:txBody>
      </p:sp>
    </p:spTree>
    <p:extLst>
      <p:ext uri="{BB962C8B-B14F-4D97-AF65-F5344CB8AC3E}">
        <p14:creationId xmlns:p14="http://schemas.microsoft.com/office/powerpoint/2010/main" val="1977320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4564" y="914400"/>
            <a:ext cx="10640291" cy="4832092"/>
          </a:xfrm>
          <a:prstGeom prst="rect">
            <a:avLst/>
          </a:prstGeom>
        </p:spPr>
        <p:txBody>
          <a:bodyPr wrap="square">
            <a:spAutoFit/>
          </a:bodyPr>
          <a:lstStyle/>
          <a:p>
            <a:r>
              <a:rPr lang="ru-RU" b="1" dirty="0" smtClean="0"/>
              <a:t>       </a:t>
            </a:r>
            <a:r>
              <a:rPr lang="ru-RU" sz="2800" b="1" dirty="0" smtClean="0">
                <a:latin typeface="Arial" panose="020B0604020202020204" pitchFamily="34" charset="0"/>
                <a:cs typeface="Arial" panose="020B0604020202020204" pitchFamily="34" charset="0"/>
              </a:rPr>
              <a:t>С появлением систем телеграфной связи возникает идея передавать не только символы, но и попробовать обеспечить передачу речевой информации. С середины 19 века исследователи и изобретатели пытались решить такую задачу. </a:t>
            </a:r>
          </a:p>
          <a:p>
            <a:r>
              <a:rPr lang="ru-RU" sz="2800" b="1" dirty="0" smtClean="0">
                <a:latin typeface="Arial" panose="020B0604020202020204" pitchFamily="34" charset="0"/>
                <a:cs typeface="Arial" panose="020B0604020202020204" pitchFamily="34" charset="0"/>
              </a:rPr>
              <a:t>        Через десятки лет это удалось осуществить. В 1876 г. американский изобретатель А.Г. Белл запатентовал устройство для передачи речевой информации по проводам, названный телефоном, хотя многие изобретатели к тому времени тоже обладали подобными устройствами</a:t>
            </a:r>
            <a:endParaRPr lang="ru-RU"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5732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8927" y="810491"/>
            <a:ext cx="10785764" cy="5262979"/>
          </a:xfrm>
          <a:prstGeom prst="rect">
            <a:avLst/>
          </a:prstGeom>
        </p:spPr>
        <p:txBody>
          <a:bodyPr wrap="square">
            <a:spAutoFit/>
          </a:bodyPr>
          <a:lstStyle/>
          <a:p>
            <a:r>
              <a:rPr lang="ru-RU" dirty="0" smtClean="0"/>
              <a:t>         </a:t>
            </a:r>
            <a:r>
              <a:rPr lang="ru-RU" sz="2800" b="1" dirty="0" smtClean="0">
                <a:latin typeface="Arial" panose="020B0604020202020204" pitchFamily="34" charset="0"/>
                <a:cs typeface="Arial" panose="020B0604020202020204" pitchFamily="34" charset="0"/>
              </a:rPr>
              <a:t>Однако, существующие системы обладали огромным недостатком: информация доставлялось по проводу. Изобретение радио позволило доставлять информацию без использования направляющих систем. </a:t>
            </a:r>
          </a:p>
          <a:p>
            <a:r>
              <a:rPr lang="ru-RU" sz="2800" b="1" dirty="0">
                <a:latin typeface="Arial" panose="020B0604020202020204" pitchFamily="34" charset="0"/>
                <a:cs typeface="Arial" panose="020B0604020202020204" pitchFamily="34" charset="0"/>
              </a:rPr>
              <a:t> </a:t>
            </a:r>
            <a:r>
              <a:rPr lang="ru-RU" sz="2800" b="1" dirty="0" smtClean="0">
                <a:latin typeface="Arial" panose="020B0604020202020204" pitchFamily="34" charset="0"/>
                <a:cs typeface="Arial" panose="020B0604020202020204" pitchFamily="34" charset="0"/>
              </a:rPr>
              <a:t>      Первая демонстрация приемного устройства для электромагнитных волн системы А.С. Попова состоялась на заседании Русского физико-химического общества 7 мая 1895 г. Этот день вошел в историю, как день изобретения радио.</a:t>
            </a:r>
          </a:p>
          <a:p>
            <a:r>
              <a:rPr lang="ru-RU" sz="2800" b="1" dirty="0">
                <a:latin typeface="Arial" panose="020B0604020202020204" pitchFamily="34" charset="0"/>
                <a:cs typeface="Arial" panose="020B0604020202020204" pitchFamily="34" charset="0"/>
              </a:rPr>
              <a:t> </a:t>
            </a:r>
            <a:r>
              <a:rPr lang="ru-RU" sz="2800" b="1" dirty="0" smtClean="0">
                <a:latin typeface="Arial" panose="020B0604020202020204" pitchFamily="34" charset="0"/>
                <a:cs typeface="Arial" panose="020B0604020202020204" pitchFamily="34" charset="0"/>
              </a:rPr>
              <a:t>      В марте 1896 г. А.С. Попов продемонстрировал опыт с передачей и приемом. Он передал без проводов текст, состоящий из слов «Генрих Герц», на расстояние 250 м.</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6796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5801" y="353291"/>
            <a:ext cx="11035144" cy="6124754"/>
          </a:xfrm>
          <a:prstGeom prst="rect">
            <a:avLst/>
          </a:prstGeom>
        </p:spPr>
        <p:txBody>
          <a:bodyPr wrap="square">
            <a:spAutoFit/>
          </a:bodyPr>
          <a:lstStyle/>
          <a:p>
            <a:r>
              <a:rPr lang="ru-RU" dirty="0" smtClean="0"/>
              <a:t>       </a:t>
            </a:r>
            <a:r>
              <a:rPr lang="ru-RU" sz="2800" b="1" dirty="0" smtClean="0">
                <a:latin typeface="Arial" panose="020B0604020202020204" pitchFamily="34" charset="0"/>
                <a:cs typeface="Arial" panose="020B0604020202020204" pitchFamily="34" charset="0"/>
              </a:rPr>
              <a:t>Использование аналогового сигнала в электросвязи являлось большим ограничением качества передачи информации. С целью решения задачи повышения качества обслуживания, велись разработки в области перехода к цифровым системам передачи.</a:t>
            </a:r>
          </a:p>
          <a:p>
            <a:r>
              <a:rPr lang="ru-RU" sz="2800" b="1" dirty="0">
                <a:latin typeface="Arial" panose="020B0604020202020204" pitchFamily="34" charset="0"/>
                <a:cs typeface="Arial" panose="020B0604020202020204" pitchFamily="34" charset="0"/>
              </a:rPr>
              <a:t> </a:t>
            </a:r>
            <a:r>
              <a:rPr lang="ru-RU" sz="2800" b="1" dirty="0" smtClean="0">
                <a:latin typeface="Arial" panose="020B0604020202020204" pitchFamily="34" charset="0"/>
                <a:cs typeface="Arial" panose="020B0604020202020204" pitchFamily="34" charset="0"/>
              </a:rPr>
              <a:t>      В начале 1960-ых в США была введена в эксплуатацию первая цифровая система передачи ИКМ-24. Изобретение лазера привело к возможности осуществления передачи информации на большие расстояния. Для этого необходимо было обеспечить необходимую среду передачи. </a:t>
            </a:r>
          </a:p>
          <a:p>
            <a:r>
              <a:rPr lang="ru-RU" sz="2800" b="1" dirty="0">
                <a:latin typeface="Arial" panose="020B0604020202020204" pitchFamily="34" charset="0"/>
                <a:cs typeface="Arial" panose="020B0604020202020204" pitchFamily="34" charset="0"/>
              </a:rPr>
              <a:t> </a:t>
            </a:r>
            <a:r>
              <a:rPr lang="ru-RU" sz="2800" b="1" dirty="0" smtClean="0">
                <a:latin typeface="Arial" panose="020B0604020202020204" pitchFamily="34" charset="0"/>
                <a:cs typeface="Arial" panose="020B0604020202020204" pitchFamily="34" charset="0"/>
              </a:rPr>
              <a:t>    Такой средой являются оптические линии связи. На сегодняшний день волоконно-оптические линии связи являются основным средством организации каналов передачи информации на физическом уровне</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289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5636" y="0"/>
            <a:ext cx="11222182" cy="6124754"/>
          </a:xfrm>
          <a:prstGeom prst="rect">
            <a:avLst/>
          </a:prstGeom>
        </p:spPr>
        <p:txBody>
          <a:bodyPr wrap="square">
            <a:spAutoFit/>
          </a:bodyPr>
          <a:lstStyle/>
          <a:p>
            <a:pPr algn="just"/>
            <a:r>
              <a:rPr lang="ru-RU" sz="2800" b="1" dirty="0" smtClean="0">
                <a:latin typeface="Arial" panose="020B0604020202020204" pitchFamily="34" charset="0"/>
                <a:cs typeface="Arial" panose="020B0604020202020204" pitchFamily="34" charset="0"/>
              </a:rPr>
              <a:t>     На смену телеграфной связи пришли такие виды документальной электросвязи, как передача данных, электронная почта, факсимильная связь. Успешно развивается российский сегмент Интернет. Наиболее быстрыми темпами в нашей стране идет развитие мобильной связи. </a:t>
            </a:r>
          </a:p>
          <a:p>
            <a:pPr algn="just"/>
            <a:r>
              <a:rPr lang="ru-RU" sz="2800" b="1" dirty="0" smtClean="0">
                <a:latin typeface="Arial" panose="020B0604020202020204" pitchFamily="34" charset="0"/>
                <a:cs typeface="Arial" panose="020B0604020202020204" pitchFamily="34" charset="0"/>
              </a:rPr>
              <a:t>      Большинство специалистов сходятся во мнении, что дальнейшая эволюция инфокоммуникационных технологий будет идти в направлениях увеличения скорости передачи информации, интеллектуализации сетей и обеспечения мобильности пользователей. Высокие скорости необходимы для интеграции различных видов информации в мультимедийных приложениях, организации связи локальных и глобальных сетей.</a:t>
            </a:r>
            <a:endParaRPr lang="ru-RU"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6948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89709" y="647021"/>
            <a:ext cx="10245436" cy="4401205"/>
          </a:xfrm>
          <a:prstGeom prst="rect">
            <a:avLst/>
          </a:prstGeom>
        </p:spPr>
        <p:txBody>
          <a:bodyPr wrap="square">
            <a:spAutoFit/>
          </a:bodyPr>
          <a:lstStyle/>
          <a:p>
            <a:r>
              <a:rPr lang="ru-RU" b="1" dirty="0" smtClean="0"/>
              <a:t>     </a:t>
            </a:r>
            <a:r>
              <a:rPr lang="ru-RU" sz="2800" b="1" dirty="0" smtClean="0">
                <a:latin typeface="Arial" panose="020B0604020202020204" pitchFamily="34" charset="0"/>
                <a:cs typeface="Arial" panose="020B0604020202020204" pitchFamily="34" charset="0"/>
              </a:rPr>
              <a:t>Современные сети также наращивают и интеллектуальность в области обеспечения предоставления услуг связи. Интеллектуальность позволяет увеличить гибкость и надежность сети, делает более легким управление глобальными сетями. </a:t>
            </a:r>
          </a:p>
          <a:p>
            <a:r>
              <a:rPr lang="ru-RU" sz="2800" b="1" dirty="0" smtClean="0">
                <a:latin typeface="Arial" panose="020B0604020202020204" pitchFamily="34" charset="0"/>
                <a:cs typeface="Arial" panose="020B0604020202020204" pitchFamily="34" charset="0"/>
              </a:rPr>
              <a:t>   Благодаря интеллектуализации сетей пользователь перестает быть пассивным потребителем услуг, превращаясь в активного клиента - клиента, который сможет сам активно управлять сетью, заказывая необходимые ему услуги.</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4708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199" y="758180"/>
            <a:ext cx="11346873" cy="5693866"/>
          </a:xfrm>
          <a:prstGeom prst="rect">
            <a:avLst/>
          </a:prstGeom>
        </p:spPr>
        <p:txBody>
          <a:bodyPr wrap="square">
            <a:spAutoFit/>
          </a:bodyPr>
          <a:lstStyle/>
          <a:p>
            <a:pPr algn="just"/>
            <a:r>
              <a:rPr lang="ru-RU" sz="2800" b="1" dirty="0" smtClean="0">
                <a:latin typeface="Arial" panose="020B0604020202020204" pitchFamily="34" charset="0"/>
                <a:cs typeface="Arial" panose="020B0604020202020204" pitchFamily="34" charset="0"/>
              </a:rPr>
              <a:t>     Телекоммуникационные сети и системы представляют собой комплекс технических средств, обеспечивающих передачу разнообразных сообщений между любыми пользователями, на произвольные расстояния с заданными параметрами качества. </a:t>
            </a:r>
          </a:p>
          <a:p>
            <a:pPr algn="just"/>
            <a:r>
              <a:rPr lang="ru-RU" sz="2800" b="1" dirty="0">
                <a:latin typeface="Arial" panose="020B0604020202020204" pitchFamily="34" charset="0"/>
                <a:cs typeface="Arial" panose="020B0604020202020204" pitchFamily="34" charset="0"/>
              </a:rPr>
              <a:t> </a:t>
            </a:r>
            <a:r>
              <a:rPr lang="ru-RU" sz="2800" b="1" dirty="0" smtClean="0">
                <a:latin typeface="Arial" panose="020B0604020202020204" pitchFamily="34" charset="0"/>
                <a:cs typeface="Arial" panose="020B0604020202020204" pitchFamily="34" charset="0"/>
              </a:rPr>
              <a:t>      Телекоммуникационные системы используют многоканальные системы передачи, работающие в различных физических средах (электрический кабель, волоконно-оптический кабель, </a:t>
            </a:r>
            <a:r>
              <a:rPr lang="ru-RU" sz="2800" b="1" dirty="0" err="1" smtClean="0">
                <a:latin typeface="Arial" panose="020B0604020202020204" pitchFamily="34" charset="0"/>
                <a:cs typeface="Arial" panose="020B0604020202020204" pitchFamily="34" charset="0"/>
              </a:rPr>
              <a:t>радиоспектр</a:t>
            </a:r>
            <a:r>
              <a:rPr lang="ru-RU" sz="2800" b="1" dirty="0" smtClean="0">
                <a:latin typeface="Arial" panose="020B0604020202020204" pitchFamily="34" charset="0"/>
                <a:cs typeface="Arial" panose="020B0604020202020204" pitchFamily="34" charset="0"/>
              </a:rPr>
              <a:t>), с целью формирования типовых каналов и трактов.</a:t>
            </a:r>
          </a:p>
          <a:p>
            <a:pPr algn="just"/>
            <a:r>
              <a:rPr lang="ru-RU" sz="2800" b="1" dirty="0">
                <a:latin typeface="Arial" panose="020B0604020202020204" pitchFamily="34" charset="0"/>
                <a:cs typeface="Arial" panose="020B0604020202020204" pitchFamily="34" charset="0"/>
              </a:rPr>
              <a:t> </a:t>
            </a:r>
            <a:r>
              <a:rPr lang="ru-RU" sz="2800" b="1" dirty="0" smtClean="0">
                <a:latin typeface="Arial" panose="020B0604020202020204" pitchFamily="34" charset="0"/>
                <a:cs typeface="Arial" panose="020B0604020202020204" pitchFamily="34" charset="0"/>
              </a:rPr>
              <a:t>       В совокупности телекоммуникационные системы и сети образуют систему электросвязи – комплекс технических средств, обеспечивающих электросвязь определенного вида.</a:t>
            </a:r>
            <a:endParaRPr lang="ru-RU"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133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3291" y="238772"/>
            <a:ext cx="11242963" cy="6124754"/>
          </a:xfrm>
          <a:prstGeom prst="rect">
            <a:avLst/>
          </a:prstGeom>
        </p:spPr>
        <p:txBody>
          <a:bodyPr wrap="square">
            <a:spAutoFit/>
          </a:bodyPr>
          <a:lstStyle/>
          <a:p>
            <a:r>
              <a:rPr lang="ru-RU" sz="2800" b="1" dirty="0" smtClean="0">
                <a:latin typeface="Arial" panose="020B0604020202020204" pitchFamily="34" charset="0"/>
                <a:cs typeface="Arial" panose="020B0604020202020204" pitchFamily="34" charset="0"/>
              </a:rPr>
              <a:t>       Главным нормативным документом отрасли связи в РФ является закон «О связи». Основными целями, которые достигаются в рамках данного закона, являются: создание условий для формирования рынка оказания услуг телекоммуникаций на всей территории Российской Федерации, в </a:t>
            </a:r>
            <a:r>
              <a:rPr lang="ru-RU" sz="2800" b="1" dirty="0" err="1" smtClean="0">
                <a:latin typeface="Arial" panose="020B0604020202020204" pitchFamily="34" charset="0"/>
                <a:cs typeface="Arial" panose="020B0604020202020204" pitchFamily="34" charset="0"/>
              </a:rPr>
              <a:t>т.ч</a:t>
            </a:r>
            <a:r>
              <a:rPr lang="ru-RU" sz="2800" b="1" dirty="0" smtClean="0">
                <a:latin typeface="Arial" panose="020B0604020202020204" pitchFamily="34" charset="0"/>
                <a:cs typeface="Arial" panose="020B0604020202020204" pitchFamily="34" charset="0"/>
              </a:rPr>
              <a:t>. и обеспечение добросовестной конкуренции на данном рынке услуг; формирование условий по внедрению современных и перспективных технологий и стандартов на сетях связи РФ; защита интересов как потребителей услуг связи, так и других субъектов, занимающихся деятельностью в области связи; создание условий для развития инфраструктуры российского сегмента телекоммуникаций и обеспечения его интеграции с международными сетями связи. </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00683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TotalTime>
  <Words>1408</Words>
  <Application>Microsoft Office PowerPoint</Application>
  <PresentationFormat>Широкоэкранный</PresentationFormat>
  <Paragraphs>61</Paragraphs>
  <Slides>24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24</vt:i4>
      </vt:variant>
    </vt:vector>
  </HeadingPairs>
  <TitlesOfParts>
    <vt:vector size="29" baseType="lpstr">
      <vt:lpstr>Arial</vt:lpstr>
      <vt:lpstr>Calibri</vt:lpstr>
      <vt:lpstr>Calibri Light</vt:lpstr>
      <vt:lpstr>Times New Roman</vt:lpstr>
      <vt:lpstr>Тема Office</vt:lpstr>
      <vt:lpstr>ОСНОВЫ ПОСТРОЕНИЯ ИНФОКОММУНИКАЦИОННЫХ СИСТЕМ И СЕТЕЙ</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ОСНОВЫ ПОСТРОЕНИЯ ИНФОКОММУНИКАЦИОННЫХ СИСТЕМ И СЕТЕЙ</dc:title>
  <dc:creator>Evgeniy</dc:creator>
  <cp:lastModifiedBy>Evgeniy</cp:lastModifiedBy>
  <cp:revision>17</cp:revision>
  <dcterms:created xsi:type="dcterms:W3CDTF">2019-09-14T12:31:46Z</dcterms:created>
  <dcterms:modified xsi:type="dcterms:W3CDTF">2019-09-19T13:09:03Z</dcterms:modified>
</cp:coreProperties>
</file>