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38"/>
  </p:notesMasterIdLst>
  <p:sldIdLst>
    <p:sldId id="256" r:id="rId4"/>
    <p:sldId id="257" r:id="rId5"/>
    <p:sldId id="258" r:id="rId6"/>
    <p:sldId id="262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sanov R.R." initials="R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8-08-18T16:56:35.106" idx="1">
    <p:pos x="2524" y="2770"/>
    <p:text>Только для Усть-Ордынского Бурятского округа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FF023-41A5-44EA-BB7F-4B445916E842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E34BD-E7AD-436B-BEB2-0C2632B40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4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1748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1D359B1-FC21-4932-9484-941BC1E734D3}" type="datetime1">
              <a:rPr lang="en-US" altLang="ru-RU" sz="1200" smtClean="0">
                <a:solidFill>
                  <a:srgbClr val="000000"/>
                </a:solidFill>
              </a:rPr>
              <a:pPr/>
              <a:t>12/9/2019</a:t>
            </a:fld>
            <a:endParaRPr lang="en-US" altLang="ru-RU" sz="1200" smtClean="0">
              <a:solidFill>
                <a:srgbClr val="000000"/>
              </a:solidFill>
            </a:endParaRPr>
          </a:p>
        </p:txBody>
      </p:sp>
      <p:sp>
        <p:nvSpPr>
          <p:cNvPr id="31749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75F0A6E-344C-4806-AF59-CC59F9E5E2B0}" type="slidenum">
              <a:rPr lang="en-US" altLang="ru-RU" sz="1200">
                <a:solidFill>
                  <a:srgbClr val="000000"/>
                </a:solidFill>
              </a:rPr>
              <a:pPr/>
              <a:t>16</a:t>
            </a:fld>
            <a:endParaRPr lang="en-US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3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43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88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3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lide0002_image00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1"/>
          <a:stretch>
            <a:fillRect/>
          </a:stretch>
        </p:blipFill>
        <p:spPr bwMode="auto">
          <a:xfrm>
            <a:off x="6096000" y="1589"/>
            <a:ext cx="6098117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478368" y="6477001"/>
            <a:ext cx="653203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>
            <a:lvl1pPr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1200" smtClean="0">
                <a:solidFill>
                  <a:srgbClr val="696464"/>
                </a:solidFill>
              </a:rPr>
              <a:t>MegaFon  | Presentation title here  |  </a:t>
            </a:r>
            <a:fld id="{D2F4C46D-CB9B-4A83-AFB9-E91B9AA50085}" type="datetime1">
              <a:rPr lang="en-US" altLang="ru-RU" sz="1200" smtClean="0">
                <a:solidFill>
                  <a:srgbClr val="696464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12/9/2019</a:t>
            </a:fld>
            <a:r>
              <a:rPr lang="en-US" altLang="ru-RU" sz="1200" smtClean="0">
                <a:solidFill>
                  <a:srgbClr val="696464"/>
                </a:solidFill>
              </a:rPr>
              <a:t> 	</a:t>
            </a:r>
            <a:fld id="{BE82AB4D-DB0E-4E53-8E49-227ACB9C2045}" type="slidenum">
              <a:rPr lang="en-US" altLang="ru-RU" sz="1200" smtClean="0">
                <a:solidFill>
                  <a:srgbClr val="696464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z="1200" smtClean="0">
              <a:solidFill>
                <a:srgbClr val="696464"/>
              </a:solidFill>
            </a:endParaRP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 flipV="1">
            <a:off x="508000" y="2362201"/>
            <a:ext cx="10769600" cy="3175"/>
          </a:xfrm>
          <a:prstGeom prst="line">
            <a:avLst/>
          </a:prstGeom>
          <a:noFill/>
          <a:ln w="76200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477000" y="1258888"/>
            <a:ext cx="4775200" cy="950912"/>
          </a:xfrm>
        </p:spPr>
        <p:txBody>
          <a:bodyPr/>
          <a:lstStyle>
            <a:lvl1pPr>
              <a:lnSpc>
                <a:spcPts val="2400"/>
              </a:lnSpc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6787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196FD025-0CE3-4353-AF98-B60A83568B6D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82112C3B-1955-4120-9B75-87F24CAF25D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8560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E5921AB8-EB6E-4E41-BACB-58CA00C94B61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E6D3FF32-81F1-46FD-B35C-2423FDF30BE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0914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8367" y="1168401"/>
            <a:ext cx="5513917" cy="4886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5" y="1168401"/>
            <a:ext cx="5516033" cy="4886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F2290B23-0D5D-4049-B03D-BB7D81207E73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F8411AF2-CB30-403A-8466-C47943E066C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17778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DE05218D-4AD4-456B-AACA-A8CB53AC6963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5D7C5921-9DAD-48A4-9181-D59472DC564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86083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F9AA02C0-29FC-43D4-AC74-D6AADC7C81CE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D0A03BC7-AFBB-4A3F-BB10-2450F992625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7131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D76B93B7-40E2-4B12-B367-A3D7AB73146E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EA78F158-A6BD-4592-BDA2-DE2F0675B04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2250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ABADD884-7A6B-4FDB-AED6-05E223E36AB2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D99669D1-651C-4BE9-8C43-9408A12EDD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0147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66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2BBF9CB6-4875-4825-A358-D6A1BCA2BE41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70941E43-584B-4167-AC0F-68FF2499FEB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81412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722795B8-B3E5-43EA-B685-A0AD81B1AA8D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A2F4355A-6857-4CE7-B20E-3815191828B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52058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04818" y="358775"/>
            <a:ext cx="2806700" cy="5695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8367" y="358775"/>
            <a:ext cx="8223251" cy="5695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44478842-30D0-442E-A19F-EDD3E518B1E7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7F97E5B4-BFA0-496A-A117-A21EC78340C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46437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368" y="358776"/>
            <a:ext cx="8056033" cy="4032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78367" y="1168401"/>
            <a:ext cx="5513917" cy="48863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6195485" y="1168401"/>
            <a:ext cx="5516033" cy="48863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F7F1D962-2DA8-406C-BB47-EE72489A88F9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6685423E-1C2F-4C2E-891A-A3BA6B005CF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01417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368" y="358776"/>
            <a:ext cx="8056033" cy="4032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78367" y="1168401"/>
            <a:ext cx="5513917" cy="48863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5" y="1168401"/>
            <a:ext cx="5516033" cy="48863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78ECDAA2-A655-4FDF-892D-C2A72E299D64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F912F2CB-190F-4285-B28C-B5B53DC1E1F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473456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51" y="1989138"/>
            <a:ext cx="8066616" cy="863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90651" y="2852739"/>
            <a:ext cx="8066616" cy="9366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03685" y="6400800"/>
            <a:ext cx="3456516" cy="4127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B02224F-4F98-4D14-8D36-24ECD3B44CB5}" type="slidenum">
              <a:rPr lang="ru-RU" altLang="ru-RU" sz="2400" smtClean="0">
                <a:solidFill>
                  <a:prstClr val="white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240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36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lide0002_image00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1"/>
          <a:stretch>
            <a:fillRect/>
          </a:stretch>
        </p:blipFill>
        <p:spPr bwMode="auto">
          <a:xfrm>
            <a:off x="6096000" y="1589"/>
            <a:ext cx="6098117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478368" y="6477001"/>
            <a:ext cx="653203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>
            <a:lvl1pPr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2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1200" smtClean="0">
                <a:solidFill>
                  <a:srgbClr val="696464"/>
                </a:solidFill>
              </a:rPr>
              <a:t>MegaFon  | Presentation title here  |  </a:t>
            </a:r>
            <a:fld id="{D2F4C46D-CB9B-4A83-AFB9-E91B9AA50085}" type="datetime1">
              <a:rPr lang="en-US" altLang="ru-RU" sz="1200" smtClean="0">
                <a:solidFill>
                  <a:srgbClr val="696464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12/9/2019</a:t>
            </a:fld>
            <a:r>
              <a:rPr lang="en-US" altLang="ru-RU" sz="1200" smtClean="0">
                <a:solidFill>
                  <a:srgbClr val="696464"/>
                </a:solidFill>
              </a:rPr>
              <a:t> 	</a:t>
            </a:r>
            <a:fld id="{BE82AB4D-DB0E-4E53-8E49-227ACB9C2045}" type="slidenum">
              <a:rPr lang="en-US" altLang="ru-RU" sz="1200" smtClean="0">
                <a:solidFill>
                  <a:srgbClr val="696464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z="1200" smtClean="0">
              <a:solidFill>
                <a:srgbClr val="696464"/>
              </a:solidFill>
            </a:endParaRP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 flipV="1">
            <a:off x="508000" y="2362201"/>
            <a:ext cx="10769600" cy="3175"/>
          </a:xfrm>
          <a:prstGeom prst="line">
            <a:avLst/>
          </a:prstGeom>
          <a:noFill/>
          <a:ln w="76200" cap="rnd">
            <a:solidFill>
              <a:schemeClr val="bg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477000" y="1258888"/>
            <a:ext cx="4775200" cy="950912"/>
          </a:xfrm>
        </p:spPr>
        <p:txBody>
          <a:bodyPr/>
          <a:lstStyle>
            <a:lvl1pPr>
              <a:lnSpc>
                <a:spcPts val="2400"/>
              </a:lnSpc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149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196FD025-0CE3-4353-AF98-B60A83568B6D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82112C3B-1955-4120-9B75-87F24CAF25D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50799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E5921AB8-EB6E-4E41-BACB-58CA00C94B61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E6D3FF32-81F1-46FD-B35C-2423FDF30BE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23867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8367" y="1168401"/>
            <a:ext cx="5513917" cy="4886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5" y="1168401"/>
            <a:ext cx="5516033" cy="4886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F2290B23-0D5D-4049-B03D-BB7D81207E73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F8411AF2-CB30-403A-8466-C47943E066C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4255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496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DE05218D-4AD4-456B-AACA-A8CB53AC6963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5D7C5921-9DAD-48A4-9181-D59472DC564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48766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F9AA02C0-29FC-43D4-AC74-D6AADC7C81CE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D0A03BC7-AFBB-4A3F-BB10-2450F992625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536577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D76B93B7-40E2-4B12-B367-A3D7AB73146E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EA78F158-A6BD-4592-BDA2-DE2F0675B04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736000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ABADD884-7A6B-4FDB-AED6-05E223E36AB2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D99669D1-651C-4BE9-8C43-9408A12EDD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339195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2BBF9CB6-4875-4825-A358-D6A1BCA2BE41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70941E43-584B-4167-AC0F-68FF2499FEB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326773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722795B8-B3E5-43EA-B685-A0AD81B1AA8D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A2F4355A-6857-4CE7-B20E-3815191828B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635891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04818" y="358775"/>
            <a:ext cx="2806700" cy="5695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8367" y="358775"/>
            <a:ext cx="8223251" cy="5695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44478842-30D0-442E-A19F-EDD3E518B1E7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7F97E5B4-BFA0-496A-A117-A21EC78340C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75640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368" y="358776"/>
            <a:ext cx="8056033" cy="4032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78367" y="1168401"/>
            <a:ext cx="5513917" cy="48863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6195485" y="1168401"/>
            <a:ext cx="5516033" cy="48863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F7F1D962-2DA8-406C-BB47-EE72489A88F9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6685423E-1C2F-4C2E-891A-A3BA6B005CF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92250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368" y="358776"/>
            <a:ext cx="8056033" cy="4032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78367" y="1168401"/>
            <a:ext cx="5513917" cy="48863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485" y="1168401"/>
            <a:ext cx="5516033" cy="48863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MegaFon  | Presentation title here  |  </a:t>
            </a:r>
            <a:fld id="{78ECDAA2-A655-4FDF-892D-C2A72E299D64}" type="datetime1">
              <a:rPr lang="en-US" altLang="ru-RU"/>
              <a:pPr/>
              <a:t>12/9/2019</a:t>
            </a:fld>
            <a:r>
              <a:rPr lang="en-US" altLang="ru-RU"/>
              <a:t> 	</a:t>
            </a:r>
            <a:fld id="{F912F2CB-190F-4285-B28C-B5B53DC1E1F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982940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51" y="1989138"/>
            <a:ext cx="8066616" cy="863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90651" y="2852739"/>
            <a:ext cx="8066616" cy="9366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03685" y="6400800"/>
            <a:ext cx="3456516" cy="4127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B02224F-4F98-4D14-8D36-24ECD3B44CB5}" type="slidenum">
              <a:rPr lang="ru-RU" altLang="ru-RU" sz="2400" smtClean="0">
                <a:solidFill>
                  <a:prstClr val="white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240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8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670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87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13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83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8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11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81903-A917-4BC7-B17B-B81CD5EF8E17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63341-34AA-45DD-96B6-0F4CF73C4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96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prstClr val="white"/>
              </a:solidFill>
            </a:endParaRPr>
          </a:p>
        </p:txBody>
      </p:sp>
      <p:pic>
        <p:nvPicPr>
          <p:cNvPr id="2051" name="Picture 7" descr="slide0003_image008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/>
          <a:stretch>
            <a:fillRect/>
          </a:stretch>
        </p:blipFill>
        <p:spPr bwMode="auto">
          <a:xfrm>
            <a:off x="0" y="0"/>
            <a:ext cx="1219411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8368" y="358776"/>
            <a:ext cx="805603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8367" y="1168401"/>
            <a:ext cx="11233151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Click to edit Master text styles</a:t>
            </a:r>
          </a:p>
          <a:p>
            <a:pPr lvl="2"/>
            <a:r>
              <a:rPr lang="en-US" altLang="ru-RU" smtClean="0"/>
              <a:t>Click to edit Master text styles</a:t>
            </a:r>
          </a:p>
          <a:p>
            <a:pPr lvl="3"/>
            <a:r>
              <a:rPr lang="en-US" altLang="ru-RU" smtClean="0"/>
              <a:t>Click to edit Master text styles</a:t>
            </a:r>
          </a:p>
          <a:p>
            <a:pPr lvl="4"/>
            <a:r>
              <a:rPr lang="en-US" altLang="ru-RU" smtClean="0"/>
              <a:t>Click to edit Master text styles</a:t>
            </a:r>
          </a:p>
          <a:p>
            <a:pPr lvl="3"/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8367" y="6477001"/>
            <a:ext cx="1151043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199838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mtClean="0"/>
              <a:t>MegaFon  | Presentation title here  |  </a:t>
            </a:r>
            <a:fld id="{935101B2-BEC3-4A1D-9C1C-B6705746FA9E}" type="datetime1">
              <a:rPr lang="en-US" altLang="ru-RU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12/9/2019</a:t>
            </a:fld>
            <a:r>
              <a:rPr lang="en-US" altLang="ru-RU" smtClean="0"/>
              <a:t> 	</a:t>
            </a:r>
            <a:fld id="{1830FEBF-2047-48C5-98F9-63200DB1D13B}" type="slidenum">
              <a:rPr lang="en-US" altLang="ru-RU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/>
          </a:p>
        </p:txBody>
      </p:sp>
      <p:sp>
        <p:nvSpPr>
          <p:cNvPr id="1044" name="Text Box 20"/>
          <p:cNvSpPr txBox="1">
            <a:spLocks noChangeArrowheads="1"/>
          </p:cNvSpPr>
          <p:nvPr userDrawn="1"/>
        </p:nvSpPr>
        <p:spPr bwMode="auto">
          <a:xfrm>
            <a:off x="609600" y="3810000"/>
            <a:ext cx="873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ru-RU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0901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/>
  <p:txStyles>
    <p:titleStyle>
      <a:lvl1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5pPr>
      <a:lvl6pPr marL="4572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6pPr>
      <a:lvl7pPr marL="9144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7pPr>
      <a:lvl8pPr marL="13716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8pPr>
      <a:lvl9pPr marL="18288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lnSpc>
          <a:spcPts val="2600"/>
        </a:lnSpc>
        <a:spcBef>
          <a:spcPct val="0"/>
        </a:spcBef>
        <a:spcAft>
          <a:spcPts val="2000"/>
        </a:spcAft>
        <a:buSzPct val="25000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1588" indent="45561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1600">
          <a:solidFill>
            <a:srgbClr val="808080"/>
          </a:solidFill>
          <a:latin typeface="+mn-lt"/>
          <a:ea typeface="+mn-ea"/>
        </a:defRPr>
      </a:lvl2pPr>
      <a:lvl3pPr marL="188913" indent="-18573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Font typeface="Times" panose="02020603050405020304" pitchFamily="18" charset="0"/>
        <a:buChar char="•"/>
        <a:defRPr sz="1600">
          <a:solidFill>
            <a:srgbClr val="808080"/>
          </a:solidFill>
          <a:latin typeface="+mn-lt"/>
          <a:ea typeface="+mn-ea"/>
        </a:defRPr>
      </a:lvl3pPr>
      <a:lvl4pPr marL="379413" indent="-18891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Font typeface="Times" panose="02020603050405020304" pitchFamily="18" charset="0"/>
        <a:buChar char="–"/>
        <a:defRPr sz="1600">
          <a:solidFill>
            <a:srgbClr val="808080"/>
          </a:solidFill>
          <a:latin typeface="+mn-lt"/>
          <a:ea typeface="+mn-ea"/>
        </a:defRPr>
      </a:lvl4pPr>
      <a:lvl5pPr marL="568325" indent="-187325"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buFont typeface="Times" panose="02020603050405020304" pitchFamily="18" charset="0"/>
        <a:buChar char="–"/>
        <a:defRPr sz="1400">
          <a:solidFill>
            <a:srgbClr val="808080"/>
          </a:solidFill>
          <a:latin typeface="+mn-lt"/>
          <a:ea typeface="+mn-ea"/>
        </a:defRPr>
      </a:lvl5pPr>
      <a:lvl6pPr marL="10255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6pPr>
      <a:lvl7pPr marL="14827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7pPr>
      <a:lvl8pPr marL="19399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8pPr>
      <a:lvl9pPr marL="23971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prstClr val="white"/>
              </a:solidFill>
            </a:endParaRPr>
          </a:p>
        </p:txBody>
      </p:sp>
      <p:pic>
        <p:nvPicPr>
          <p:cNvPr id="2051" name="Picture 7" descr="slide0003_image008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/>
          <a:stretch>
            <a:fillRect/>
          </a:stretch>
        </p:blipFill>
        <p:spPr bwMode="auto">
          <a:xfrm>
            <a:off x="0" y="0"/>
            <a:ext cx="1219411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8368" y="358776"/>
            <a:ext cx="805603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8367" y="1168401"/>
            <a:ext cx="11233151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Click to edit Master text styles</a:t>
            </a:r>
          </a:p>
          <a:p>
            <a:pPr lvl="2"/>
            <a:r>
              <a:rPr lang="en-US" altLang="ru-RU" smtClean="0"/>
              <a:t>Click to edit Master text styles</a:t>
            </a:r>
          </a:p>
          <a:p>
            <a:pPr lvl="3"/>
            <a:r>
              <a:rPr lang="en-US" altLang="ru-RU" smtClean="0"/>
              <a:t>Click to edit Master text styles</a:t>
            </a:r>
          </a:p>
          <a:p>
            <a:pPr lvl="4"/>
            <a:r>
              <a:rPr lang="en-US" altLang="ru-RU" smtClean="0"/>
              <a:t>Click to edit Master text styles</a:t>
            </a:r>
          </a:p>
          <a:p>
            <a:pPr lvl="3"/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8367" y="6477001"/>
            <a:ext cx="1151043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199838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mtClean="0"/>
              <a:t>MegaFon  | Presentation title here  |  </a:t>
            </a:r>
            <a:fld id="{935101B2-BEC3-4A1D-9C1C-B6705746FA9E}" type="datetime1">
              <a:rPr lang="en-US" altLang="ru-RU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12/9/2019</a:t>
            </a:fld>
            <a:r>
              <a:rPr lang="en-US" altLang="ru-RU" smtClean="0"/>
              <a:t> 	</a:t>
            </a:r>
            <a:fld id="{1830FEBF-2047-48C5-98F9-63200DB1D13B}" type="slidenum">
              <a:rPr lang="en-US" altLang="ru-RU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/>
          </a:p>
        </p:txBody>
      </p:sp>
      <p:sp>
        <p:nvSpPr>
          <p:cNvPr id="1044" name="Text Box 20"/>
          <p:cNvSpPr txBox="1">
            <a:spLocks noChangeArrowheads="1"/>
          </p:cNvSpPr>
          <p:nvPr userDrawn="1"/>
        </p:nvSpPr>
        <p:spPr bwMode="auto">
          <a:xfrm>
            <a:off x="609600" y="3810000"/>
            <a:ext cx="873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ru-RU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58520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sldNum="0" hdr="0" ftr="0"/>
  <p:txStyles>
    <p:titleStyle>
      <a:lvl1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5pPr>
      <a:lvl6pPr marL="4572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6pPr>
      <a:lvl7pPr marL="9144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7pPr>
      <a:lvl8pPr marL="13716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8pPr>
      <a:lvl9pPr marL="1828800" algn="l" rtl="0" fontAlgn="base">
        <a:lnSpc>
          <a:spcPts val="2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lnSpc>
          <a:spcPts val="2600"/>
        </a:lnSpc>
        <a:spcBef>
          <a:spcPct val="0"/>
        </a:spcBef>
        <a:spcAft>
          <a:spcPts val="2000"/>
        </a:spcAft>
        <a:buSzPct val="25000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1588" indent="45561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1600">
          <a:solidFill>
            <a:srgbClr val="808080"/>
          </a:solidFill>
          <a:latin typeface="+mn-lt"/>
          <a:ea typeface="+mn-ea"/>
        </a:defRPr>
      </a:lvl2pPr>
      <a:lvl3pPr marL="188913" indent="-18573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Font typeface="Times" panose="02020603050405020304" pitchFamily="18" charset="0"/>
        <a:buChar char="•"/>
        <a:defRPr sz="1600">
          <a:solidFill>
            <a:srgbClr val="808080"/>
          </a:solidFill>
          <a:latin typeface="+mn-lt"/>
          <a:ea typeface="+mn-ea"/>
        </a:defRPr>
      </a:lvl3pPr>
      <a:lvl4pPr marL="379413" indent="-18891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Font typeface="Times" panose="02020603050405020304" pitchFamily="18" charset="0"/>
        <a:buChar char="–"/>
        <a:defRPr sz="1600">
          <a:solidFill>
            <a:srgbClr val="808080"/>
          </a:solidFill>
          <a:latin typeface="+mn-lt"/>
          <a:ea typeface="+mn-ea"/>
        </a:defRPr>
      </a:lvl4pPr>
      <a:lvl5pPr marL="568325" indent="-187325"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buFont typeface="Times" panose="02020603050405020304" pitchFamily="18" charset="0"/>
        <a:buChar char="–"/>
        <a:defRPr sz="1400">
          <a:solidFill>
            <a:srgbClr val="808080"/>
          </a:solidFill>
          <a:latin typeface="+mn-lt"/>
          <a:ea typeface="+mn-ea"/>
        </a:defRPr>
      </a:lvl5pPr>
      <a:lvl6pPr marL="10255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6pPr>
      <a:lvl7pPr marL="14827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7pPr>
      <a:lvl8pPr marL="19399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8pPr>
      <a:lvl9pPr marL="2397125" indent="-187325" algn="l" rtl="0" fontAlgn="base">
        <a:lnSpc>
          <a:spcPts val="2200"/>
        </a:lnSpc>
        <a:spcBef>
          <a:spcPct val="0"/>
        </a:spcBef>
        <a:spcAft>
          <a:spcPct val="0"/>
        </a:spcAft>
        <a:buFont typeface="Times" pitchFamily="1" charset="0"/>
        <a:buChar char="–"/>
        <a:defRPr sz="1400">
          <a:solidFill>
            <a:srgbClr val="80808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1234g.ru/2g/gsm/chastotnye-diapazony-gsm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comments" Target="../comments/comment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0098" y="22521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Законодательство Российской Федерации в области связи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Единая сеть электросвязи Российской Федерации. ВСС РФ.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3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069" y="0"/>
            <a:ext cx="1161115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Особенности присоединения сетей связи операторов обязательных общедоступных телеканалов и (или) радиоканалов и их взаимодействия с сетями связи для трансляции телеканалов и (или) радиоканалов</a:t>
            </a:r>
          </a:p>
          <a:p>
            <a:r>
              <a:rPr lang="ru-RU" sz="2400" b="1" dirty="0" smtClean="0"/>
              <a:t>      Прием </a:t>
            </a:r>
            <a:r>
              <a:rPr lang="ru-RU" sz="2400" b="1" dirty="0"/>
              <a:t>оператором обязательных общедоступных телеканалов и (или) радиоканалов сигнала, посредством которого осуществляется трансляция обязательных общедоступных телеканалов и (или) радиоканалов (за исключением муниципального обязательного общедоступного телеканала) , осуществляется:</a:t>
            </a:r>
          </a:p>
          <a:p>
            <a:r>
              <a:rPr lang="ru-RU" sz="2400" b="1" dirty="0" smtClean="0"/>
              <a:t>     -при </a:t>
            </a:r>
            <a:r>
              <a:rPr lang="ru-RU" sz="2400" b="1" dirty="0"/>
              <a:t>наличии технической возможности - путем присоединения своей сети связи к сети связи операторов обязательных общедоступных телеканалов и (или) радиоканалов 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r>
              <a:rPr lang="ru-RU" sz="2400" b="1" dirty="0" smtClean="0"/>
              <a:t>     -при </a:t>
            </a:r>
            <a:r>
              <a:rPr lang="ru-RU" sz="2400" b="1" dirty="0"/>
              <a:t>отсутствии технической возможности принять сигнал путем присоединения своей сети связи к сети связи указанного </a:t>
            </a:r>
            <a:r>
              <a:rPr lang="ru-RU" sz="2400" b="1" dirty="0" smtClean="0"/>
              <a:t>оператора - </a:t>
            </a:r>
            <a:r>
              <a:rPr lang="ru-RU" sz="2400" b="1" dirty="0"/>
              <a:t>путем приема сигнала, передаваемого в эфир радиоэлектронным средством оператора </a:t>
            </a:r>
            <a:r>
              <a:rPr lang="ru-RU" sz="2400" b="1" dirty="0" err="1" smtClean="0"/>
              <a:t>связиили</a:t>
            </a:r>
            <a:r>
              <a:rPr lang="ru-RU" sz="2400" b="1" dirty="0" smtClean="0"/>
              <a:t> </a:t>
            </a:r>
            <a:r>
              <a:rPr lang="ru-RU" sz="2400" b="1" dirty="0"/>
              <a:t>иного оператора связи, без заключения договора о присоединении сетей связи для трансляции телеканалов и (или) радиоканалов либо путем присоединения своей сети связи к сети связи для трансляции телеканалов и (или) радиоканалов другого оператора связи.</a:t>
            </a:r>
          </a:p>
        </p:txBody>
      </p:sp>
    </p:spTree>
    <p:extLst>
      <p:ext uri="{BB962C8B-B14F-4D97-AF65-F5344CB8AC3E}">
        <p14:creationId xmlns:p14="http://schemas.microsoft.com/office/powerpoint/2010/main" val="3225097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0243" y="268742"/>
            <a:ext cx="109785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Эфирная наземная трансляция обязательных общедоступных телеканалов и (или) </a:t>
            </a:r>
            <a:r>
              <a:rPr lang="ru-RU" sz="2800" b="1" dirty="0" smtClean="0">
                <a:solidFill>
                  <a:srgbClr val="7030A0"/>
                </a:solidFill>
              </a:rPr>
              <a:t>радиоканалов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Эфирную </a:t>
            </a:r>
            <a:r>
              <a:rPr lang="ru-RU" sz="2400" b="1" dirty="0"/>
              <a:t>наземную трансляцию обязательных общедоступных телеканалов и (или) радиоканалов осуществляют операторы связи на основании договоров об оказании услуг связи для целей телевизионного вещания и (или) радиовещания, заключенных с вещателями обязательных общедоступных телеканалов и (или) радиоканалов с соблюдением положений </a:t>
            </a:r>
            <a:r>
              <a:rPr lang="ru-RU" sz="2400" b="1" dirty="0" smtClean="0"/>
              <a:t>настоящего </a:t>
            </a:r>
            <a:r>
              <a:rPr lang="ru-RU" sz="2400" b="1" dirty="0"/>
              <a:t>Федерального закона.</a:t>
            </a:r>
          </a:p>
          <a:p>
            <a:endParaRPr lang="ru-RU" sz="2400" b="1" dirty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</a:t>
            </a:r>
            <a:r>
              <a:rPr lang="ru-RU" sz="2400" b="1" dirty="0"/>
              <a:t>Оператора связи, осуществляющего эфирную наземную трансляцию общероссийских обязательных общедоступных телеканалов и (или) радиоканалов, а также эфирную цифровую наземную трансляцию телеканалов, получивших право на осуществление эфирного цифрового наземного вещания с использованием позиций в мультиплексах, определяет Президент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4214262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540" y="128856"/>
            <a:ext cx="11800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    </a:t>
            </a:r>
            <a:r>
              <a:rPr lang="ru-RU" sz="2800" b="1" dirty="0" smtClean="0">
                <a:solidFill>
                  <a:srgbClr val="7030A0"/>
                </a:solidFill>
              </a:rPr>
              <a:t>Организация </a:t>
            </a:r>
            <a:r>
              <a:rPr lang="ru-RU" sz="2800" b="1" dirty="0">
                <a:solidFill>
                  <a:srgbClr val="7030A0"/>
                </a:solidFill>
              </a:rPr>
              <a:t>государственного регулирования деятельности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в </a:t>
            </a:r>
            <a:r>
              <a:rPr lang="ru-RU" sz="2800" b="1" dirty="0">
                <a:solidFill>
                  <a:srgbClr val="7030A0"/>
                </a:solidFill>
              </a:rPr>
              <a:t>области связи</a:t>
            </a:r>
          </a:p>
          <a:p>
            <a:r>
              <a:rPr lang="ru-RU" sz="2400" b="1" dirty="0" smtClean="0"/>
              <a:t>       Государственное </a:t>
            </a:r>
            <a:r>
              <a:rPr lang="ru-RU" sz="2400" b="1" dirty="0"/>
              <a:t>регулирование деятельности в области связи в соответствии с Конституцией Российской Федерации и настоящим Федеральным законом осуществляется Президентом Российской Федерации, Правительством Российской Федерации, федеральным органом исполнительной власти в области связи, а также в пределах компетенции иными федеральными органами исполнительной </a:t>
            </a:r>
            <a:r>
              <a:rPr lang="ru-RU" sz="2400" b="1" dirty="0" smtClean="0"/>
              <a:t>власти.</a:t>
            </a:r>
            <a:endParaRPr lang="ru-RU" sz="2400" b="1" dirty="0"/>
          </a:p>
          <a:p>
            <a:endParaRPr lang="ru-RU" sz="2400" b="1" dirty="0" smtClean="0"/>
          </a:p>
          <a:p>
            <a:r>
              <a:rPr lang="ru-RU" sz="2800" b="1" dirty="0" smtClean="0">
                <a:solidFill>
                  <a:srgbClr val="7030A0"/>
                </a:solidFill>
              </a:rPr>
              <a:t>Федеральный </a:t>
            </a:r>
            <a:r>
              <a:rPr lang="ru-RU" sz="2800" b="1" dirty="0">
                <a:solidFill>
                  <a:srgbClr val="7030A0"/>
                </a:solidFill>
              </a:rPr>
              <a:t>орган исполнительной власти в области </a:t>
            </a:r>
            <a:r>
              <a:rPr lang="ru-RU" sz="2800" b="1" dirty="0" smtClean="0">
                <a:solidFill>
                  <a:srgbClr val="7030A0"/>
                </a:solidFill>
              </a:rPr>
              <a:t>связи (Минсвязи):</a:t>
            </a:r>
            <a:endParaRPr lang="ru-RU" sz="2800" b="1" dirty="0">
              <a:solidFill>
                <a:srgbClr val="7030A0"/>
              </a:solidFill>
            </a:endParaRPr>
          </a:p>
          <a:p>
            <a:endParaRPr lang="ru-RU" sz="2400" b="1" dirty="0"/>
          </a:p>
          <a:p>
            <a:r>
              <a:rPr lang="ru-RU" sz="2400" b="1" dirty="0" smtClean="0"/>
              <a:t>     -осуществляет </a:t>
            </a:r>
            <a:r>
              <a:rPr lang="ru-RU" sz="2400" b="1" dirty="0"/>
              <a:t>функции по выработке государственной политики и нормативно-правовому регулированию в области связи;</a:t>
            </a:r>
          </a:p>
          <a:p>
            <a:r>
              <a:rPr lang="ru-RU" sz="2400" b="1" dirty="0" smtClean="0"/>
              <a:t>     -на </a:t>
            </a:r>
            <a:r>
              <a:rPr lang="ru-RU" sz="2400" b="1" dirty="0"/>
              <a:t>основании и во исполнение Конституции Российской Федерации, </a:t>
            </a:r>
            <a:r>
              <a:rPr lang="ru-RU" sz="2400" b="1" dirty="0" smtClean="0"/>
              <a:t>самостоятельно </a:t>
            </a:r>
            <a:r>
              <a:rPr lang="ru-RU" sz="2400" b="1" dirty="0"/>
              <a:t>осуществляет правовое регулирование в области связи и информатизации, за исключением вопросов, правовое регулирование которых </a:t>
            </a:r>
            <a:r>
              <a:rPr lang="ru-RU" sz="2400" b="1" dirty="0" smtClean="0"/>
              <a:t>осуществляется </a:t>
            </a:r>
            <a:r>
              <a:rPr lang="ru-RU" sz="2400" b="1" dirty="0"/>
              <a:t>исключительно федеральными конституционными </a:t>
            </a:r>
            <a:r>
              <a:rPr lang="ru-RU" sz="2400" b="1" dirty="0" smtClean="0"/>
              <a:t>законами.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76446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562" y="-79653"/>
            <a:ext cx="1104181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Регулирование использования радиочастотного </a:t>
            </a:r>
            <a:r>
              <a:rPr lang="ru-RU" sz="2800" b="1" dirty="0" smtClean="0">
                <a:solidFill>
                  <a:srgbClr val="7030A0"/>
                </a:solidFill>
              </a:rPr>
              <a:t>спектра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/>
              <a:t> </a:t>
            </a:r>
            <a:r>
              <a:rPr lang="ru-RU" sz="2400" b="1" dirty="0" smtClean="0"/>
              <a:t>     Регулирование </a:t>
            </a:r>
            <a:r>
              <a:rPr lang="ru-RU" sz="2400" b="1" dirty="0"/>
              <a:t>использования радиочастотного спектра является исключительным правом государства и обеспечивается в соответствии с международными договорами Российской Федерации и законодательством Российской Федерации посредством проведения экономических, организационных и технических мероприятий, связанных с конверсией радиочастотного спектра и направленных на ускорение внедрения перспективных технологий, обеспечение эффективного использования радиочастотного спектра в социальной сфере и экономике, а также для нужд государственного управления, обороны страны, безопасности государства и обеспечения правопорядка.</a:t>
            </a:r>
          </a:p>
          <a:p>
            <a:endParaRPr lang="ru-RU" sz="2400" b="1" dirty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В </a:t>
            </a:r>
            <a:r>
              <a:rPr lang="ru-RU" sz="2400" b="1" dirty="0"/>
              <a:t>Российской Федерации регулирование использования радиочастотного спектра осуществляется межведомственным коллегиальным органом по радиочастотам при федеральном органе исполнительной власти в области связи </a:t>
            </a:r>
            <a:r>
              <a:rPr lang="ru-RU" sz="2400" b="1" dirty="0" smtClean="0"/>
              <a:t>(</a:t>
            </a:r>
            <a:r>
              <a:rPr lang="ru-RU" sz="2400" b="1" dirty="0" smtClean="0">
                <a:solidFill>
                  <a:srgbClr val="7030A0"/>
                </a:solidFill>
              </a:rPr>
              <a:t>государственная </a:t>
            </a:r>
            <a:r>
              <a:rPr lang="ru-RU" sz="2400" b="1" dirty="0">
                <a:solidFill>
                  <a:srgbClr val="7030A0"/>
                </a:solidFill>
              </a:rPr>
              <a:t>комиссия по </a:t>
            </a:r>
            <a:r>
              <a:rPr lang="ru-RU" sz="2400" b="1" dirty="0" smtClean="0">
                <a:solidFill>
                  <a:srgbClr val="7030A0"/>
                </a:solidFill>
              </a:rPr>
              <a:t>радиочастотам (ГКРЧ)</a:t>
            </a:r>
            <a:r>
              <a:rPr lang="ru-RU" sz="2400" b="1" dirty="0" smtClean="0"/>
              <a:t>), </a:t>
            </a:r>
            <a:r>
              <a:rPr lang="ru-RU" sz="2400" b="1" dirty="0"/>
              <a:t>обладающим всей полнотой полномочий в области регулирования радиочастотного спектра.</a:t>
            </a:r>
          </a:p>
        </p:txBody>
      </p:sp>
    </p:spTree>
    <p:extLst>
      <p:ext uri="{BB962C8B-B14F-4D97-AF65-F5344CB8AC3E}">
        <p14:creationId xmlns:p14="http://schemas.microsoft.com/office/powerpoint/2010/main" val="1959482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947" y="191626"/>
            <a:ext cx="1136961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В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соответствии со следующими принципами:</a:t>
            </a:r>
          </a:p>
          <a:p>
            <a:r>
              <a:rPr lang="ru-RU" sz="2400" b="1" dirty="0" smtClean="0"/>
              <a:t>      -разрешительный </a:t>
            </a:r>
            <a:r>
              <a:rPr lang="ru-RU" sz="2400" b="1" dirty="0"/>
              <a:t>порядок доступа пользователей к радиочастотному спектру;</a:t>
            </a:r>
          </a:p>
          <a:p>
            <a:r>
              <a:rPr lang="ru-RU" sz="2400" b="1" dirty="0" smtClean="0"/>
              <a:t>      -сближение </a:t>
            </a:r>
            <a:r>
              <a:rPr lang="ru-RU" sz="2400" b="1" dirty="0"/>
              <a:t>распределения полос радиочастот и условий их использования в Российской Федерации с международным распределением полос радиочастот;</a:t>
            </a:r>
          </a:p>
          <a:p>
            <a:r>
              <a:rPr lang="ru-RU" sz="2400" b="1" dirty="0" smtClean="0"/>
              <a:t>     -право </a:t>
            </a:r>
            <a:r>
              <a:rPr lang="ru-RU" sz="2400" b="1" dirty="0"/>
              <a:t>доступа всех пользователей к радиочастотному спектру с учетом государственных приоритетов, в том числе обеспечения радиочастотным спектром </a:t>
            </a:r>
            <a:r>
              <a:rPr lang="ru-RU" sz="2400" b="1" dirty="0" err="1"/>
              <a:t>радиослужб</a:t>
            </a:r>
            <a:r>
              <a:rPr lang="ru-RU" sz="2400" b="1" dirty="0"/>
              <a:t> Российской Федерации в целях обеспечения безопасности граждан, обеспечения связи для нужд органов государственной власти, обороны страны и безопасности государства, правопорядка, экологической безопасности, предотвращения чрезвычайных ситуаций техногенного характера;</a:t>
            </a:r>
          </a:p>
          <a:p>
            <a:r>
              <a:rPr lang="ru-RU" sz="2400" b="1" dirty="0" smtClean="0"/>
              <a:t>       -платность </a:t>
            </a:r>
            <a:r>
              <a:rPr lang="ru-RU" sz="2400" b="1" dirty="0"/>
              <a:t>использования радиочастотного спектра;</a:t>
            </a:r>
          </a:p>
          <a:p>
            <a:r>
              <a:rPr lang="ru-RU" sz="2400" b="1" dirty="0" smtClean="0"/>
              <a:t>       -недопустимость </a:t>
            </a:r>
            <a:r>
              <a:rPr lang="ru-RU" sz="2400" b="1" dirty="0"/>
              <a:t>бессрочного выделения полос радиочастот, присвоения радиочастот или радиочастотных каналов;</a:t>
            </a:r>
          </a:p>
          <a:p>
            <a:r>
              <a:rPr lang="ru-RU" sz="2400" b="1" dirty="0" smtClean="0"/>
              <a:t>        -конверсия </a:t>
            </a:r>
            <a:r>
              <a:rPr lang="ru-RU" sz="2400" b="1" dirty="0"/>
              <a:t>радиочастотного спектра;</a:t>
            </a:r>
          </a:p>
          <a:p>
            <a:r>
              <a:rPr lang="ru-RU" sz="2400" b="1" dirty="0" smtClean="0"/>
              <a:t>        -прозрачность </a:t>
            </a:r>
            <a:r>
              <a:rPr lang="ru-RU" sz="2400" b="1" dirty="0"/>
              <a:t>и открытость процедур распределения и использования радиочастотного спектра.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427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Дата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ru-RU" sz="1200">
                <a:solidFill>
                  <a:srgbClr val="199838"/>
                </a:solidFill>
              </a:rPr>
              <a:t>MegaFon  | Presentation title here  |  </a:t>
            </a:r>
            <a:fld id="{89CED239-ED12-43AB-8E4F-C1891D881A68}" type="datetime1">
              <a:rPr lang="en-US" altLang="ru-RU" sz="1200">
                <a:solidFill>
                  <a:srgbClr val="199838"/>
                </a:solidFill>
              </a:rPr>
              <a:pPr/>
              <a:t>12/9/2019</a:t>
            </a:fld>
            <a:r>
              <a:rPr lang="en-US" altLang="ru-RU" sz="1200">
                <a:solidFill>
                  <a:srgbClr val="199838"/>
                </a:solidFill>
              </a:rPr>
              <a:t> 	</a:t>
            </a:r>
            <a:fld id="{572A021F-49EF-4058-A3DB-8E3D5C5AC02D}" type="slidenum">
              <a:rPr lang="en-US" altLang="ru-RU" sz="1200">
                <a:solidFill>
                  <a:srgbClr val="199838"/>
                </a:solidFill>
              </a:rPr>
              <a:pPr/>
              <a:t>15</a:t>
            </a:fld>
            <a:endParaRPr lang="en-US" altLang="ru-RU" sz="1200">
              <a:solidFill>
                <a:srgbClr val="199838"/>
              </a:solidFill>
            </a:endParaRPr>
          </a:p>
        </p:txBody>
      </p:sp>
      <p:pic>
        <p:nvPicPr>
          <p:cNvPr id="18435" name="Picture 2" descr="C:\Users\Я\Downloads\ba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1500189"/>
            <a:ext cx="7358062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52626" y="3143251"/>
          <a:ext cx="8501063" cy="1668727"/>
        </p:xfrm>
        <a:graphic>
          <a:graphicData uri="http://schemas.openxmlformats.org/drawingml/2006/table">
            <a:tbl>
              <a:tblPr/>
              <a:tblGrid>
                <a:gridCol w="1374279"/>
                <a:gridCol w="1374279"/>
                <a:gridCol w="1264820"/>
                <a:gridCol w="1495895"/>
                <a:gridCol w="1495895"/>
                <a:gridCol w="1495895"/>
              </a:tblGrid>
              <a:tr h="274267">
                <a:tc rowSpan="2">
                  <a:txBody>
                    <a:bodyPr/>
                    <a:lstStyle/>
                    <a:p>
                      <a:pPr fontAlgn="base"/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inherit"/>
                        </a:rPr>
                        <a:t>Передача</a:t>
                      </a:r>
                      <a:endParaRPr lang="ru-RU" sz="1800" b="1" dirty="0">
                        <a:solidFill>
                          <a:srgbClr val="333333"/>
                        </a:solidFill>
                        <a:latin typeface="Helvetica Neue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fontAlgn="base"/>
                      <a:r>
                        <a:rPr lang="ru-RU" sz="1800" b="1">
                          <a:solidFill>
                            <a:srgbClr val="000000"/>
                          </a:solidFill>
                          <a:latin typeface="inherit"/>
                        </a:rPr>
                        <a:t>Диапазоны частот</a:t>
                      </a:r>
                      <a:endParaRPr lang="ru-RU" sz="1800" b="1">
                        <a:solidFill>
                          <a:srgbClr val="333333"/>
                        </a:solidFill>
                        <a:latin typeface="Helvetica Neue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inherit"/>
                        </a:rPr>
                        <a:t>P-GSM 900</a:t>
                      </a:r>
                      <a:endParaRPr lang="en-US" sz="1800" dirty="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>
                          <a:solidFill>
                            <a:srgbClr val="000000"/>
                          </a:solidFill>
                          <a:latin typeface="inherit"/>
                        </a:rPr>
                        <a:t>E-GSM 900</a:t>
                      </a:r>
                      <a:endParaRPr lang="en-US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>
                          <a:solidFill>
                            <a:srgbClr val="000000"/>
                          </a:solidFill>
                          <a:latin typeface="inherit"/>
                        </a:rPr>
                        <a:t>R-GSM 900</a:t>
                      </a:r>
                      <a:endParaRPr lang="en-US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>
                          <a:solidFill>
                            <a:srgbClr val="000000"/>
                          </a:solidFill>
                          <a:latin typeface="inherit"/>
                        </a:rPr>
                        <a:t>GSM 1800</a:t>
                      </a:r>
                      <a:endParaRPr lang="en-US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>
                          <a:solidFill>
                            <a:srgbClr val="000000"/>
                          </a:solidFill>
                          <a:latin typeface="inherit"/>
                        </a:rPr>
                        <a:t>GSM 1900</a:t>
                      </a:r>
                      <a:endParaRPr lang="en-US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534"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>
                          <a:solidFill>
                            <a:srgbClr val="000000"/>
                          </a:solidFill>
                          <a:latin typeface="inherit"/>
                        </a:rPr>
                        <a:t>Uplink</a:t>
                      </a:r>
                      <a:endParaRPr lang="en-US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890 – 915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880 - 915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890 – 925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1710 – 1785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1850 – 1910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534">
                <a:tc>
                  <a:txBody>
                    <a:bodyPr/>
                    <a:lstStyle/>
                    <a:p>
                      <a:pPr fontAlgn="base"/>
                      <a:r>
                        <a:rPr lang="en-US" sz="1800" b="1">
                          <a:solidFill>
                            <a:srgbClr val="000000"/>
                          </a:solidFill>
                          <a:latin typeface="inherit"/>
                        </a:rPr>
                        <a:t>Downlink</a:t>
                      </a:r>
                      <a:endParaRPr lang="en-US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935 – 960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925 - 960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935 – 970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solidFill>
                            <a:srgbClr val="000000"/>
                          </a:solidFill>
                          <a:latin typeface="inherit"/>
                        </a:rPr>
                        <a:t>1805 – 1880 МГц</a:t>
                      </a:r>
                      <a:endParaRPr lang="ru-RU" sz="180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solidFill>
                            <a:srgbClr val="000000"/>
                          </a:solidFill>
                          <a:latin typeface="inherit"/>
                        </a:rPr>
                        <a:t>1930 – 1990 МГц</a:t>
                      </a:r>
                      <a:endParaRPr lang="ru-RU" sz="1800" dirty="0">
                        <a:latin typeface="inherit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468" name="Rectangle 3"/>
          <p:cNvSpPr>
            <a:spLocks noChangeArrowheads="1"/>
          </p:cNvSpPr>
          <p:nvPr/>
        </p:nvSpPr>
        <p:spPr bwMode="auto">
          <a:xfrm>
            <a:off x="1952625" y="5286375"/>
            <a:ext cx="800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>
                <a:solidFill>
                  <a:srgbClr val="000000"/>
                </a:solidFill>
                <a:latin typeface="inherit"/>
              </a:rPr>
              <a:t>Диапазоны частот стандарта GSM</a:t>
            </a:r>
            <a:endParaRPr lang="en-US" altLang="ru-RU">
              <a:solidFill>
                <a:prstClr val="white"/>
              </a:solidFill>
            </a:endParaRPr>
          </a:p>
        </p:txBody>
      </p:sp>
      <p:sp>
        <p:nvSpPr>
          <p:cNvPr id="18469" name="Прямоугольник 5"/>
          <p:cNvSpPr>
            <a:spLocks noChangeArrowheads="1"/>
          </p:cNvSpPr>
          <p:nvPr/>
        </p:nvSpPr>
        <p:spPr bwMode="auto">
          <a:xfrm>
            <a:off x="3167064" y="500063"/>
            <a:ext cx="61293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>
                <a:solidFill>
                  <a:prstClr val="white"/>
                </a:solidFill>
                <a:hlinkClick r:id="rId3"/>
              </a:rPr>
              <a:t>Частотные диапазоны </a:t>
            </a:r>
            <a:r>
              <a:rPr lang="en-US" altLang="ru-RU" sz="3600">
                <a:solidFill>
                  <a:prstClr val="white"/>
                </a:solidFill>
                <a:hlinkClick r:id="rId3"/>
              </a:rPr>
              <a:t>GSM</a:t>
            </a:r>
            <a:endParaRPr lang="en-US" altLang="ru-RU" sz="3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487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Дата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7725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ru-RU" altLang="ru-RU" sz="1200">
                <a:solidFill>
                  <a:srgbClr val="199838"/>
                </a:solidFill>
              </a:rPr>
              <a:t>Гасанов Р.Р./ 21.08.2008 г.</a:t>
            </a:r>
            <a:r>
              <a:rPr lang="en-US" altLang="ru-RU" sz="1200">
                <a:solidFill>
                  <a:srgbClr val="199838"/>
                </a:solidFill>
              </a:rPr>
              <a:t> 	</a:t>
            </a:r>
            <a:fld id="{097DD312-A7F7-4556-B969-F283E2866B16}" type="slidenum">
              <a:rPr lang="en-US" altLang="ru-RU" sz="1200">
                <a:solidFill>
                  <a:srgbClr val="199838"/>
                </a:solidFill>
              </a:rPr>
              <a:pPr/>
              <a:t>16</a:t>
            </a:fld>
            <a:endParaRPr lang="en-US" altLang="ru-RU" sz="1200">
              <a:solidFill>
                <a:srgbClr val="199838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1313" y="230981"/>
            <a:ext cx="6427788" cy="64293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b="1" i="1" dirty="0" smtClean="0"/>
              <a:t>Частотный ресурс сетей сухопутной подвижной радиосвязи стандарта </a:t>
            </a:r>
            <a:r>
              <a:rPr lang="en-US" altLang="ru-RU" b="1" i="1" dirty="0" smtClean="0"/>
              <a:t>GSM 900/1800</a:t>
            </a:r>
            <a:endParaRPr lang="ru-RU" altLang="ru-RU" b="1" i="1" dirty="0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2775" y="1018779"/>
            <a:ext cx="8424863" cy="5118100"/>
          </a:xfrm>
        </p:spPr>
        <p:txBody>
          <a:bodyPr wrap="square"/>
          <a:lstStyle/>
          <a:p>
            <a:pPr marL="0" indent="0"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ru-RU" altLang="ru-RU" sz="1400" dirty="0"/>
              <a:t>Распределение радиочастотных каналов в диапазоне </a:t>
            </a:r>
            <a:r>
              <a:rPr lang="en-US" altLang="ru-RU" sz="1400" dirty="0"/>
              <a:t>GSM-900/1800</a:t>
            </a:r>
            <a:endParaRPr lang="ru-RU" altLang="ru-RU" sz="1400" dirty="0"/>
          </a:p>
          <a:p>
            <a:pPr marL="0" indent="0"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ru-RU" altLang="ru-RU" sz="1400" dirty="0"/>
              <a:t>для ЗАО «</a:t>
            </a:r>
            <a:r>
              <a:rPr lang="ru-RU" altLang="ru-RU" sz="1400" dirty="0" err="1"/>
              <a:t>Мобиком</a:t>
            </a:r>
            <a:r>
              <a:rPr lang="ru-RU" altLang="ru-RU" sz="1400" dirty="0"/>
              <a:t>-Хабаровск»</a:t>
            </a:r>
          </a:p>
        </p:txBody>
      </p:sp>
      <p:sp>
        <p:nvSpPr>
          <p:cNvPr id="1030" name="Line 4"/>
          <p:cNvSpPr>
            <a:spLocks noChangeShapeType="1"/>
          </p:cNvSpPr>
          <p:nvPr/>
        </p:nvSpPr>
        <p:spPr bwMode="auto">
          <a:xfrm flipV="1">
            <a:off x="5737225" y="6578600"/>
            <a:ext cx="4192588" cy="1588"/>
          </a:xfrm>
          <a:prstGeom prst="line">
            <a:avLst/>
          </a:prstGeom>
          <a:noFill/>
          <a:ln w="76200" cap="rnd">
            <a:solidFill>
              <a:srgbClr val="3C9533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prstClr val="white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85396"/>
              </p:ext>
            </p:extLst>
          </p:nvPr>
        </p:nvGraphicFramePr>
        <p:xfrm>
          <a:off x="1420813" y="1757362"/>
          <a:ext cx="8509000" cy="482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Лист" r:id="rId4" imgW="7476934" imgH="4219527" progId="Excel.Sheet.12">
                  <p:embed/>
                </p:oleObj>
              </mc:Choice>
              <mc:Fallback>
                <p:oleObj name="Лист" r:id="rId4" imgW="7476934" imgH="4219527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813" y="1757362"/>
                        <a:ext cx="8509000" cy="482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994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814" y="0"/>
            <a:ext cx="1128335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Распределение радиочастотного спектра</a:t>
            </a:r>
          </a:p>
          <a:p>
            <a:r>
              <a:rPr lang="ru-RU" sz="2400" b="1" dirty="0" smtClean="0"/>
              <a:t>         Распределение </a:t>
            </a:r>
            <a:r>
              <a:rPr lang="ru-RU" sz="2400" b="1" dirty="0"/>
              <a:t>радиочастотного спектра осуществляется в соответствии с Таблицей распределения полос частот между радио службами Российской Федерации и планом перспективного использования радиочастотного спектра радиоэлектронными средствами, которые разрабатываются государственной комиссией по радиочастотам и утверждаются Правительством Российской Федерации.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  Пересмотр </a:t>
            </a:r>
            <a:r>
              <a:rPr lang="ru-RU" sz="2400" b="1" dirty="0"/>
              <a:t>Таблицы распределения полос частот между </a:t>
            </a:r>
            <a:r>
              <a:rPr lang="ru-RU" sz="2400" b="1" dirty="0" err="1"/>
              <a:t>радиослужбами</a:t>
            </a:r>
            <a:r>
              <a:rPr lang="ru-RU" sz="2400" b="1" dirty="0"/>
              <a:t> Российской Федерации проводится не реже чем один раз в четыре года, плана перспективного использования радиочастотного спектра радиоэлектронными средствами - не реже чем один раз в десять лет.</a:t>
            </a:r>
          </a:p>
          <a:p>
            <a:endParaRPr lang="ru-RU" sz="2400" b="1" dirty="0"/>
          </a:p>
          <a:p>
            <a:r>
              <a:rPr lang="ru-RU" sz="2400" b="1" dirty="0" smtClean="0"/>
              <a:t>       Один </a:t>
            </a:r>
            <a:r>
              <a:rPr lang="ru-RU" sz="2400" b="1" dirty="0"/>
              <a:t>раз в два года государственная комиссия по радиочастотам рассматривает предложения саморегулируемых организаций и отдельных операторов связи о пересмотре Таблицы распределения полос частот между </a:t>
            </a:r>
            <a:r>
              <a:rPr lang="ru-RU" sz="2400" b="1" dirty="0" err="1"/>
              <a:t>радиослужбами</a:t>
            </a:r>
            <a:r>
              <a:rPr lang="ru-RU" sz="2400" b="1" dirty="0"/>
              <a:t> Российской Федерации и плана перспективного использования радиочастотного спектра радиоэлектронными средствами.</a:t>
            </a:r>
          </a:p>
        </p:txBody>
      </p:sp>
    </p:spTree>
    <p:extLst>
      <p:ext uri="{BB962C8B-B14F-4D97-AF65-F5344CB8AC3E}">
        <p14:creationId xmlns:p14="http://schemas.microsoft.com/office/powerpoint/2010/main" val="4219511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9343" y="1028343"/>
            <a:ext cx="11179833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Радиочастотный спектр включает в себя следующие категории полос радиочастот:</a:t>
            </a:r>
          </a:p>
          <a:p>
            <a:endParaRPr lang="ru-RU" dirty="0"/>
          </a:p>
          <a:p>
            <a:r>
              <a:rPr lang="ru-RU" sz="2400" b="1" dirty="0" smtClean="0"/>
              <a:t>    -преимущественного </a:t>
            </a:r>
            <a:r>
              <a:rPr lang="ru-RU" sz="2400" b="1" dirty="0"/>
              <a:t>пользования радиоэлектронными средствами, используемыми для нужд органов государственной власти, нужд обороны страны, безопасности государства и обеспечения правопорядка;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-преимущественного </a:t>
            </a:r>
            <a:r>
              <a:rPr lang="ru-RU" sz="2400" b="1" dirty="0"/>
              <a:t>пользования радиоэлектронными средствами гражданского назначения;</a:t>
            </a:r>
          </a:p>
          <a:p>
            <a:endParaRPr lang="ru-RU" sz="2400" b="1" dirty="0"/>
          </a:p>
          <a:p>
            <a:r>
              <a:rPr lang="ru-RU" sz="2400" b="1" dirty="0" smtClean="0"/>
              <a:t>      совместного </a:t>
            </a:r>
            <a:r>
              <a:rPr lang="ru-RU" sz="2400" b="1" dirty="0"/>
              <a:t>пользования радиоэлектронными средствами любого назначения.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7228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0283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6211" y="1028343"/>
            <a:ext cx="1108494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Радиочастотная служба</a:t>
            </a:r>
          </a:p>
          <a:p>
            <a:endParaRPr lang="ru-RU" sz="2400" b="1" dirty="0"/>
          </a:p>
          <a:p>
            <a:r>
              <a:rPr lang="ru-RU" sz="2400" b="1" dirty="0" smtClean="0"/>
              <a:t>     Специально </a:t>
            </a:r>
            <a:r>
              <a:rPr lang="ru-RU" sz="2400" b="1" dirty="0"/>
              <a:t>уполномоченная служба по обеспечению регулирования использования радиочастот и радиоэлектронных средств при федеральном органе исполнительной власти в области связи (далее - радиочастотная служба) осуществляет организационные и технические меры по обеспечению надлежащего использования радиочастот или радиочастотных каналов и соответствующих радиоэлектронных средств или высокочастотных устройств гражданского назначения во исполнение решений государственной комиссии по радиочастотам, а также реализует иные полномочия, предусмотренные настоящим Федеральным законом, другими федеральными законами и утвержденным Правительством Российской Федерации Положением о радиочастотной службе.</a:t>
            </a:r>
          </a:p>
        </p:txBody>
      </p:sp>
    </p:spTree>
    <p:extLst>
      <p:ext uri="{BB962C8B-B14F-4D97-AF65-F5344CB8AC3E}">
        <p14:creationId xmlns:p14="http://schemas.microsoft.com/office/powerpoint/2010/main" val="417351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520" y="563947"/>
            <a:ext cx="1106769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Единая сеть электросвязи Российской Федерации ( ВСС </a:t>
            </a:r>
            <a:r>
              <a:rPr lang="ru-RU" sz="2800" b="1" dirty="0">
                <a:solidFill>
                  <a:srgbClr val="7030A0"/>
                </a:solidFill>
              </a:rPr>
              <a:t>Р</a:t>
            </a:r>
            <a:r>
              <a:rPr lang="ru-RU" sz="2800" b="1" dirty="0" smtClean="0">
                <a:solidFill>
                  <a:srgbClr val="7030A0"/>
                </a:solidFill>
              </a:rPr>
              <a:t>Ф)</a:t>
            </a:r>
            <a:r>
              <a:rPr lang="ru-RU" sz="2400" b="1" dirty="0" smtClean="0"/>
              <a:t> состоит из расположенных на территории Российской Федерации сетей электросвязи следующих категорий: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сеть связи общего пользования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выделенные сети связи</a:t>
            </a:r>
            <a:r>
              <a:rPr lang="ru-RU" sz="2800" b="1" dirty="0" smtClean="0"/>
              <a:t>;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технологические сети связи</a:t>
            </a:r>
            <a:r>
              <a:rPr lang="ru-RU" sz="2400" b="1" dirty="0" smtClean="0"/>
              <a:t>, присоединенные к сети связи общего пользования;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сети связи специального назначения </a:t>
            </a:r>
            <a:r>
              <a:rPr lang="ru-RU" sz="2400" b="1" dirty="0" smtClean="0"/>
              <a:t>и другие сети связи для передачи информации при помощи электромагнитных систем.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55039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595" y="1166843"/>
            <a:ext cx="1091241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     </a:t>
            </a:r>
            <a:r>
              <a:rPr lang="ru-RU" sz="2800" b="1" dirty="0" err="1" smtClean="0">
                <a:solidFill>
                  <a:srgbClr val="7030A0"/>
                </a:solidFill>
              </a:rPr>
              <a:t>Радиоконтроль</a:t>
            </a:r>
            <a:r>
              <a:rPr lang="ru-RU" sz="2400" b="1" dirty="0" smtClean="0"/>
              <a:t> </a:t>
            </a:r>
            <a:r>
              <a:rPr lang="ru-RU" sz="2400" b="1" dirty="0"/>
              <a:t>является составной частью государственного управления использованием радиочастотного спектра и международно-правовой защиты присвоения (назначения) радиочастот или радиочастотных каналов. </a:t>
            </a:r>
            <a:r>
              <a:rPr lang="ru-RU" sz="2400" b="1" dirty="0" smtClean="0"/>
              <a:t>      </a:t>
            </a:r>
          </a:p>
          <a:p>
            <a:endParaRPr lang="ru-RU" sz="2400" b="1" dirty="0"/>
          </a:p>
          <a:p>
            <a:r>
              <a:rPr lang="ru-RU" sz="2400" b="1" dirty="0" smtClean="0"/>
              <a:t>       </a:t>
            </a:r>
            <a:r>
              <a:rPr lang="ru-RU" sz="2400" b="1" dirty="0" err="1" smtClean="0"/>
              <a:t>Радиоконтроль</a:t>
            </a:r>
            <a:r>
              <a:rPr lang="ru-RU" sz="2400" b="1" dirty="0" smtClean="0"/>
              <a:t> </a:t>
            </a:r>
            <a:r>
              <a:rPr lang="ru-RU" sz="2400" b="1" dirty="0"/>
              <a:t>за радиоэлектронными средствами гражданского назначения осуществляется радиочастотной службой. Порядок осуществления </a:t>
            </a:r>
            <a:r>
              <a:rPr lang="ru-RU" sz="2400" b="1" dirty="0" err="1"/>
              <a:t>радиоконтроля</a:t>
            </a:r>
            <a:r>
              <a:rPr lang="ru-RU" sz="2400" b="1" dirty="0"/>
              <a:t> определяется Правительством Российской Федерации.</a:t>
            </a:r>
          </a:p>
          <a:p>
            <a:endParaRPr lang="ru-RU" sz="2400" b="1" dirty="0"/>
          </a:p>
          <a:p>
            <a:r>
              <a:rPr lang="ru-RU" sz="2400" b="1" smtClean="0"/>
              <a:t>       В </a:t>
            </a:r>
            <a:r>
              <a:rPr lang="ru-RU" sz="2400" b="1" dirty="0"/>
              <a:t>процессе </a:t>
            </a:r>
            <a:r>
              <a:rPr lang="ru-RU" sz="2400" b="1" dirty="0" err="1"/>
              <a:t>радиоконтроля</a:t>
            </a:r>
            <a:r>
              <a:rPr lang="ru-RU" sz="2400" b="1" dirty="0"/>
              <a:t> для изучения параметров излучений радиоэлектронных средств и (или) высокочастотных устройств, подтверждения нарушения установленных правил использования радиочастотного спектра может проводиться запись сигналов контролируемых источников излучений.</a:t>
            </a:r>
          </a:p>
        </p:txBody>
      </p:sp>
    </p:spTree>
    <p:extLst>
      <p:ext uri="{BB962C8B-B14F-4D97-AF65-F5344CB8AC3E}">
        <p14:creationId xmlns:p14="http://schemas.microsoft.com/office/powerpoint/2010/main" val="330154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189" y="335846"/>
            <a:ext cx="11378241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Регулирование ресурса нумерации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Регулирование </a:t>
            </a:r>
            <a:r>
              <a:rPr lang="ru-RU" sz="2400" b="1" dirty="0">
                <a:solidFill>
                  <a:srgbClr val="7030A0"/>
                </a:solidFill>
              </a:rPr>
              <a:t>ресурса нумерации является исключительным правом государства.</a:t>
            </a:r>
          </a:p>
          <a:p>
            <a:pPr algn="ctr"/>
            <a:endParaRPr lang="ru-RU" sz="2400" b="1" dirty="0"/>
          </a:p>
          <a:p>
            <a:r>
              <a:rPr lang="ru-RU" sz="2400" b="1" dirty="0" smtClean="0"/>
              <a:t>       Правительством </a:t>
            </a:r>
            <a:r>
              <a:rPr lang="ru-RU" sz="2400" b="1" dirty="0"/>
              <a:t>Российской Федерации определяется порядок распределения и использования ресурсов нумерации единой сети электросвязи Российской Федерации, в том числе российских сегментов международных сетей связи, с учетом рекомендаций международных организаций, участником которых является Российская Федерация, в соответствии с российской системой и планом нумерации.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При </a:t>
            </a:r>
            <a:r>
              <a:rPr lang="ru-RU" sz="2400" b="1" dirty="0"/>
              <a:t>распределении нумерации российских сегментов международных сетей связи учитывается общепринятая международная практика деятельности саморегулируемых организаций в этой области.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  За </a:t>
            </a:r>
            <a:r>
              <a:rPr lang="ru-RU" sz="2400" b="1" dirty="0"/>
              <a:t>выделение ресурса нумерации с оператора связи взимается государственная пошлина в соответствии с законодательством Российской Федерации о налогах и сборах.</a:t>
            </a:r>
          </a:p>
        </p:txBody>
      </p:sp>
    </p:spTree>
    <p:extLst>
      <p:ext uri="{BB962C8B-B14F-4D97-AF65-F5344CB8AC3E}">
        <p14:creationId xmlns:p14="http://schemas.microsoft.com/office/powerpoint/2010/main" val="3055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6980" y="186336"/>
            <a:ext cx="113868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Федеральный </a:t>
            </a:r>
            <a:r>
              <a:rPr lang="ru-RU" sz="2800" b="1" dirty="0">
                <a:solidFill>
                  <a:srgbClr val="7030A0"/>
                </a:solidFill>
              </a:rPr>
              <a:t>государственный надзор в области </a:t>
            </a:r>
            <a:r>
              <a:rPr lang="ru-RU" sz="2800" b="1" dirty="0" smtClean="0">
                <a:solidFill>
                  <a:srgbClr val="7030A0"/>
                </a:solidFill>
              </a:rPr>
              <a:t>связи</a:t>
            </a: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</a:t>
            </a:r>
            <a:r>
              <a:rPr lang="ru-RU" sz="2400" b="1" dirty="0"/>
              <a:t>Под федеральным государственным надзором в области связи понимаются деятельность уполномоченных федеральных органов исполнительной власти, направленная на предупреждение, выявление и пресечение нарушений </a:t>
            </a:r>
            <a:r>
              <a:rPr lang="ru-RU" sz="2400" b="1" dirty="0" smtClean="0"/>
              <a:t>юридическими и физическими лицами требований, установленных настоящим Федеральным законом посредством </a:t>
            </a:r>
            <a:r>
              <a:rPr lang="ru-RU" sz="2400" b="1" dirty="0"/>
              <a:t>организации и проведения проверок указанных лиц, принятия предусмотренных законодательством Российской Федерации мер по пресечению и (или) устранению последствий выявленных нарушений, и деятельность указанных федеральных органов исполнительной власти по систематическому наблюдению за исполнением обязательных требований, анализу и прогнозированию состояния исполнения указанных требований при осуществлении юридическими и физическими лицами своей деятельности.</a:t>
            </a:r>
          </a:p>
          <a:p>
            <a:r>
              <a:rPr lang="ru-RU" sz="2400" b="1" dirty="0" smtClean="0"/>
              <a:t>   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9896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781" y="82385"/>
            <a:ext cx="11412747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Должностные лица органов государственного надзора </a:t>
            </a:r>
            <a:r>
              <a:rPr lang="ru-RU" sz="2400" b="1" dirty="0"/>
              <a:t>в порядке, установленном законодательством Российской Федерации, имеют </a:t>
            </a:r>
            <a:r>
              <a:rPr lang="ru-RU" sz="2400" b="1" dirty="0" smtClean="0"/>
              <a:t>право:</a:t>
            </a:r>
          </a:p>
          <a:p>
            <a:pPr algn="ctr"/>
            <a:endParaRPr lang="ru-RU" sz="2400" b="1" dirty="0"/>
          </a:p>
          <a:p>
            <a:r>
              <a:rPr lang="ru-RU" sz="2400" b="1" dirty="0" smtClean="0"/>
              <a:t>      -запрашивать </a:t>
            </a:r>
            <a:r>
              <a:rPr lang="ru-RU" sz="2400" b="1" dirty="0"/>
              <a:t>и получать на основании мотивированных письменных запросов от юридических и физических лиц информацию и документы, необходимые в ходе проведения проверки;</a:t>
            </a:r>
          </a:p>
          <a:p>
            <a:r>
              <a:rPr lang="ru-RU" sz="2400" b="1" dirty="0" smtClean="0"/>
              <a:t>    - </a:t>
            </a:r>
            <a:r>
              <a:rPr lang="ru-RU" sz="2400" b="1" dirty="0"/>
              <a:t>беспрепятственно по предъявлении служебного удостоверения и копии приказа (распоряжения) руководителя (заместителя руководителя) органа государственного надзора о назначении проверки посещать и обследовать используемые организацией связи здания, помещения, сооружения и иные подобные </a:t>
            </a:r>
            <a:r>
              <a:rPr lang="ru-RU" sz="2400" b="1" dirty="0" smtClean="0"/>
              <a:t>объекты;</a:t>
            </a:r>
            <a:endParaRPr lang="ru-RU" sz="2400" b="1" dirty="0"/>
          </a:p>
          <a:p>
            <a:r>
              <a:rPr lang="ru-RU" sz="2400" b="1" dirty="0" smtClean="0"/>
              <a:t>        -составлять </a:t>
            </a:r>
            <a:r>
              <a:rPr lang="ru-RU" sz="2400" b="1" dirty="0"/>
              <a:t>протоколы об административных правонарушениях, связанных с нарушениями обязательных требований, рассматривать дела об указанных административных правонарушениях и принимать меры по предотвращению таких нарушений;</a:t>
            </a:r>
          </a:p>
          <a:p>
            <a:r>
              <a:rPr lang="ru-RU" sz="2400" b="1" dirty="0" smtClean="0"/>
              <a:t>    -направлять </a:t>
            </a:r>
            <a:r>
              <a:rPr lang="ru-RU" sz="2400" b="1" dirty="0"/>
              <a:t>в уполномоченные органы материалы, связанные с нарушениями обязательных требований, для решения вопросов о возбуждении уголовных дел по признакам преступлений.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458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836" y="185859"/>
            <a:ext cx="1136098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Лицензирование деятельности в области оказания услуг </a:t>
            </a:r>
            <a:r>
              <a:rPr lang="ru-RU" sz="2800" b="1" dirty="0" smtClean="0">
                <a:solidFill>
                  <a:srgbClr val="7030A0"/>
                </a:solidFill>
              </a:rPr>
              <a:t>связи</a:t>
            </a:r>
          </a:p>
          <a:p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Деятельность </a:t>
            </a:r>
            <a:r>
              <a:rPr lang="ru-RU" sz="2400" b="1" dirty="0"/>
              <a:t>юридических лиц и индивидуальных предпринимателей по возмездному оказанию услуг связи осуществляется только </a:t>
            </a:r>
            <a:r>
              <a:rPr lang="ru-RU" sz="2400" b="1" dirty="0">
                <a:solidFill>
                  <a:srgbClr val="7030A0"/>
                </a:solidFill>
              </a:rPr>
              <a:t>на основании лицензии </a:t>
            </a:r>
            <a:r>
              <a:rPr lang="ru-RU" sz="2400" b="1" dirty="0"/>
              <a:t>на осуществление деятельности в области оказания услуг связи (далее - лицензия). Перечень наименований услуг связи, вносимых в лицензии, и соответствующие перечни лицензионных условий устанавливаются Правительством Российской Федерации и ежегодно уточняются.</a:t>
            </a:r>
          </a:p>
          <a:p>
            <a:endParaRPr lang="ru-RU" sz="2400" b="1" dirty="0"/>
          </a:p>
          <a:p>
            <a:r>
              <a:rPr lang="ru-RU" sz="2400" b="1" dirty="0" smtClean="0"/>
              <a:t>       В </a:t>
            </a:r>
            <a:r>
              <a:rPr lang="ru-RU" sz="2400" b="1" dirty="0"/>
              <a:t>перечень лицензионных условий, вносимых в лицензии на осуществление деятельности в области оказания услуг связи для целей телевизионного вещания и (или) радиовещания (за исключением услуг связи для целей проводного радиовещания), если указанная деятельность осуществляется на основании договоров с абонентами, вне зависимости от используемых сетей связи включаются условия о трансляции обязательных общедоступных телеканалов и (или) радиоканалов без заключения договоров и взимания платы с вещателей таких </a:t>
            </a:r>
            <a:r>
              <a:rPr lang="ru-RU" sz="2400" b="1" dirty="0" smtClean="0"/>
              <a:t>каналов.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28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452" y="0"/>
            <a:ext cx="11145328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Лицензирование деятельности</a:t>
            </a:r>
            <a:r>
              <a:rPr lang="ru-RU" sz="2400" b="1" dirty="0"/>
              <a:t> в области оказания услуг связи осуществляется федеральным органом исполнительной власти в области связи (далее - лицензирующий орган), который:</a:t>
            </a:r>
          </a:p>
          <a:p>
            <a:endParaRPr lang="ru-RU" sz="2400" b="1" dirty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- </a:t>
            </a:r>
            <a:r>
              <a:rPr lang="ru-RU" sz="2400" b="1" dirty="0"/>
              <a:t>устанавливает в соответствии с перечнями лицензионных условий, указанными в пункте 1 настоящей статьи, лицензионные условия, вносит в них изменения и дополнения;</a:t>
            </a:r>
          </a:p>
          <a:p>
            <a:r>
              <a:rPr lang="ru-RU" sz="2400" b="1" dirty="0" smtClean="0"/>
              <a:t>      - </a:t>
            </a:r>
            <a:r>
              <a:rPr lang="ru-RU" sz="2400" b="1" dirty="0"/>
              <a:t>регистрирует заявления о предоставлении лицензий;</a:t>
            </a:r>
          </a:p>
          <a:p>
            <a:r>
              <a:rPr lang="ru-RU" sz="2400" b="1" dirty="0" smtClean="0"/>
              <a:t>      - </a:t>
            </a:r>
            <a:r>
              <a:rPr lang="ru-RU" sz="2400" b="1" dirty="0"/>
              <a:t>выдает лицензии в соответствии с настоящим Федеральным законом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      -осуществляет </a:t>
            </a:r>
            <a:r>
              <a:rPr lang="ru-RU" sz="2400" b="1" dirty="0"/>
              <a:t>контроль за соблюдением лицензионных условий, выдает предписания об устранении выявленных нарушений и выносит предупреждения о приостановлении действия лицензий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      -отказывает </a:t>
            </a:r>
            <a:r>
              <a:rPr lang="ru-RU" sz="2400" b="1" dirty="0"/>
              <a:t>в выдаче лицензий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      -приостанавливает </a:t>
            </a:r>
            <a:r>
              <a:rPr lang="ru-RU" sz="2400" b="1" dirty="0"/>
              <a:t>действие лицензий и возобновляет их действие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      -аннулирует </a:t>
            </a:r>
            <a:r>
              <a:rPr lang="ru-RU" sz="2400" b="1" dirty="0"/>
              <a:t>лицензии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      -переоформляет </a:t>
            </a:r>
            <a:r>
              <a:rPr lang="ru-RU" sz="2400" b="1" dirty="0"/>
              <a:t>лицензии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      -ведет </a:t>
            </a:r>
            <a:r>
              <a:rPr lang="ru-RU" sz="2400" b="1" dirty="0"/>
              <a:t>реестр лицензий и публикует информацию указанного реестра в соответствии с настоящим Федеральным законом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6685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837" y="889844"/>
            <a:ext cx="1112807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>
                <a:solidFill>
                  <a:srgbClr val="7030A0"/>
                </a:solidFill>
              </a:rPr>
              <a:t>Лицензии выдаются</a:t>
            </a:r>
            <a:r>
              <a:rPr lang="ru-RU" sz="2400" b="1" dirty="0"/>
              <a:t> по результатам торгов (аукциона, конкурса) в случае, если:</a:t>
            </a:r>
          </a:p>
          <a:p>
            <a:endParaRPr lang="ru-RU" sz="2400" b="1" dirty="0"/>
          </a:p>
          <a:p>
            <a:r>
              <a:rPr lang="ru-RU" sz="2400" b="1" dirty="0" smtClean="0"/>
              <a:t>      -услуга </a:t>
            </a:r>
            <a:r>
              <a:rPr lang="ru-RU" sz="2400" b="1" dirty="0"/>
              <a:t>связи будет оказываться с использованием радиочастотного спектра, а государственная комиссия по радиочастотам установит, что доступный для оказания услуг связи радиочастотный спектр ограничивает возможное количество операторов связи на данной территории. Победителю торгов (аукциона, конкурса) выдается лицензия и выделяются соответствующие радиочастоты;</a:t>
            </a:r>
          </a:p>
          <a:p>
            <a:endParaRPr lang="ru-RU" sz="2400" b="1" dirty="0"/>
          </a:p>
          <a:p>
            <a:r>
              <a:rPr lang="ru-RU" sz="2400" b="1" dirty="0" smtClean="0"/>
              <a:t>      -на </a:t>
            </a:r>
            <a:r>
              <a:rPr lang="ru-RU" sz="2400" b="1" dirty="0"/>
              <a:t>территории имеются ограниченные ресурсы сети связи общего пользования, в том числе ограниченный ресурс нумерации, и федеральный орган исполнительной власти в области связи устанавливает, что количество операторов связи на данной территории должно быть ограничено.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78953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1102" y="182891"/>
            <a:ext cx="11490385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Подтверждение соответствия средств связи и услуг </a:t>
            </a:r>
            <a:r>
              <a:rPr lang="ru-RU" sz="2800" b="1" dirty="0" smtClean="0">
                <a:solidFill>
                  <a:srgbClr val="7030A0"/>
                </a:solidFill>
              </a:rPr>
              <a:t>связи</a:t>
            </a:r>
          </a:p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Для </a:t>
            </a:r>
            <a:r>
              <a:rPr lang="ru-RU" sz="2400" b="1" dirty="0"/>
              <a:t>обеспечения целостности, устойчивости функционирования и безопасности единой сети электросвязи Российской Федерации является обязательным подтверждение соответствия установленным требованиям средств связи, используемых в:</a:t>
            </a:r>
          </a:p>
          <a:p>
            <a:r>
              <a:rPr lang="ru-RU" sz="2400" b="1" dirty="0" smtClean="0"/>
              <a:t>      -сети </a:t>
            </a:r>
            <a:r>
              <a:rPr lang="ru-RU" sz="2400" b="1" dirty="0"/>
              <a:t>связи общего пользования;</a:t>
            </a:r>
          </a:p>
          <a:p>
            <a:r>
              <a:rPr lang="ru-RU" sz="2400" b="1" dirty="0" smtClean="0"/>
              <a:t>      -технологических </a:t>
            </a:r>
            <a:r>
              <a:rPr lang="ru-RU" sz="2400" b="1" dirty="0"/>
              <a:t>сетях связи и сетях связи специального назначения в случае их присоединения к сети связи общего пользования.</a:t>
            </a:r>
          </a:p>
          <a:p>
            <a:r>
              <a:rPr lang="ru-RU" sz="2400" b="1" dirty="0" smtClean="0"/>
              <a:t>        Подтверждение </a:t>
            </a:r>
            <a:r>
              <a:rPr lang="ru-RU" sz="2400" b="1" dirty="0"/>
              <a:t>соответствия указанных в пункте 1 настоящей статьи средств связи техническому регламенту, принятому в соответствии с законодательством Российской Федерации о техническом регулировании, и требованиям, предусмотренным нормативными правовыми актами федерального органа исполнительной власти в области связи по вопросам применения средств связи, осуществляется посредством их обязательной сертификации или принятия декларации о соответствии.</a:t>
            </a:r>
          </a:p>
          <a:p>
            <a:r>
              <a:rPr lang="ru-RU" sz="2400" b="1" dirty="0" smtClean="0"/>
              <a:t>         Средства </a:t>
            </a:r>
            <a:r>
              <a:rPr lang="ru-RU" sz="2400" b="1" dirty="0"/>
              <a:t>связи, подлежащие обязательной сертификации, предоставляются для проведения сертификации изготовителем или продавцом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65507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88" y="0"/>
            <a:ext cx="1175780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Оказание услуг </a:t>
            </a:r>
            <a:r>
              <a:rPr lang="ru-RU" sz="2800" b="1" dirty="0" smtClean="0">
                <a:solidFill>
                  <a:srgbClr val="7030A0"/>
                </a:solidFill>
              </a:rPr>
              <a:t>связи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На </a:t>
            </a:r>
            <a:r>
              <a:rPr lang="ru-RU" sz="2400" b="1" dirty="0"/>
              <a:t>территории Российской Федерации услуги связи оказываются операторами связи пользователям услугами связи на основании договора об оказании услуг связи, заключенного в соответствии с гражданским законодательством и правилами оказания услуг связи.</a:t>
            </a:r>
          </a:p>
          <a:p>
            <a:r>
              <a:rPr lang="ru-RU" sz="2400" b="1" dirty="0" smtClean="0"/>
              <a:t>      Оператор </a:t>
            </a:r>
            <a:r>
              <a:rPr lang="ru-RU" sz="2400" b="1" dirty="0"/>
              <a:t>связи или уполномоченное им лицо для заключения договоров об оказании услуг подвижной радиотелефонной связи должны использовать:</a:t>
            </a:r>
          </a:p>
          <a:p>
            <a:r>
              <a:rPr lang="ru-RU" sz="2400" b="1" dirty="0" smtClean="0"/>
              <a:t>     помещения</a:t>
            </a:r>
            <a:r>
              <a:rPr lang="ru-RU" sz="2400" b="1" dirty="0"/>
              <a:t>, части помещений, находящиеся в собственности, хозяйственном ведении, оперативном управлении или аренде;</a:t>
            </a:r>
          </a:p>
          <a:p>
            <a:r>
              <a:rPr lang="ru-RU" sz="2400" b="1" dirty="0" smtClean="0"/>
              <a:t>      оборудованные </a:t>
            </a:r>
            <a:r>
              <a:rPr lang="ru-RU" sz="2400" b="1" dirty="0"/>
              <a:t>торговые места в стационарных торговых объектах и в зонах, предназначенных для осуществления торговой </a:t>
            </a:r>
            <a:r>
              <a:rPr lang="ru-RU" sz="2400" b="1" dirty="0" smtClean="0"/>
              <a:t>деятельности.</a:t>
            </a:r>
            <a:endParaRPr lang="ru-RU" sz="2400" b="1" dirty="0"/>
          </a:p>
          <a:p>
            <a:r>
              <a:rPr lang="ru-RU" sz="2400" b="1" dirty="0" smtClean="0"/>
              <a:t>      Услуги </a:t>
            </a:r>
            <a:r>
              <a:rPr lang="ru-RU" sz="2400" b="1" dirty="0"/>
              <a:t>подвижной радиотелефонной связи предоставляются абоненту - физическому лицу или абоненту - юридическому лицу либо индивидуальному предпринимателю и пользователю услугами связи такого абонента, достоверные сведения о которых предоставлены оператору связи в соответствии с правилами оказания услуг связи, если иное не предусмотрено настоящим Федеральным законом. </a:t>
            </a:r>
          </a:p>
        </p:txBody>
      </p:sp>
    </p:spTree>
    <p:extLst>
      <p:ext uri="{BB962C8B-B14F-4D97-AF65-F5344CB8AC3E}">
        <p14:creationId xmlns:p14="http://schemas.microsoft.com/office/powerpoint/2010/main" val="1390998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958" y="291283"/>
            <a:ext cx="1098142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Оператор связи обязан</a:t>
            </a:r>
            <a:r>
              <a:rPr lang="ru-RU" sz="2400" b="1" dirty="0"/>
              <a:t>:</a:t>
            </a:r>
          </a:p>
          <a:p>
            <a:endParaRPr lang="ru-RU" sz="2400" b="1" dirty="0"/>
          </a:p>
          <a:p>
            <a:r>
              <a:rPr lang="ru-RU" sz="2400" b="1" dirty="0" smtClean="0"/>
              <a:t>       оказывать </a:t>
            </a:r>
            <a:r>
              <a:rPr lang="ru-RU" sz="2400" b="1" dirty="0"/>
              <a:t>пользователям услугами связи услуги связи в соответствии с законодательством Российской Федерации, техническими нормами и правилами, лицензией, а также договором об оказании услуг связи;</a:t>
            </a:r>
          </a:p>
          <a:p>
            <a:r>
              <a:rPr lang="ru-RU" sz="2400" b="1" dirty="0"/>
              <a:t>(Абзац в редакции, введенной в действие с 1 июля 2016 года Федеральным законом от 5 апреля 2016 года N 104-ФЗ.</a:t>
            </a:r>
          </a:p>
          <a:p>
            <a:r>
              <a:rPr lang="ru-RU" sz="2400" b="1" dirty="0" smtClean="0"/>
              <a:t>        руководствоваться </a:t>
            </a:r>
            <a:r>
              <a:rPr lang="ru-RU" sz="2400" b="1" dirty="0"/>
              <a:t>при проектировании, построении, реконструкции, вводе в эксплуатацию и эксплуатации сетей связи нормативными правовыми актами федерального органа исполнительной власти в области связи, осуществлять построение сетей связи с учетом требований обеспечения устойчивости и безопасности их функционирования, а также требований, предусмотренных пунктом 2 статьи 64 настоящего Федерального закона. Связанные с этим расходы, а также расходы на создание и эксплуатацию систем управления своих сетей связи и их взаимодействие с единой сетью электросвязи Российской Федерации несут операторы связи</a:t>
            </a:r>
            <a:r>
              <a:rPr lang="ru-RU" sz="2400" b="1" dirty="0" smtClean="0"/>
              <a:t>;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634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62202"/>
            <a:ext cx="10869283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      Сеть связи общего пользования </a:t>
            </a:r>
            <a:r>
              <a:rPr lang="ru-RU" sz="2400" b="1" dirty="0" smtClean="0"/>
              <a:t>предназначена для возмездного оказания услуг электросвязи любому пользователю услугами связи на территории Российской Федерации и включает в себя сети электросвязи, определяемые географически в пределах обслуживаемой территории и ресурса нумерации и не определяемые географически в пределах территории Российской Федерации и ресурса нумерации, а также сети связи, определяемые по технологии реализации оказания услуг связи.</a:t>
            </a:r>
          </a:p>
          <a:p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</a:t>
            </a:r>
            <a:r>
              <a:rPr lang="ru-RU" sz="2800" b="1" dirty="0" smtClean="0">
                <a:solidFill>
                  <a:srgbClr val="7030A0"/>
                </a:solidFill>
              </a:rPr>
              <a:t>Сеть связи общего пользования </a:t>
            </a:r>
            <a:r>
              <a:rPr lang="ru-RU" sz="2400" b="1" dirty="0" smtClean="0"/>
              <a:t>представляет собой комплекс взаимодействующих сетей электросвязи, в том числе сети связи для трансляции телеканалов.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Сеть связи общего пользования </a:t>
            </a:r>
            <a:r>
              <a:rPr lang="ru-RU" sz="2400" b="1" dirty="0" smtClean="0"/>
              <a:t>имеет присоединение к сетям связи общего пользования иностранных государств.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81233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947" y="239049"/>
            <a:ext cx="11430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Базы данных об абонентах операторов связи</a:t>
            </a:r>
          </a:p>
          <a:p>
            <a:r>
              <a:rPr lang="ru-RU" sz="2400" b="1" dirty="0" smtClean="0"/>
              <a:t>      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Сведения </a:t>
            </a:r>
            <a:r>
              <a:rPr lang="ru-RU" sz="2400" b="1" dirty="0"/>
              <a:t>об абонентах и оказываемых им услугах связи, ставшие известными операторам связи в силу исполнения договора об оказании услуг связи, являются информацией ограниченного доступа и подлежат защите в соответствии с законодательством Российской Федерации 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r>
              <a:rPr lang="ru-RU" sz="2400" b="1" dirty="0" smtClean="0"/>
              <a:t>        К </a:t>
            </a:r>
            <a:r>
              <a:rPr lang="ru-RU" sz="2400" b="1" dirty="0"/>
              <a:t>сведениям об абонентах относятся фамилия, имя, отчество или псевдоним абонента-гражданина, наименование (фирменное наименование) абонента - юридического лица, фамилия, имя, отчество руководителя и работников этого юридического лица, а также адрес абонента или адрес установки оконечного оборудования, абонентские номера и другие данные, позволяющие идентифицировать абонента или его оконечное оборудование, сведения баз данных систем расчета за оказанные услуги связи, в том числе о соединениях, трафике и платежах абонента.</a:t>
            </a:r>
          </a:p>
          <a:p>
            <a:r>
              <a:rPr lang="ru-RU" sz="2400" b="1" dirty="0" smtClean="0"/>
              <a:t>         Предоставление </a:t>
            </a:r>
            <a:r>
              <a:rPr lang="ru-RU" sz="2400" b="1" dirty="0"/>
              <a:t>третьим лицам сведений об абонентах-гражданах может осуществляться только с их согласия, за исключением случаев, предусмотренных настоящим Федеральным законом и другими федеральными законами.</a:t>
            </a:r>
          </a:p>
        </p:txBody>
      </p:sp>
    </p:spTree>
    <p:extLst>
      <p:ext uri="{BB962C8B-B14F-4D97-AF65-F5344CB8AC3E}">
        <p14:creationId xmlns:p14="http://schemas.microsoft.com/office/powerpoint/2010/main" val="1201453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779" y="1328468"/>
            <a:ext cx="1154214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Оплата услуг </a:t>
            </a:r>
            <a:r>
              <a:rPr lang="ru-RU" sz="2800" b="1" dirty="0" smtClean="0">
                <a:solidFill>
                  <a:srgbClr val="7030A0"/>
                </a:solidFill>
              </a:rPr>
              <a:t>связи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ru-RU" sz="2400" b="1" dirty="0"/>
              <a:t>Оплата услуг связи производится посредством наличных или безналичных расчетов - непосредственно после оказания таких услуг, путем внесения аванса или с отсрочкой платежа.</a:t>
            </a:r>
          </a:p>
          <a:p>
            <a:r>
              <a:rPr lang="ru-RU" sz="2400" b="1" dirty="0" smtClean="0"/>
              <a:t>        Порядок </a:t>
            </a:r>
            <a:r>
              <a:rPr lang="ru-RU" sz="2400" b="1" dirty="0"/>
              <a:t>и форма оплаты услуг связи определяются договором об оказании услуг связи, если иное не установлено законодательством Российской Федерации.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В </a:t>
            </a:r>
            <a:r>
              <a:rPr lang="ru-RU" sz="2400" b="1" dirty="0"/>
              <a:t>случае, если тарифы на услуги данного оператора связи подлежат государственному регулированию, по требованию абонента-гражданина оператор связи обязан предоставить этому абоненту-гражданину возможность оплаты предоставления доступа к сети связи с рассрочкой платежа не менее чем на шесть месяцев с первоначальным взносом не более чем тридцать процентов от установленной платы.</a:t>
            </a:r>
          </a:p>
          <a:p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676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408" y="356956"/>
            <a:ext cx="1168016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Статья </a:t>
            </a:r>
            <a:r>
              <a:rPr lang="ru-RU" sz="2800" b="1" dirty="0" smtClean="0">
                <a:solidFill>
                  <a:srgbClr val="7030A0"/>
                </a:solidFill>
              </a:rPr>
              <a:t>63 ФЗ О Связи. </a:t>
            </a:r>
            <a:r>
              <a:rPr lang="ru-RU" sz="2800" b="1" dirty="0">
                <a:solidFill>
                  <a:srgbClr val="7030A0"/>
                </a:solidFill>
              </a:rPr>
              <a:t>Тайна связи</a:t>
            </a:r>
          </a:p>
          <a:p>
            <a:endParaRPr lang="ru-RU" dirty="0" smtClean="0"/>
          </a:p>
          <a:p>
            <a:r>
              <a:rPr lang="ru-RU" sz="2400" b="1" dirty="0" smtClean="0"/>
              <a:t>      </a:t>
            </a:r>
            <a:r>
              <a:rPr lang="ru-RU" sz="2000" b="1" dirty="0" smtClean="0"/>
              <a:t>На </a:t>
            </a:r>
            <a:r>
              <a:rPr lang="ru-RU" sz="2000" b="1" dirty="0"/>
              <a:t>территории Российской Федерации гарантируется тайна переписки, телефонных переговоров, почтовых отправлений, телеграфных и иных сообщений, передаваемых по сетям электросвязи и сетям почтовой связи.</a:t>
            </a:r>
          </a:p>
          <a:p>
            <a:r>
              <a:rPr lang="ru-RU" sz="2000" b="1" dirty="0" smtClean="0"/>
              <a:t>      Ограничение </a:t>
            </a:r>
            <a:r>
              <a:rPr lang="ru-RU" sz="2000" b="1" dirty="0"/>
              <a:t>права на тайну переписки, телефонных переговоров, почтовых отправлений, телеграфных и иных сообщений, передаваемых по сетям электросвязи и сетям почтовой связи, допускается только в случаях, предусмотренных федеральными законами.</a:t>
            </a:r>
          </a:p>
          <a:p>
            <a:r>
              <a:rPr lang="ru-RU" sz="2000" b="1" dirty="0" smtClean="0"/>
              <a:t>      Операторы </a:t>
            </a:r>
            <a:r>
              <a:rPr lang="ru-RU" sz="2000" b="1" dirty="0"/>
              <a:t>связи обязаны обеспечить соблюдение тайны связи.</a:t>
            </a:r>
          </a:p>
          <a:p>
            <a:r>
              <a:rPr lang="ru-RU" sz="2000" b="1" dirty="0" smtClean="0"/>
              <a:t>      Осмотр </a:t>
            </a:r>
            <a:r>
              <a:rPr lang="ru-RU" sz="2000" b="1" dirty="0"/>
              <a:t>почтовых отправлений лицами, не являющимися уполномоченными работниками оператора связи, вскрытие почтовых отправлений, осмотр вложений, ознакомление с информацией и документальной корреспонденцией, передаваемыми по сетям электросвязи и сетям почтовой связи, осуществляются только на основании решения суда, за исключением случаев, установленных федеральными законами.</a:t>
            </a:r>
          </a:p>
          <a:p>
            <a:r>
              <a:rPr lang="ru-RU" sz="2000" b="1" dirty="0" smtClean="0"/>
              <a:t>      Сведения </a:t>
            </a:r>
            <a:r>
              <a:rPr lang="ru-RU" sz="2000" b="1" dirty="0"/>
              <a:t>о передаваемых по сетям электросвязи и сетям почтовой связи сообщениях, о почтовых отправлениях и почтовых переводах денежных средств, а также сами эти сообщения, почтовые отправления и переводимые денежные средства могут выдаваться только отправителям и получателям или их уполномоченным представителям, если иное не предусмотрено федеральными законами.</a:t>
            </a:r>
          </a:p>
        </p:txBody>
      </p:sp>
    </p:spTree>
    <p:extLst>
      <p:ext uri="{BB962C8B-B14F-4D97-AF65-F5344CB8AC3E}">
        <p14:creationId xmlns:p14="http://schemas.microsoft.com/office/powerpoint/2010/main" val="3195422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694" y="474345"/>
            <a:ext cx="112660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Управление сетями связи в чрезвычайных ситуациях и в условиях чрезвычайного </a:t>
            </a:r>
            <a:r>
              <a:rPr lang="ru-RU" sz="2800" b="1" dirty="0" smtClean="0">
                <a:solidFill>
                  <a:srgbClr val="7030A0"/>
                </a:solidFill>
              </a:rPr>
              <a:t>положения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Управление </a:t>
            </a:r>
            <a:r>
              <a:rPr lang="ru-RU" sz="2400" b="1" dirty="0"/>
              <a:t>сетью связи общего пользования в чрезвычайных ситуациях осуществляется федеральным органом исполнительной власти в области связи во взаимодействии с центрами управления сетями связи специального назначения и имеющими присоединение к сети связи общего пользования технологическими сетями связи.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Для </a:t>
            </a:r>
            <a:r>
              <a:rPr lang="ru-RU" sz="2400" b="1" dirty="0"/>
              <a:t>координации работ по устранению обстоятельств, послуживших основанием для введения чрезвычайного положения, и его последствий в соответствии с нормативными правовыми актами Российской Федерации о введении чрезвычайного положения могут быть образованы временные специальные органы управления, которым передаются соответствующие полномочия федерального органа исполнительной власти в области связи.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29908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068" y="250580"/>
            <a:ext cx="11404121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Международное сотрудничество Российской Федерации в области связи</a:t>
            </a:r>
          </a:p>
          <a:p>
            <a:r>
              <a:rPr lang="ru-RU" sz="2400" b="1" dirty="0" smtClean="0"/>
              <a:t>        Осуществляется </a:t>
            </a:r>
            <a:r>
              <a:rPr lang="ru-RU" sz="2400" b="1" dirty="0"/>
              <a:t>на основе соблюдения общепризнанных принципов и норм международного права, а также международных договоров Российской Федерации.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 В </a:t>
            </a:r>
            <a:r>
              <a:rPr lang="ru-RU" sz="2400" b="1" dirty="0"/>
              <a:t>международной деятельности в области электросвязи и почтовой связи федеральный орган исполнительной власти в области связи выступает в качестве администрации связи Российской Федерации.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   Администрация </a:t>
            </a:r>
            <a:r>
              <a:rPr lang="ru-RU" sz="2400" b="1" dirty="0"/>
              <a:t>связи Российской Федерации в пределах своих полномочий представляет и защищает интересы Российской Федерации в области электросвязи и почтовой связи, взаимодействует с администрациями связи иностранных государств, межправительственными и международными неправительственными организациями связи, а также координирует вопросы международного сотрудничества в области связи, осуществляемого Российской </a:t>
            </a:r>
            <a:r>
              <a:rPr lang="ru-RU" sz="2400" b="1" dirty="0" smtClean="0"/>
              <a:t>Федерацией.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69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740" y="1747673"/>
            <a:ext cx="1069675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Телефонная сеть общего пользования</a:t>
            </a:r>
            <a:r>
              <a:rPr lang="ru-RU" sz="2400" b="1" dirty="0" smtClean="0"/>
              <a:t>, ТСОП, </a:t>
            </a:r>
            <a:r>
              <a:rPr lang="ru-RU" sz="2400" b="1" dirty="0" err="1" smtClean="0"/>
              <a:t>ТфОП</a:t>
            </a:r>
            <a:r>
              <a:rPr lang="ru-RU" sz="2400" b="1" dirty="0" smtClean="0"/>
              <a:t> (англ. PSTN, </a:t>
            </a:r>
            <a:r>
              <a:rPr lang="ru-RU" sz="2400" b="1" dirty="0" err="1" smtClean="0"/>
              <a:t>Public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Switched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Telephone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Network</a:t>
            </a:r>
            <a:r>
              <a:rPr lang="ru-RU" sz="2400" b="1" dirty="0" smtClean="0"/>
              <a:t>) — частный случай телефонной сети — всеобщая абонентская сеть связи, для доступа к которой используются телефонные аппараты, АТС и оборудование передачи данных.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ТФОП является универсальной единой сетью для всех пользователей во всём мире и обеспечивает одну из важнейших современных сфер жизнедеятельности человеческого общества — возможность телефонных переговоров между пользователями из любой точки земного шара.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8001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552" y="151354"/>
            <a:ext cx="1137824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</a:rPr>
              <a:t>     Выделенными сетями связи</a:t>
            </a:r>
            <a:r>
              <a:rPr lang="ru-RU" sz="2400" b="1" dirty="0" smtClean="0"/>
              <a:t> являются сети электросвязи, предназначенные для возмездного оказания услуг электросвязи ограниченному кругу пользователей или группам таких пользователей.</a:t>
            </a:r>
          </a:p>
          <a:p>
            <a:r>
              <a:rPr lang="ru-RU" sz="2400" b="1" dirty="0" smtClean="0"/>
              <a:t> </a:t>
            </a:r>
          </a:p>
          <a:p>
            <a:r>
              <a:rPr lang="ru-RU" sz="24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Выделенные сети связи </a:t>
            </a:r>
            <a:r>
              <a:rPr lang="ru-RU" sz="2400" b="1" dirty="0" smtClean="0"/>
              <a:t>могут взаимодействовать между собой. Выделенные сети связи не имеют присоединения к сети связи общего пользования, а также к сетям связи общего пользования иностранных государств. Технологии и средства связи, применяемые для организации выделенных сетей связи, а также принципы их построения устанавливаются собственниками или иными владельцами этих сетей.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Выделенная сеть связи </a:t>
            </a:r>
            <a:r>
              <a:rPr lang="ru-RU" sz="2400" b="1" dirty="0" smtClean="0"/>
              <a:t>может быть присоединена к сети связи общего пользования с переводом в категорию сети связи общего пользования, если выделенная сеть связи соответствует требованиям, установленным для сети связи общего пользования. При этом выделенный ресурс нумерации изымается и предоставляется ресурс нумерации из ресурса нумерации сети связи общего пользования.</a:t>
            </a:r>
          </a:p>
          <a:p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973881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920" y="166655"/>
            <a:ext cx="11162581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</a:t>
            </a:r>
            <a:r>
              <a:rPr lang="ru-RU" sz="2800" b="1" dirty="0" smtClean="0">
                <a:solidFill>
                  <a:srgbClr val="7030A0"/>
                </a:solidFill>
              </a:rPr>
              <a:t>Технологические сети связи </a:t>
            </a:r>
            <a:r>
              <a:rPr lang="ru-RU" sz="2400" b="1" dirty="0" smtClean="0"/>
              <a:t>предназначены для обеспечения производственной деятельности организаций, управления технологическими процессами в производстве.</a:t>
            </a:r>
          </a:p>
          <a:p>
            <a:r>
              <a:rPr lang="ru-RU" sz="2400" b="1" dirty="0" smtClean="0"/>
              <a:t>       Технологии и средства связи, применяемые для создания технологических сетей связи, а также принципы их построения устанавливаются собственниками или иными владельцами этих сетей.</a:t>
            </a:r>
          </a:p>
          <a:p>
            <a:r>
              <a:rPr lang="ru-RU" sz="2400" b="1" dirty="0" smtClean="0"/>
              <a:t>       При наличии свободных ресурсов технологической сети связи часть этой сети может быть присоединена к сети связи общего пользования с переводом в категорию сети связи общего пользования для возмездного оказания услуг связи любому пользователю на основании соответствующей лицензии.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766" y="4034150"/>
            <a:ext cx="1096417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Собственник или иной владелец технологической сети связи после присоединения части этой сети связи к сети связи общего пользования обязан вести раздельный учет расходов на эксплуатацию технологической сети связи и ее части, присоединенной к сети связи общего пользования.</a:t>
            </a:r>
          </a:p>
          <a:p>
            <a:r>
              <a:rPr lang="ru-RU" sz="2400" b="1" dirty="0" smtClean="0"/>
              <a:t>         </a:t>
            </a:r>
            <a:r>
              <a:rPr lang="ru-RU" sz="2800" b="1" dirty="0" smtClean="0">
                <a:solidFill>
                  <a:srgbClr val="7030A0"/>
                </a:solidFill>
              </a:rPr>
              <a:t>Технологические сети связи </a:t>
            </a:r>
            <a:r>
              <a:rPr lang="ru-RU" sz="2400" b="1" dirty="0" smtClean="0"/>
              <a:t>могут быть присоединены к технологическим сетям связи иностранных организаций только для обеспечения единого технологического цикла.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66619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958" y="368878"/>
            <a:ext cx="1123159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Сети связи специального назначения </a:t>
            </a:r>
            <a:r>
              <a:rPr lang="ru-RU" sz="2400" b="1" dirty="0" smtClean="0"/>
              <a:t>предназначены для нужд органов государственной власти, нужд обороны страны, безопасности государства и обеспечения правопорядка. Эти сети не могут использоваться для возмездного оказания услуг связи, услуг присоединения и услуг по пропуску трафика, если иное не предусмотрено законодательством Российской Федерации.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8354" y="2474200"/>
            <a:ext cx="109210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Связь для нужд органов государственной власти, нужд обороны страны, безопасности государства и обеспечения правопорядка осуществляется в порядке, определенном законодательством Российской Федерации, ее обеспечение является расходным обязательством Российской Федерации.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8354" y="4233512"/>
            <a:ext cx="1065362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</a:t>
            </a:r>
            <a:r>
              <a:rPr lang="ru-RU" sz="2800" b="1" dirty="0" smtClean="0">
                <a:solidFill>
                  <a:srgbClr val="7030A0"/>
                </a:solidFill>
              </a:rPr>
              <a:t>Сети связи специального назначения </a:t>
            </a:r>
            <a:r>
              <a:rPr lang="ru-RU" sz="2400" b="1" dirty="0" smtClean="0"/>
              <a:t>могут быть присоединены к сети связи общего пользования без перевода в категорию сети связи общего пользования.</a:t>
            </a:r>
          </a:p>
          <a:p>
            <a:r>
              <a:rPr lang="ru-RU" sz="2400" b="1" dirty="0" smtClean="0"/>
              <a:t>      Владельцу </a:t>
            </a:r>
            <a:r>
              <a:rPr lang="ru-RU" sz="2800" b="1" dirty="0" smtClean="0">
                <a:solidFill>
                  <a:srgbClr val="7030A0"/>
                </a:solidFill>
              </a:rPr>
              <a:t>сети связи специального назначения </a:t>
            </a:r>
            <a:r>
              <a:rPr lang="ru-RU" sz="2400" b="1" dirty="0" smtClean="0"/>
              <a:t>может быть выделен ресурс нумерации из ресурса нумерации сети связи общего пользования.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9127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078" y="177665"/>
            <a:ext cx="112315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Присоединение сетей электросвязи и их взаимодействие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Право на присоединение сетей электросвязи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 Операторы </a:t>
            </a:r>
            <a:r>
              <a:rPr lang="ru-RU" sz="2400" b="1" dirty="0"/>
              <a:t>связи и владельцы сетей связи специального назначения имеют право на присоединение своих сетей электросвязи к сети связи общего пользования. Присоединение одной сети электросвязи к другой сети электросвязи и их взаимодействие осуществляются на основании заключаемых операторами связи и владельцами сетей связи специального назначения договоров о присоединении сетей электросвязи.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584" y="3755721"/>
            <a:ext cx="111625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b="1" dirty="0"/>
              <a:t>Операторы сети связи общего пользования на основании договоров о присоединении сетей электросвязи обязаны оказывать услуги присоединения иным операторам связи в соответствии с правилами присоединения сетей электросвязи и их взаимодействия, утвержденными Правительством Российской Федерации.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1580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856" y="105836"/>
            <a:ext cx="1154214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</a:t>
            </a:r>
            <a:r>
              <a:rPr lang="ru-RU" sz="2400" b="1" dirty="0" smtClean="0">
                <a:solidFill>
                  <a:srgbClr val="7030A0"/>
                </a:solidFill>
              </a:rPr>
              <a:t>Операторы сети </a:t>
            </a:r>
            <a:r>
              <a:rPr lang="ru-RU" sz="2400" b="1" dirty="0">
                <a:solidFill>
                  <a:srgbClr val="7030A0"/>
                </a:solidFill>
              </a:rPr>
              <a:t>связи общего пользования</a:t>
            </a:r>
            <a:r>
              <a:rPr lang="ru-RU" sz="2400" b="1" dirty="0"/>
              <a:t>, на основе правил присоединения сетей электросвязи и их взаимодействия устанавливают условия присоединения других сетей электросвязи к своей сети электросвязи в части использования сетевых ресурсов и пропуска трафика, включающие в себя общие технические, экономические, информационные условия, а также условия, определяющие имущественные отношения</a:t>
            </a:r>
            <a:r>
              <a:rPr lang="ru-RU" sz="2400" b="1" dirty="0" smtClean="0"/>
              <a:t>.</a:t>
            </a:r>
          </a:p>
          <a:p>
            <a:endParaRPr lang="ru-RU" sz="2400" b="1" dirty="0"/>
          </a:p>
          <a:p>
            <a:r>
              <a:rPr lang="ru-RU" sz="2400" b="1" dirty="0" smtClean="0"/>
              <a:t>     </a:t>
            </a:r>
            <a:r>
              <a:rPr lang="ru-RU" sz="2400" b="1" dirty="0" smtClean="0">
                <a:solidFill>
                  <a:srgbClr val="7030A0"/>
                </a:solidFill>
              </a:rPr>
              <a:t>Условия </a:t>
            </a:r>
            <a:r>
              <a:rPr lang="ru-RU" sz="2400" b="1" dirty="0">
                <a:solidFill>
                  <a:srgbClr val="7030A0"/>
                </a:solidFill>
              </a:rPr>
              <a:t>присоединения сетей электросвязи должны предусматривать:</a:t>
            </a:r>
          </a:p>
          <a:p>
            <a:r>
              <a:rPr lang="ru-RU" sz="2400" b="1" dirty="0" smtClean="0"/>
              <a:t>-технические </a:t>
            </a:r>
            <a:r>
              <a:rPr lang="ru-RU" sz="2400" b="1" dirty="0"/>
              <a:t>требования, касающиеся присоединения сетей электросвязи;</a:t>
            </a:r>
          </a:p>
          <a:p>
            <a:r>
              <a:rPr lang="ru-RU" sz="2400" b="1" dirty="0" smtClean="0"/>
              <a:t>-объем</a:t>
            </a:r>
            <a:r>
              <a:rPr lang="ru-RU" sz="2400" b="1" dirty="0"/>
              <a:t>, порядок и сроки выполнения работ по присоединению сетей электросвязи и их распределению между взаимодействующими операторами связи;</a:t>
            </a:r>
          </a:p>
          <a:p>
            <a:r>
              <a:rPr lang="ru-RU" sz="2400" b="1" dirty="0" smtClean="0"/>
              <a:t>-порядок </a:t>
            </a:r>
            <a:r>
              <a:rPr lang="ru-RU" sz="2400" b="1" dirty="0"/>
              <a:t>пропуска трафика по сетям электросвязи взаимодействующих операторов связи;</a:t>
            </a:r>
          </a:p>
          <a:p>
            <a:r>
              <a:rPr lang="ru-RU" sz="2400" b="1" dirty="0" smtClean="0"/>
              <a:t>-местонахождение </a:t>
            </a:r>
            <a:r>
              <a:rPr lang="ru-RU" sz="2400" b="1" dirty="0"/>
              <a:t>точек присоединения сетей электросвязи;</a:t>
            </a:r>
          </a:p>
          <a:p>
            <a:r>
              <a:rPr lang="ru-RU" sz="2400" b="1" dirty="0" smtClean="0"/>
              <a:t>-перечень </a:t>
            </a:r>
            <a:r>
              <a:rPr lang="ru-RU" sz="2400" b="1" dirty="0"/>
              <a:t>оказываемых услуг присоединения и услуг по пропуску трафика;</a:t>
            </a:r>
          </a:p>
          <a:p>
            <a:r>
              <a:rPr lang="ru-RU" sz="2400" b="1" dirty="0" smtClean="0"/>
              <a:t>-стоимость </a:t>
            </a:r>
            <a:r>
              <a:rPr lang="ru-RU" sz="2400" b="1" dirty="0"/>
              <a:t>услуг присоединения и услуг по пропуску трафика и порядок расчетов за них;</a:t>
            </a:r>
          </a:p>
          <a:p>
            <a:r>
              <a:rPr lang="ru-RU" sz="2400" b="1" dirty="0" smtClean="0"/>
              <a:t>-порядок </a:t>
            </a:r>
            <a:r>
              <a:rPr lang="ru-RU" sz="2400" b="1" dirty="0"/>
              <a:t>взаимодействия систем управления сетями электросвязи.</a:t>
            </a:r>
          </a:p>
        </p:txBody>
      </p:sp>
    </p:spTree>
    <p:extLst>
      <p:ext uri="{BB962C8B-B14F-4D97-AF65-F5344CB8AC3E}">
        <p14:creationId xmlns:p14="http://schemas.microsoft.com/office/powerpoint/2010/main" val="3118589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lank Presentation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3680</Words>
  <Application>Microsoft Office PowerPoint</Application>
  <PresentationFormat>Широкоэкранный</PresentationFormat>
  <Paragraphs>214</Paragraphs>
  <Slides>34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5" baseType="lpstr">
      <vt:lpstr>ＭＳ Ｐゴシック</vt:lpstr>
      <vt:lpstr>Arial</vt:lpstr>
      <vt:lpstr>Calibri</vt:lpstr>
      <vt:lpstr>Calibri Light</vt:lpstr>
      <vt:lpstr>Helvetica Neue</vt:lpstr>
      <vt:lpstr>inherit</vt:lpstr>
      <vt:lpstr>Times</vt:lpstr>
      <vt:lpstr>Тема Office</vt:lpstr>
      <vt:lpstr>Blank Presentation</vt:lpstr>
      <vt:lpstr>1_Blank Presentation</vt:lpstr>
      <vt:lpstr>Лист</vt:lpstr>
      <vt:lpstr>Законодательство Российской Федерации в области связи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Частотный ресурс сетей сухопутной подвижной радиосвязи стандарта GSM 900/1800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Законодательство Российской Федерации в области связи</dc:title>
  <dc:creator>Evgeniy</dc:creator>
  <cp:lastModifiedBy>Evgeniy</cp:lastModifiedBy>
  <cp:revision>32</cp:revision>
  <dcterms:created xsi:type="dcterms:W3CDTF">2019-10-02T12:30:50Z</dcterms:created>
  <dcterms:modified xsi:type="dcterms:W3CDTF">2019-12-09T12:25:13Z</dcterms:modified>
</cp:coreProperties>
</file>