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6" r:id="rId3"/>
    <p:sldId id="268" r:id="rId4"/>
    <p:sldId id="267" r:id="rId5"/>
    <p:sldId id="257" r:id="rId6"/>
    <p:sldId id="264" r:id="rId7"/>
    <p:sldId id="258" r:id="rId8"/>
    <p:sldId id="259" r:id="rId9"/>
    <p:sldId id="260" r:id="rId10"/>
    <p:sldId id="269" r:id="rId11"/>
    <p:sldId id="270" r:id="rId12"/>
    <p:sldId id="271" r:id="rId13"/>
    <p:sldId id="272" r:id="rId14"/>
    <p:sldId id="274" r:id="rId15"/>
    <p:sldId id="276" r:id="rId16"/>
    <p:sldId id="286" r:id="rId17"/>
    <p:sldId id="288" r:id="rId18"/>
    <p:sldId id="287" r:id="rId19"/>
    <p:sldId id="289" r:id="rId20"/>
    <p:sldId id="290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91" r:id="rId31"/>
    <p:sldId id="298" r:id="rId32"/>
    <p:sldId id="292" r:id="rId33"/>
    <p:sldId id="293" r:id="rId34"/>
    <p:sldId id="294" r:id="rId35"/>
    <p:sldId id="295" r:id="rId36"/>
    <p:sldId id="296" r:id="rId37"/>
    <p:sldId id="297" r:id="rId3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vgeniy" initials="E" lastIdx="0" clrIdx="0">
    <p:extLst>
      <p:ext uri="{19B8F6BF-5375-455C-9EA6-DF929625EA0E}">
        <p15:presenceInfo xmlns:p15="http://schemas.microsoft.com/office/powerpoint/2012/main" userId="Evgeni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01" autoAdjust="0"/>
    <p:restoredTop sz="94660"/>
  </p:normalViewPr>
  <p:slideViewPr>
    <p:cSldViewPr snapToGrid="0">
      <p:cViewPr varScale="1">
        <p:scale>
          <a:sx n="89" d="100"/>
          <a:sy n="89" d="100"/>
        </p:scale>
        <p:origin x="278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ommentAuthors" Target="commentAuthor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3744A-1F5D-4AA3-B6E5-55F888526BAB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87BE6-5A2C-4748-AA01-B778CC86FF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0018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3744A-1F5D-4AA3-B6E5-55F888526BAB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87BE6-5A2C-4748-AA01-B778CC86FF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68995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3744A-1F5D-4AA3-B6E5-55F888526BAB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87BE6-5A2C-4748-AA01-B778CC86FF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2142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3744A-1F5D-4AA3-B6E5-55F888526BAB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87BE6-5A2C-4748-AA01-B778CC86FF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92316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3744A-1F5D-4AA3-B6E5-55F888526BAB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87BE6-5A2C-4748-AA01-B778CC86FF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27163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3744A-1F5D-4AA3-B6E5-55F888526BAB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87BE6-5A2C-4748-AA01-B778CC86FF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5690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3744A-1F5D-4AA3-B6E5-55F888526BAB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87BE6-5A2C-4748-AA01-B778CC86FF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32321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3744A-1F5D-4AA3-B6E5-55F888526BAB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87BE6-5A2C-4748-AA01-B778CC86FF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06039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3744A-1F5D-4AA3-B6E5-55F888526BAB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87BE6-5A2C-4748-AA01-B778CC86FF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34944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3744A-1F5D-4AA3-B6E5-55F888526BAB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87BE6-5A2C-4748-AA01-B778CC86FF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71010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3744A-1F5D-4AA3-B6E5-55F888526BAB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87BE6-5A2C-4748-AA01-B778CC86FF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9222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D3744A-1F5D-4AA3-B6E5-55F888526BAB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A87BE6-5A2C-4748-AA01-B778CC86FF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0858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213450"/>
            <a:ext cx="9144000" cy="2387600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7030A0"/>
                </a:solidFill>
              </a:rPr>
              <a:t>Основы организации сетей связи</a:t>
            </a:r>
            <a:endParaRPr lang="ru-RU" sz="5400" b="1" dirty="0">
              <a:solidFill>
                <a:srgbClr val="7030A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sz="4400" b="1" dirty="0">
                <a:solidFill>
                  <a:srgbClr val="00B0F0"/>
                </a:solidFill>
              </a:rPr>
              <a:t>Система электросвязи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06584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90113" y="1582341"/>
            <a:ext cx="1080889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</a:rPr>
              <a:t>          Направляющая </a:t>
            </a:r>
            <a:r>
              <a:rPr lang="ru-RU" sz="2400" b="1" dirty="0">
                <a:solidFill>
                  <a:srgbClr val="7030A0"/>
                </a:solidFill>
              </a:rPr>
              <a:t>система  </a:t>
            </a:r>
            <a:r>
              <a:rPr lang="ru-RU" sz="2400" b="1" dirty="0"/>
              <a:t>- это непрерывная по длине  конструкция, направляющая распространение электромагнитной энергии в заданном </a:t>
            </a:r>
            <a:r>
              <a:rPr lang="ru-RU" sz="2400" b="1" dirty="0" smtClean="0"/>
              <a:t>направлении.</a:t>
            </a:r>
          </a:p>
          <a:p>
            <a:r>
              <a:rPr lang="ru-RU" sz="2400" b="1" dirty="0"/>
              <a:t> </a:t>
            </a:r>
            <a:r>
              <a:rPr lang="ru-RU" sz="2400" b="1" dirty="0" smtClean="0"/>
              <a:t>       Непременным</a:t>
            </a:r>
            <a:r>
              <a:rPr lang="ru-RU" sz="2400" b="1" dirty="0"/>
              <a:t>, одним из наиболее сложных и дорогостоящих элементов техники связи являются линии связи (ЛС). Линия связи – комплекс технических сооружений, обеспечивающий передачу как узкополосных, так и широкополосных каналов, используемых для передачи информации от отправителя к получателю на заданное расстояние с заданным качеством</a:t>
            </a:r>
            <a:r>
              <a:rPr lang="ru-RU" sz="2400" b="1" dirty="0" smtClean="0"/>
              <a:t>.</a:t>
            </a:r>
          </a:p>
          <a:p>
            <a:r>
              <a:rPr lang="ru-RU" sz="2400" b="1" dirty="0"/>
              <a:t> </a:t>
            </a:r>
            <a:r>
              <a:rPr lang="ru-RU" sz="2400" b="1" dirty="0" smtClean="0"/>
              <a:t>         Эффективность </a:t>
            </a:r>
            <a:r>
              <a:rPr lang="ru-RU" sz="2400" b="1" dirty="0"/>
              <a:t>работы систем определяется качеством ЛС, их свойствами, параметрами, воздействием на ЛС различных факторов. Линии связи состоят из нескольких подсистем, обеспечивающих их функционирование: оконечных пунктов, обслуживаемых и необслуживаемых усилительных (регенерационных) пунктов.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254370" y="328130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>
                <a:solidFill>
                  <a:srgbClr val="7030A0"/>
                </a:solidFill>
              </a:rPr>
              <a:t>Общие сведения о линиях связи и направляющих системах связи</a:t>
            </a:r>
          </a:p>
        </p:txBody>
      </p:sp>
    </p:spTree>
    <p:extLst>
      <p:ext uri="{BB962C8B-B14F-4D97-AF65-F5344CB8AC3E}">
        <p14:creationId xmlns:p14="http://schemas.microsoft.com/office/powerpoint/2010/main" val="623256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526" y="1622319"/>
            <a:ext cx="7996686" cy="523568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96815" y="646829"/>
            <a:ext cx="108002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7030A0"/>
                </a:solidFill>
              </a:rPr>
              <a:t>Классификация линий связи. </a:t>
            </a:r>
            <a:r>
              <a:rPr lang="ru-RU" sz="2400" b="1" dirty="0"/>
              <a:t>Линии связи делятся на два типа – беспроводные (радиолинии) и проводные на основе тех или иных направляющих систем.</a:t>
            </a:r>
          </a:p>
        </p:txBody>
      </p:sp>
    </p:spTree>
    <p:extLst>
      <p:ext uri="{BB962C8B-B14F-4D97-AF65-F5344CB8AC3E}">
        <p14:creationId xmlns:p14="http://schemas.microsoft.com/office/powerpoint/2010/main" val="3700471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95223" y="487740"/>
            <a:ext cx="11102196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7030A0"/>
                </a:solidFill>
              </a:rPr>
              <a:t>Конструкция ВЛС</a:t>
            </a:r>
          </a:p>
          <a:p>
            <a:endParaRPr lang="ru-RU" sz="2400" b="1" dirty="0"/>
          </a:p>
          <a:p>
            <a:r>
              <a:rPr lang="ru-RU" sz="2400" b="1" dirty="0" smtClean="0"/>
              <a:t>        Воздушные </a:t>
            </a:r>
            <a:r>
              <a:rPr lang="ru-RU" sz="2400" b="1" dirty="0"/>
              <a:t>линии (ВЛ) служат для передачи электроэнергии по проводам, проложенным на открытом воздухе и закрепленным на специальных опорах или кронштейнах инженерных сооружений с помощью изоляторов и арматуры</a:t>
            </a:r>
            <a:r>
              <a:rPr lang="ru-RU" sz="2400" b="1" dirty="0" smtClean="0"/>
              <a:t>.    </a:t>
            </a:r>
            <a:endParaRPr lang="ru-RU" sz="24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223" y="3001992"/>
            <a:ext cx="4646762" cy="367979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7389" y="3027872"/>
            <a:ext cx="5418376" cy="3653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4418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2657" y="56138"/>
            <a:ext cx="11430000" cy="68018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7030A0"/>
                </a:solidFill>
              </a:rPr>
              <a:t>Классы и типы воздушных линий связи</a:t>
            </a:r>
          </a:p>
          <a:p>
            <a:pPr algn="ctr"/>
            <a:endParaRPr lang="ru-RU" sz="2400" b="1" dirty="0"/>
          </a:p>
          <a:p>
            <a:r>
              <a:rPr lang="ru-RU" sz="2400" b="1" dirty="0" smtClean="0"/>
              <a:t>      Воздушные </a:t>
            </a:r>
            <a:r>
              <a:rPr lang="ru-RU" sz="2400" b="1" dirty="0"/>
              <a:t>линии связи предназначены для создания сравнительно небольших пучков каналов связи: телефонных, телеграфных, передачи данных, а на железных дорогах ещё и для сигналов телеуправления, </a:t>
            </a:r>
            <a:r>
              <a:rPr lang="ru-RU" sz="2400" b="1" dirty="0" err="1"/>
              <a:t>телеконтроля</a:t>
            </a:r>
            <a:r>
              <a:rPr lang="ru-RU" sz="2400" b="1" dirty="0"/>
              <a:t> и телесигнализации.</a:t>
            </a:r>
          </a:p>
          <a:p>
            <a:endParaRPr lang="ru-RU" sz="2400" b="1" dirty="0"/>
          </a:p>
          <a:p>
            <a:r>
              <a:rPr lang="ru-RU" sz="2400" b="1" dirty="0" smtClean="0"/>
              <a:t>        Воздушные </a:t>
            </a:r>
            <a:r>
              <a:rPr lang="ru-RU" sz="2400" b="1" dirty="0"/>
              <a:t>линии обладают большой механической прочностью, имеют длительные сроки службы и позволяют осуществлять связь на значительные расстояния, противостоят ветрам, снегопадам, гололёду, грозовым разрядам и т.п.</a:t>
            </a:r>
          </a:p>
          <a:p>
            <a:endParaRPr lang="ru-RU" sz="2400" b="1" dirty="0"/>
          </a:p>
          <a:p>
            <a:r>
              <a:rPr lang="ru-RU" sz="2400" b="1" dirty="0" smtClean="0"/>
              <a:t>           Определение </a:t>
            </a:r>
            <a:r>
              <a:rPr lang="ru-RU" sz="2400" b="1" dirty="0"/>
              <a:t>мест повреждений проводов воздушных линий и устранение повреждений не вызывает значительных </a:t>
            </a:r>
            <a:r>
              <a:rPr lang="ru-RU" sz="2400" b="1" dirty="0" smtClean="0"/>
              <a:t>затруднений. </a:t>
            </a:r>
          </a:p>
          <a:p>
            <a:endParaRPr lang="ru-RU" sz="2400" b="1" dirty="0"/>
          </a:p>
          <a:p>
            <a:r>
              <a:rPr lang="ru-RU" sz="2400" b="1" dirty="0" smtClean="0"/>
              <a:t>         В </a:t>
            </a:r>
            <a:r>
              <a:rPr lang="ru-RU" sz="2400" b="1" dirty="0"/>
              <a:t>то же время эти линии имеют ряд недостатков: невозможность передачи частот выше 150 кГц; зависимость электрических параметров цепей от метеорологических условий; громоздкость конструкций; подвержен­ность повреждениям, электромагнитным воздействиям; значительная стоимость одного канало-километра связи.</a:t>
            </a:r>
          </a:p>
        </p:txBody>
      </p:sp>
    </p:spTree>
    <p:extLst>
      <p:ext uri="{BB962C8B-B14F-4D97-AF65-F5344CB8AC3E}">
        <p14:creationId xmlns:p14="http://schemas.microsoft.com/office/powerpoint/2010/main" val="32028747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58483" y="198407"/>
            <a:ext cx="11533517" cy="7109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7030A0"/>
                </a:solidFill>
              </a:rPr>
              <a:t>ЦИФРОВЫЕ РАДИОРЕЛЕЙНЫЕ ЛИНИИ </a:t>
            </a:r>
            <a:r>
              <a:rPr lang="ru-RU" sz="2400" b="1" dirty="0" smtClean="0">
                <a:solidFill>
                  <a:srgbClr val="7030A0"/>
                </a:solidFill>
              </a:rPr>
              <a:t>СВЯЗИ РРЛ </a:t>
            </a:r>
          </a:p>
          <a:p>
            <a:pPr algn="ctr"/>
            <a:endParaRPr lang="ru-RU" sz="2400" b="1" dirty="0" smtClean="0">
              <a:solidFill>
                <a:srgbClr val="7030A0"/>
              </a:solidFill>
            </a:endParaRPr>
          </a:p>
          <a:p>
            <a:r>
              <a:rPr lang="ru-RU" sz="2400" b="1" dirty="0" smtClean="0"/>
              <a:t>         Это </a:t>
            </a:r>
            <a:r>
              <a:rPr lang="ru-RU" sz="2400" b="1" dirty="0"/>
              <a:t>технический комплекс приемо-передающих устройств, которые обеспечивают устойчивый высокоскоростной канал связи между двумя географическими точками и называются интервалом. В зависимости от высоты подвеса приемо-передающих антенн длина одного интервала может достигать 50-70 км, а для решения задач организации магистрального канала связи может использоваться несколько интервалов. Скорость передачи данных в современных РРЛ может достигать 1 Гбит/с.</a:t>
            </a:r>
          </a:p>
          <a:p>
            <a:r>
              <a:rPr lang="ru-RU" sz="2400" b="1" dirty="0" smtClean="0"/>
              <a:t>           Помимо </a:t>
            </a:r>
            <a:r>
              <a:rPr lang="ru-RU" sz="2400" b="1" dirty="0"/>
              <a:t>дешевизны и простоты развертывания, в сравнении со строительством ВОЛС, радиорелейные линии  обладают гибкими возможностями </a:t>
            </a:r>
            <a:r>
              <a:rPr lang="ru-RU" sz="2400" b="1" dirty="0" err="1"/>
              <a:t>саморезервирования</a:t>
            </a:r>
            <a:r>
              <a:rPr lang="ru-RU" sz="2400" b="1" dirty="0"/>
              <a:t>, что обеспечивает работоспособность канала связи в различных аварийных ситуациях. Так же РРЛ применяются и для резервирования оптических сетей, которые теряют свою работоспособность вследствие механических повреждений волокна.</a:t>
            </a:r>
          </a:p>
          <a:p>
            <a:r>
              <a:rPr lang="ru-RU" sz="2400" b="1" dirty="0" smtClean="0"/>
              <a:t>          РРЛС</a:t>
            </a:r>
            <a:r>
              <a:rPr lang="ru-RU" sz="2400" b="1" dirty="0"/>
              <a:t>– идеальное решение для организации магистральных каналов связи в сложных географических условиях, значительной географической удаленности производственных объектов и дефицита времени на строительство и внедрение.</a:t>
            </a:r>
          </a:p>
          <a:p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4063660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4144" y="181155"/>
            <a:ext cx="9753600" cy="6581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0483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60717" y="161844"/>
            <a:ext cx="1097280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7030A0"/>
                </a:solidFill>
              </a:rPr>
              <a:t>Тропосферная </a:t>
            </a:r>
            <a:r>
              <a:rPr lang="ru-RU" sz="2800" b="1" dirty="0" smtClean="0">
                <a:solidFill>
                  <a:srgbClr val="7030A0"/>
                </a:solidFill>
              </a:rPr>
              <a:t>(</a:t>
            </a:r>
            <a:r>
              <a:rPr lang="ru-RU" sz="2800" b="1" dirty="0" err="1" smtClean="0">
                <a:solidFill>
                  <a:srgbClr val="7030A0"/>
                </a:solidFill>
              </a:rPr>
              <a:t>загоризонтная</a:t>
            </a:r>
            <a:r>
              <a:rPr lang="ru-RU" sz="2800" b="1" dirty="0" smtClean="0">
                <a:solidFill>
                  <a:srgbClr val="7030A0"/>
                </a:solidFill>
              </a:rPr>
              <a:t>) радиосвязь</a:t>
            </a:r>
            <a:endParaRPr lang="ru-RU" sz="2800" b="1" dirty="0">
              <a:solidFill>
                <a:srgbClr val="7030A0"/>
              </a:solidFill>
            </a:endParaRPr>
          </a:p>
          <a:p>
            <a:endParaRPr lang="ru-RU" sz="2400" b="1" dirty="0" smtClean="0"/>
          </a:p>
          <a:p>
            <a:r>
              <a:rPr lang="ru-RU" sz="2400" b="1" dirty="0" smtClean="0"/>
              <a:t>      </a:t>
            </a:r>
            <a:endParaRPr lang="ru-RU" sz="24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60716" y="1062372"/>
            <a:ext cx="11084943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       Тропосферная </a:t>
            </a:r>
            <a:r>
              <a:rPr lang="ru-RU" sz="2400" b="1" dirty="0"/>
              <a:t>радиосвязь, дальняя радиосвязь, основанная на использовании явления </a:t>
            </a:r>
            <a:r>
              <a:rPr lang="ru-RU" sz="2400" b="1" dirty="0" err="1"/>
              <a:t>переизлучения</a:t>
            </a:r>
            <a:r>
              <a:rPr lang="ru-RU" sz="2400" b="1" dirty="0"/>
              <a:t> электромагнитной энергии в электрически неоднородной тропосфере при распространении в ней радиоволн. Осуществляется в диапазонах дециметровых и сантиметровых волн. </a:t>
            </a:r>
            <a:endParaRPr lang="ru-RU" sz="2400" b="1" dirty="0" smtClean="0"/>
          </a:p>
          <a:p>
            <a:r>
              <a:rPr lang="ru-RU" sz="2400" b="1" dirty="0"/>
              <a:t> </a:t>
            </a:r>
            <a:r>
              <a:rPr lang="ru-RU" sz="2400" b="1" dirty="0" smtClean="0"/>
              <a:t>       Электрическая </a:t>
            </a:r>
            <a:r>
              <a:rPr lang="ru-RU" sz="2400" b="1" dirty="0"/>
              <a:t>неоднородность тропосферы (неоднородность её диэлектрической проницаемости) обусловлена случайными локальными изменениями температуры, давления и влажности воздуха, а также регулярным уменьшением этих величин с увеличением высоты</a:t>
            </a:r>
            <a:r>
              <a:rPr lang="ru-RU" sz="2400" b="1" dirty="0" smtClean="0"/>
              <a:t>.</a:t>
            </a:r>
          </a:p>
          <a:p>
            <a:r>
              <a:rPr lang="ru-RU" sz="2400" b="1" dirty="0"/>
              <a:t> </a:t>
            </a:r>
            <a:r>
              <a:rPr lang="ru-RU" sz="2400" b="1" dirty="0" smtClean="0"/>
              <a:t>       </a:t>
            </a:r>
            <a:r>
              <a:rPr lang="ru-RU" sz="2400" b="1" dirty="0" err="1"/>
              <a:t>Переизлучение</a:t>
            </a:r>
            <a:r>
              <a:rPr lang="ru-RU" sz="2400" b="1" dirty="0"/>
              <a:t> энергии происходит в области пересечения диаграмм направленности передающей и приёмной антенн. Расстояние между пунктами передачи и приёма может достигать 1 000 км. Однако на практике обычно сооружают линии радиорелейной связи, в которых Тропосферная радиосвязь используют во всех звеньях линии или только в некоторых из них.</a:t>
            </a:r>
          </a:p>
        </p:txBody>
      </p:sp>
    </p:spTree>
    <p:extLst>
      <p:ext uri="{BB962C8B-B14F-4D97-AF65-F5344CB8AC3E}">
        <p14:creationId xmlns:p14="http://schemas.microsoft.com/office/powerpoint/2010/main" val="33277545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102" y="379563"/>
            <a:ext cx="10679502" cy="617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3046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162" y="1897811"/>
            <a:ext cx="7015072" cy="463157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50167" y="455662"/>
            <a:ext cx="1161978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</a:rPr>
              <a:t>Тропосферная Радиорелейная Связь </a:t>
            </a:r>
            <a:r>
              <a:rPr lang="ru-RU" sz="2800" b="1" dirty="0">
                <a:solidFill>
                  <a:srgbClr val="7030A0"/>
                </a:solidFill>
              </a:rPr>
              <a:t>(ТРРЛ) "</a:t>
            </a:r>
            <a:r>
              <a:rPr lang="ru-RU" sz="2800" b="1" dirty="0" smtClean="0">
                <a:solidFill>
                  <a:srgbClr val="7030A0"/>
                </a:solidFill>
              </a:rPr>
              <a:t>Север</a:t>
            </a:r>
            <a:endParaRPr lang="ru-RU" sz="2800" b="1" dirty="0">
              <a:solidFill>
                <a:srgbClr val="7030A0"/>
              </a:solidFill>
            </a:endParaRPr>
          </a:p>
          <a:p>
            <a:r>
              <a:rPr lang="ru-RU" sz="2400" b="1" dirty="0" smtClean="0"/>
              <a:t>       Бывшая </a:t>
            </a:r>
            <a:r>
              <a:rPr lang="ru-RU" sz="2400" b="1" dirty="0"/>
              <a:t>советская система линий связи, созданная для обеспечения связью отдалённых регионов страны</a:t>
            </a:r>
            <a:r>
              <a:rPr lang="ru-RU" sz="2400" b="1" dirty="0" smtClean="0"/>
              <a:t>.</a:t>
            </a:r>
            <a:endParaRPr lang="ru-RU" sz="2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927676" y="1897811"/>
            <a:ext cx="394227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     Линия </a:t>
            </a:r>
            <a:r>
              <a:rPr lang="ru-RU" sz="2400" b="1" dirty="0"/>
              <a:t>имела протяжённость 13 200 километров и состояла из сорока шести тропосферных радиорелейных станций (ТРРС), расположенных большей частью вдоль побережья Северного Ледовитого и Тихого океанов и крупнейших сибирских рек Енисея и Лены.</a:t>
            </a:r>
          </a:p>
        </p:txBody>
      </p:sp>
    </p:spTree>
    <p:extLst>
      <p:ext uri="{BB962C8B-B14F-4D97-AF65-F5344CB8AC3E}">
        <p14:creationId xmlns:p14="http://schemas.microsoft.com/office/powerpoint/2010/main" val="19791412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52091" y="189781"/>
            <a:ext cx="10860656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7030A0"/>
                </a:solidFill>
              </a:rPr>
              <a:t>FSO (</a:t>
            </a:r>
            <a:r>
              <a:rPr lang="ru-RU" sz="2800" b="1" dirty="0" err="1">
                <a:solidFill>
                  <a:srgbClr val="7030A0"/>
                </a:solidFill>
              </a:rPr>
              <a:t>Free</a:t>
            </a:r>
            <a:r>
              <a:rPr lang="ru-RU" sz="2800" b="1" dirty="0">
                <a:solidFill>
                  <a:srgbClr val="7030A0"/>
                </a:solidFill>
              </a:rPr>
              <a:t> </a:t>
            </a:r>
            <a:r>
              <a:rPr lang="ru-RU" sz="2800" b="1" dirty="0" err="1">
                <a:solidFill>
                  <a:srgbClr val="7030A0"/>
                </a:solidFill>
              </a:rPr>
              <a:t>Space</a:t>
            </a:r>
            <a:r>
              <a:rPr lang="ru-RU" sz="2800" b="1" dirty="0">
                <a:solidFill>
                  <a:srgbClr val="7030A0"/>
                </a:solidFill>
              </a:rPr>
              <a:t> </a:t>
            </a:r>
            <a:r>
              <a:rPr lang="ru-RU" sz="2800" b="1" dirty="0" err="1">
                <a:solidFill>
                  <a:srgbClr val="7030A0"/>
                </a:solidFill>
              </a:rPr>
              <a:t>Optics</a:t>
            </a:r>
            <a:r>
              <a:rPr lang="ru-RU" sz="2800" b="1" dirty="0">
                <a:solidFill>
                  <a:srgbClr val="7030A0"/>
                </a:solidFill>
              </a:rPr>
              <a:t>) АОЛС (Атмосферная </a:t>
            </a:r>
            <a:r>
              <a:rPr lang="ru-RU" sz="2800" b="1" dirty="0" smtClean="0">
                <a:solidFill>
                  <a:srgbClr val="7030A0"/>
                </a:solidFill>
              </a:rPr>
              <a:t>Оптическая</a:t>
            </a:r>
          </a:p>
          <a:p>
            <a:pPr algn="ctr"/>
            <a:r>
              <a:rPr lang="ru-RU" sz="2800" b="1" dirty="0" smtClean="0">
                <a:solidFill>
                  <a:srgbClr val="7030A0"/>
                </a:solidFill>
              </a:rPr>
              <a:t> </a:t>
            </a:r>
            <a:r>
              <a:rPr lang="ru-RU" sz="2800" b="1" dirty="0">
                <a:solidFill>
                  <a:srgbClr val="7030A0"/>
                </a:solidFill>
              </a:rPr>
              <a:t>Линия Связи) </a:t>
            </a:r>
            <a:endParaRPr lang="ru-RU" sz="2800" b="1" dirty="0" smtClean="0">
              <a:solidFill>
                <a:srgbClr val="7030A0"/>
              </a:solidFill>
            </a:endParaRPr>
          </a:p>
          <a:p>
            <a:endParaRPr lang="ru-RU" sz="2800" b="1" dirty="0">
              <a:solidFill>
                <a:srgbClr val="7030A0"/>
              </a:solidFill>
            </a:endParaRPr>
          </a:p>
          <a:p>
            <a:r>
              <a:rPr lang="ru-RU" sz="2800" b="1" dirty="0" smtClean="0">
                <a:solidFill>
                  <a:srgbClr val="7030A0"/>
                </a:solidFill>
              </a:rPr>
              <a:t>        </a:t>
            </a:r>
            <a:r>
              <a:rPr lang="ru-RU" sz="2400" b="1" dirty="0" smtClean="0"/>
              <a:t>Такой </a:t>
            </a:r>
            <a:r>
              <a:rPr lang="ru-RU" sz="2400" b="1" dirty="0"/>
              <a:t>вид оптической связи, при котором электромагнитные волны оптического диапазона (свет) передаются через атмосферу или даже вакуум.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52091" y="2333685"/>
            <a:ext cx="1099005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   </a:t>
            </a:r>
            <a:r>
              <a:rPr lang="ru-RU" sz="2400" b="1" dirty="0" smtClean="0">
                <a:solidFill>
                  <a:srgbClr val="7030A0"/>
                </a:solidFill>
              </a:rPr>
              <a:t>Назначение </a:t>
            </a:r>
            <a:r>
              <a:rPr lang="ru-RU" sz="2400" b="1" dirty="0">
                <a:solidFill>
                  <a:srgbClr val="7030A0"/>
                </a:solidFill>
              </a:rPr>
              <a:t>оптических сетей </a:t>
            </a:r>
            <a:r>
              <a:rPr lang="ru-RU" sz="2400" b="1" dirty="0"/>
              <a:t>- соединить беспроводным способом две точки в сеть и передавать данные на высокой скорости между ними. Поэтому существует множество вариантов использования АОЛС, среди которых:</a:t>
            </a:r>
          </a:p>
          <a:p>
            <a:r>
              <a:rPr lang="ru-RU" sz="2400" b="1" dirty="0" smtClean="0"/>
              <a:t>· </a:t>
            </a:r>
            <a:r>
              <a:rPr lang="ru-RU" sz="2400" b="1" dirty="0"/>
              <a:t>создание локальной сети доступа к Интернету;</a:t>
            </a:r>
          </a:p>
          <a:p>
            <a:r>
              <a:rPr lang="ru-RU" sz="2400" b="1" dirty="0" smtClean="0"/>
              <a:t>· </a:t>
            </a:r>
            <a:r>
              <a:rPr lang="ru-RU" sz="2400" b="1" dirty="0"/>
              <a:t>построение «последней мили» в сетях широкополосного доступа;</a:t>
            </a:r>
          </a:p>
          <a:p>
            <a:r>
              <a:rPr lang="ru-RU" sz="2400" b="1" dirty="0" smtClean="0"/>
              <a:t>· </a:t>
            </a:r>
            <a:r>
              <a:rPr lang="ru-RU" sz="2400" b="1" dirty="0"/>
              <a:t>телефония - соединение телефонных станций;</a:t>
            </a:r>
          </a:p>
          <a:p>
            <a:r>
              <a:rPr lang="ru-RU" sz="2400" b="1" dirty="0" smtClean="0"/>
              <a:t>· </a:t>
            </a:r>
            <a:r>
              <a:rPr lang="ru-RU" sz="2400" b="1" dirty="0"/>
              <a:t>соединение центров обработки данных для передачи информации;</a:t>
            </a:r>
          </a:p>
          <a:p>
            <a:r>
              <a:rPr lang="ru-RU" sz="2400" b="1" dirty="0" smtClean="0"/>
              <a:t>· </a:t>
            </a:r>
            <a:r>
              <a:rPr lang="ru-RU" sz="2400" b="1" dirty="0"/>
              <a:t>соединение серверов с автоматически управляемыми производственными комплексами на предприятиях;</a:t>
            </a:r>
          </a:p>
          <a:p>
            <a:r>
              <a:rPr lang="ru-RU" sz="2400" b="1" dirty="0" smtClean="0"/>
              <a:t>· </a:t>
            </a:r>
            <a:r>
              <a:rPr lang="ru-RU" sz="2400" b="1" dirty="0"/>
              <a:t>соединение серверов видеонаблюдения с конечной видеоаппаратурой (в </a:t>
            </a:r>
            <a:r>
              <a:rPr lang="ru-RU" sz="2400" b="1" dirty="0" err="1"/>
              <a:t>т.ч</a:t>
            </a:r>
            <a:r>
              <a:rPr lang="ru-RU" sz="2400" b="1" dirty="0"/>
              <a:t>. HDTV);</a:t>
            </a:r>
          </a:p>
          <a:p>
            <a:r>
              <a:rPr lang="ru-RU" sz="2400" b="1" dirty="0" smtClean="0"/>
              <a:t>· </a:t>
            </a:r>
            <a:r>
              <a:rPr lang="ru-RU" sz="2400" b="1" dirty="0"/>
              <a:t>соединение базовых станций в сетях мобильной связи и т.д.</a:t>
            </a:r>
          </a:p>
        </p:txBody>
      </p:sp>
    </p:spTree>
    <p:extLst>
      <p:ext uri="{BB962C8B-B14F-4D97-AF65-F5344CB8AC3E}">
        <p14:creationId xmlns:p14="http://schemas.microsoft.com/office/powerpoint/2010/main" val="21861552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5441" y="0"/>
            <a:ext cx="1086928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7030A0"/>
                </a:solidFill>
              </a:rPr>
              <a:t>Система электросвязи</a:t>
            </a:r>
          </a:p>
          <a:p>
            <a:endParaRPr lang="ru-RU" sz="2400" b="1" dirty="0"/>
          </a:p>
          <a:p>
            <a:r>
              <a:rPr lang="ru-RU" sz="2400" b="1" dirty="0" smtClean="0">
                <a:solidFill>
                  <a:srgbClr val="7030A0"/>
                </a:solidFill>
              </a:rPr>
              <a:t>          Система </a:t>
            </a:r>
            <a:r>
              <a:rPr lang="ru-RU" sz="2400" b="1" dirty="0">
                <a:solidFill>
                  <a:srgbClr val="7030A0"/>
                </a:solidFill>
              </a:rPr>
              <a:t>электросвязи </a:t>
            </a:r>
            <a:r>
              <a:rPr lang="ru-RU" sz="2400" b="1" dirty="0"/>
              <a:t>– совокупность технических средств и среды распространения, обеспечивающих передачу сообщений от источника к потребителю. В это понятие включаются </a:t>
            </a:r>
            <a:r>
              <a:rPr lang="ru-RU" sz="2400" b="1" dirty="0">
                <a:solidFill>
                  <a:srgbClr val="7030A0"/>
                </a:solidFill>
              </a:rPr>
              <a:t>передающее устройство, линия связи и приемное устройство.</a:t>
            </a:r>
          </a:p>
          <a:p>
            <a:endParaRPr lang="ru-RU" sz="2400" b="1" dirty="0"/>
          </a:p>
          <a:p>
            <a:r>
              <a:rPr lang="ru-RU" sz="2400" b="1" dirty="0" smtClean="0"/>
              <a:t>   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27803" y="2333685"/>
            <a:ext cx="1124021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        </a:t>
            </a:r>
            <a:r>
              <a:rPr lang="ru-RU" sz="2400" b="1" dirty="0" err="1" smtClean="0">
                <a:solidFill>
                  <a:srgbClr val="7030A0"/>
                </a:solidFill>
              </a:rPr>
              <a:t>Электросвя́зь</a:t>
            </a:r>
            <a:r>
              <a:rPr lang="ru-RU" sz="2400" b="1" dirty="0" smtClean="0">
                <a:solidFill>
                  <a:srgbClr val="7030A0"/>
                </a:solidFill>
              </a:rPr>
              <a:t> </a:t>
            </a:r>
            <a:r>
              <a:rPr lang="ru-RU" sz="2400" b="1" dirty="0"/>
              <a:t>— разновидность связи, способ передачи информации с помощью электромагнитных сигналов, например, посредством тока по металлическим кабелям, излучения в оптическом диапазоне (в атмосфере или по волоконно-оптическому кабелю), излучения в радиодиапазоне.</a:t>
            </a:r>
          </a:p>
          <a:p>
            <a:r>
              <a:rPr lang="ru-RU" sz="2400" b="1" dirty="0" smtClean="0"/>
              <a:t>         Принцип </a:t>
            </a:r>
            <a:r>
              <a:rPr lang="ru-RU" sz="2400" b="1" dirty="0"/>
              <a:t>электросвязи основан на преобразовании сигналов сообщения (звук, текст, оптическая информация) в первичные электрические сигналы. В свою очередь, первичные электрические сигналы при помощи передатчика преобразуются во вторичные электрические сигналы, характеристики которых хорошо согласуются с характеристиками линии связи. </a:t>
            </a:r>
            <a:endParaRPr lang="ru-RU" sz="2400" b="1" dirty="0" smtClean="0"/>
          </a:p>
          <a:p>
            <a:r>
              <a:rPr lang="ru-RU" sz="2400" b="1" dirty="0"/>
              <a:t> </a:t>
            </a:r>
            <a:r>
              <a:rPr lang="ru-RU" sz="2400" b="1" dirty="0" smtClean="0"/>
              <a:t>           Далее </a:t>
            </a:r>
            <a:r>
              <a:rPr lang="ru-RU" sz="2400" b="1" dirty="0"/>
              <a:t>посредством линии связи вторичные сигналы поступают на вход приёмника. В приёмном устройстве вторичные сигналы обратно преобразуются в сигналы сообщения в виде звука, оптической или текстовой информации.</a:t>
            </a:r>
          </a:p>
        </p:txBody>
      </p:sp>
    </p:spTree>
    <p:extLst>
      <p:ext uri="{BB962C8B-B14F-4D97-AF65-F5344CB8AC3E}">
        <p14:creationId xmlns:p14="http://schemas.microsoft.com/office/powerpoint/2010/main" val="11343088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464" y="64698"/>
            <a:ext cx="10938294" cy="314432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5524" y="3709359"/>
            <a:ext cx="2363637" cy="242294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5886" y="3709359"/>
            <a:ext cx="2789927" cy="2700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7101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63592" y="250058"/>
            <a:ext cx="11107948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</a:rPr>
              <a:t>Кабельные </a:t>
            </a:r>
            <a:r>
              <a:rPr lang="ru-RU" sz="2800" b="1" dirty="0">
                <a:solidFill>
                  <a:srgbClr val="7030A0"/>
                </a:solidFill>
              </a:rPr>
              <a:t>линии связи</a:t>
            </a:r>
          </a:p>
          <a:p>
            <a:endParaRPr lang="ru-RU" sz="2400" b="1" dirty="0"/>
          </a:p>
          <a:p>
            <a:r>
              <a:rPr lang="ru-RU" sz="2400" b="1" dirty="0" smtClean="0"/>
              <a:t>        Наиболее </a:t>
            </a:r>
            <a:r>
              <a:rPr lang="ru-RU" sz="2400" b="1" dirty="0"/>
              <a:t>часто в </a:t>
            </a:r>
            <a:r>
              <a:rPr lang="ru-RU" sz="2400" b="1" dirty="0" smtClean="0"/>
              <a:t>сетях связи применяются </a:t>
            </a:r>
            <a:r>
              <a:rPr lang="ru-RU" sz="2400" b="1" dirty="0"/>
              <a:t>кабельные соединения, выступающее в качестве среды электрических или оптических сигналов между </a:t>
            </a:r>
            <a:r>
              <a:rPr lang="ru-RU" sz="2400" b="1" dirty="0" smtClean="0"/>
              <a:t>сетевыми </a:t>
            </a:r>
            <a:r>
              <a:rPr lang="ru-RU" sz="2400" b="1" dirty="0"/>
              <a:t>устройствами. При этом используются следующие типы кабеля:</a:t>
            </a:r>
          </a:p>
          <a:p>
            <a:r>
              <a:rPr lang="ru-RU" sz="2400" b="1" dirty="0" smtClean="0"/>
              <a:t> </a:t>
            </a:r>
          </a:p>
          <a:p>
            <a:r>
              <a:rPr lang="ru-RU" sz="2400" b="1" dirty="0"/>
              <a:t> </a:t>
            </a:r>
            <a:r>
              <a:rPr lang="ru-RU" sz="2400" b="1" dirty="0" smtClean="0"/>
              <a:t>    - </a:t>
            </a:r>
            <a:r>
              <a:rPr lang="ru-RU" sz="2400" b="1" dirty="0"/>
              <a:t>витая пара (</a:t>
            </a:r>
            <a:r>
              <a:rPr lang="en-US" sz="2400" b="1" dirty="0" err="1"/>
              <a:t>twistedpair</a:t>
            </a:r>
            <a:r>
              <a:rPr lang="en-US" sz="2400" b="1" dirty="0"/>
              <a:t>);</a:t>
            </a:r>
          </a:p>
          <a:p>
            <a:r>
              <a:rPr lang="ru-RU" sz="2400" b="1" dirty="0" smtClean="0"/>
              <a:t>     - коаксиальный </a:t>
            </a:r>
            <a:r>
              <a:rPr lang="ru-RU" sz="2400" b="1" dirty="0"/>
              <a:t>кабель (</a:t>
            </a:r>
            <a:r>
              <a:rPr lang="ru-RU" sz="2400" b="1" dirty="0" err="1"/>
              <a:t>coaxialcable</a:t>
            </a:r>
            <a:r>
              <a:rPr lang="ru-RU" sz="2400" b="1" dirty="0"/>
              <a:t>);</a:t>
            </a:r>
          </a:p>
          <a:p>
            <a:r>
              <a:rPr lang="ru-RU" sz="2400" b="1" dirty="0" smtClean="0"/>
              <a:t>     - волоконно-оптический </a:t>
            </a:r>
            <a:r>
              <a:rPr lang="ru-RU" sz="2400" b="1" dirty="0"/>
              <a:t>или оптоволоконный кабель (</a:t>
            </a:r>
            <a:r>
              <a:rPr lang="ru-RU" sz="2400" b="1" dirty="0" err="1"/>
              <a:t>fideroptic</a:t>
            </a:r>
            <a:r>
              <a:rPr lang="ru-RU" sz="2400" b="1" dirty="0"/>
              <a:t>).</a:t>
            </a:r>
          </a:p>
          <a:p>
            <a:r>
              <a:rPr lang="ru-RU" sz="2400" b="1" dirty="0"/>
              <a:t> </a:t>
            </a:r>
          </a:p>
          <a:p>
            <a:endParaRPr lang="ru-RU" sz="2400" b="1" dirty="0"/>
          </a:p>
          <a:p>
            <a:r>
              <a:rPr lang="ru-RU" sz="2400" b="1" dirty="0" smtClean="0"/>
              <a:t>        Кабель </a:t>
            </a:r>
            <a:r>
              <a:rPr lang="ru-RU" sz="2400" b="1" dirty="0"/>
              <a:t>- это изделие, состоящее из проводников, слоев экрана и изоляции. В некоторых случаях в состав кабеля входят разъемы, с помощью которых кабели присоединяются к оборудованию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494806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7969" y="335846"/>
            <a:ext cx="11007305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</a:rPr>
              <a:t>          </a:t>
            </a:r>
            <a:r>
              <a:rPr lang="ru-RU" sz="2800" b="1" dirty="0" err="1" smtClean="0">
                <a:solidFill>
                  <a:srgbClr val="7030A0"/>
                </a:solidFill>
              </a:rPr>
              <a:t>Вита́я</a:t>
            </a:r>
            <a:r>
              <a:rPr lang="ru-RU" sz="2800" b="1" dirty="0" smtClean="0">
                <a:solidFill>
                  <a:srgbClr val="7030A0"/>
                </a:solidFill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</a:rPr>
              <a:t>па́ра</a:t>
            </a:r>
            <a:r>
              <a:rPr lang="ru-RU" sz="2800" b="1" dirty="0" smtClean="0">
                <a:solidFill>
                  <a:srgbClr val="7030A0"/>
                </a:solidFill>
              </a:rPr>
              <a:t> </a:t>
            </a:r>
            <a:r>
              <a:rPr lang="ru-RU" sz="2400" b="1" dirty="0"/>
              <a:t>— вид кабеля связи. Представляет собой одну или несколько пар изолированных проводников, скрученных между собой (с небольшим числом витков на единицу длины), покрытых пластиковой оболочкой.</a:t>
            </a:r>
          </a:p>
          <a:p>
            <a:r>
              <a:rPr lang="ru-RU" sz="2400" b="1" dirty="0" smtClean="0"/>
              <a:t>          Свивание </a:t>
            </a:r>
            <a:r>
              <a:rPr lang="ru-RU" sz="2400" b="1" dirty="0"/>
              <a:t>проводников производится с целью повышения степени связи между собой проводников одной пары (электромагнитные помехи одинаково влияют на оба провода пары) и последующего уменьшения электромагнитных помех от внешних </a:t>
            </a:r>
            <a:r>
              <a:rPr lang="ru-RU" sz="2400" b="1" dirty="0" smtClean="0"/>
              <a:t>источников.</a:t>
            </a:r>
          </a:p>
          <a:p>
            <a:r>
              <a:rPr lang="ru-RU" sz="2400" b="1" dirty="0"/>
              <a:t> </a:t>
            </a:r>
            <a:r>
              <a:rPr lang="ru-RU" sz="2400" b="1" dirty="0" smtClean="0"/>
              <a:t>         Для </a:t>
            </a:r>
            <a:r>
              <a:rPr lang="ru-RU" sz="2400" b="1" dirty="0"/>
              <a:t>снижения связи отдельных пар кабеля (периодического сближения проводников различных пар) в кабелях </a:t>
            </a:r>
            <a:r>
              <a:rPr lang="ru-RU" sz="2400" b="1" dirty="0" smtClean="0"/>
              <a:t>провода </a:t>
            </a:r>
            <a:r>
              <a:rPr lang="ru-RU" sz="2400" b="1" dirty="0"/>
              <a:t>пары свиваются с различным шагом. </a:t>
            </a:r>
            <a:endParaRPr lang="ru-RU" sz="2400" b="1" dirty="0" smtClean="0"/>
          </a:p>
          <a:p>
            <a:r>
              <a:rPr lang="ru-RU" sz="2400" b="1" dirty="0"/>
              <a:t> </a:t>
            </a:r>
            <a:r>
              <a:rPr lang="ru-RU" sz="2400" b="1" dirty="0" smtClean="0"/>
              <a:t>          Витая </a:t>
            </a:r>
            <a:r>
              <a:rPr lang="ru-RU" sz="2400" b="1" dirty="0"/>
              <a:t>пара — один из компонентов современных структурированных кабельных систем. Используется в </a:t>
            </a:r>
            <a:r>
              <a:rPr lang="ru-RU" sz="2400" b="1" dirty="0">
                <a:solidFill>
                  <a:srgbClr val="7030A0"/>
                </a:solidFill>
              </a:rPr>
              <a:t>телекоммуникациях</a:t>
            </a:r>
            <a:r>
              <a:rPr lang="ru-RU" sz="2400" b="1" dirty="0"/>
              <a:t> и в </a:t>
            </a:r>
            <a:r>
              <a:rPr lang="ru-RU" sz="2400" b="1" dirty="0">
                <a:solidFill>
                  <a:srgbClr val="7030A0"/>
                </a:solidFill>
              </a:rPr>
              <a:t>компьютерных сетях </a:t>
            </a:r>
            <a:r>
              <a:rPr lang="ru-RU" sz="2400" b="1" dirty="0"/>
              <a:t>в качестве физической среды передачи сигнала во многих технологиях, таких как </a:t>
            </a:r>
            <a:r>
              <a:rPr lang="ru-RU" sz="2400" b="1" dirty="0" err="1"/>
              <a:t>Ethernet</a:t>
            </a:r>
            <a:r>
              <a:rPr lang="ru-RU" sz="2400" b="1" dirty="0"/>
              <a:t>, </a:t>
            </a:r>
            <a:r>
              <a:rPr lang="ru-RU" sz="2400" b="1" dirty="0" err="1"/>
              <a:t>Arcnet</a:t>
            </a:r>
            <a:r>
              <a:rPr lang="ru-RU" sz="2400" b="1" dirty="0"/>
              <a:t>, </a:t>
            </a:r>
            <a:r>
              <a:rPr lang="ru-RU" sz="2400" b="1" dirty="0" err="1"/>
              <a:t>Token</a:t>
            </a:r>
            <a:r>
              <a:rPr lang="ru-RU" sz="2400" b="1" dirty="0"/>
              <a:t> </a:t>
            </a:r>
            <a:r>
              <a:rPr lang="ru-RU" sz="2400" b="1" dirty="0" err="1"/>
              <a:t>ring</a:t>
            </a:r>
            <a:r>
              <a:rPr lang="ru-RU" sz="2400" b="1" dirty="0"/>
              <a:t>, USB. В настоящее время, благодаря своей дешевизне и лёгкости монтажа, является самым распространённым решением для построения проводных (кабельных) локальных </a:t>
            </a:r>
            <a:r>
              <a:rPr lang="ru-RU" sz="2400" b="1" dirty="0" smtClean="0"/>
              <a:t>сетей.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158816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7508" y="0"/>
            <a:ext cx="3656716" cy="208377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2777" y="756137"/>
            <a:ext cx="5618284" cy="347296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24608" y="1687765"/>
            <a:ext cx="4530969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dirty="0"/>
          </a:p>
          <a:p>
            <a:r>
              <a:rPr lang="ru-RU" sz="2000" b="1" dirty="0" smtClean="0"/>
              <a:t>       Для </a:t>
            </a:r>
            <a:r>
              <a:rPr lang="ru-RU" sz="2000" b="1" dirty="0"/>
              <a:t>механической защиты провода используют особо прочные оболочки и оплётку из медной проволоки. </a:t>
            </a:r>
            <a:endParaRPr lang="ru-RU" sz="2000" b="1" dirty="0" smtClean="0"/>
          </a:p>
          <a:p>
            <a:r>
              <a:rPr lang="ru-RU" sz="2000" b="1" dirty="0"/>
              <a:t> </a:t>
            </a:r>
            <a:r>
              <a:rPr lang="ru-RU" sz="2000" b="1" dirty="0" smtClean="0"/>
              <a:t>       Оболочка </a:t>
            </a:r>
            <a:r>
              <a:rPr lang="ru-RU" sz="2000" b="1" dirty="0"/>
              <a:t>из чёрного полиэтилена защищает кабель от солнечного света (специальная защита, применяемая для кабелей, предназначенных для прокладки на открытом воздухе).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24608" y="4919419"/>
            <a:ext cx="11192608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      Кабели</a:t>
            </a:r>
            <a:r>
              <a:rPr lang="ru-RU" sz="2000" b="1" dirty="0"/>
              <a:t>, имеющие дополнительные слои защиты, называют термином «</a:t>
            </a:r>
            <a:r>
              <a:rPr lang="ru-RU" sz="2000" b="1" dirty="0" err="1"/>
              <a:t>double</a:t>
            </a:r>
            <a:r>
              <a:rPr lang="ru-RU" sz="2000" b="1" dirty="0"/>
              <a:t> </a:t>
            </a:r>
            <a:r>
              <a:rPr lang="ru-RU" sz="2000" b="1" dirty="0" err="1"/>
              <a:t>jacket</a:t>
            </a:r>
            <a:r>
              <a:rPr lang="ru-RU" sz="2000" b="1" dirty="0"/>
              <a:t>».</a:t>
            </a:r>
          </a:p>
          <a:p>
            <a:r>
              <a:rPr lang="ru-RU" sz="2000" b="1" dirty="0" smtClean="0"/>
              <a:t>      Для </a:t>
            </a:r>
            <a:r>
              <a:rPr lang="ru-RU" sz="2000" b="1" dirty="0"/>
              <a:t>химической защиты кабеля используют фольгу и полиэтилен. Кабели, защищённые фольгой, обозначают термином «</a:t>
            </a:r>
            <a:r>
              <a:rPr lang="ru-RU" sz="2000" b="1" dirty="0" err="1"/>
              <a:t>foiled</a:t>
            </a:r>
            <a:r>
              <a:rPr lang="ru-RU" sz="2000" b="1" dirty="0"/>
              <a:t>» — «фольгированные».</a:t>
            </a:r>
          </a:p>
          <a:p>
            <a:r>
              <a:rPr lang="ru-RU" sz="2000" b="1" dirty="0" smtClean="0"/>
              <a:t>       Алюминиевая </a:t>
            </a:r>
            <a:r>
              <a:rPr lang="ru-RU" sz="2000" b="1" dirty="0"/>
              <a:t>фольга и медная оплётка также используются для экранирования кабеля и отдельных пар для дополнительной защиты от электромагнитных помех</a:t>
            </a:r>
            <a:r>
              <a:rPr lang="ru-RU" sz="24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782929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5351" y="465826"/>
            <a:ext cx="10340196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7030A0"/>
                </a:solidFill>
              </a:rPr>
              <a:t>Коаксиальный </a:t>
            </a:r>
            <a:r>
              <a:rPr lang="ru-RU" sz="2800" b="1" dirty="0" smtClean="0">
                <a:solidFill>
                  <a:srgbClr val="7030A0"/>
                </a:solidFill>
              </a:rPr>
              <a:t>кабель</a:t>
            </a:r>
          </a:p>
          <a:p>
            <a:pPr algn="ctr"/>
            <a:endParaRPr lang="ru-RU" sz="2800" b="1" dirty="0">
              <a:solidFill>
                <a:srgbClr val="7030A0"/>
              </a:solidFill>
            </a:endParaRPr>
          </a:p>
          <a:p>
            <a:r>
              <a:rPr lang="ru-RU" sz="2400" b="1" dirty="0" smtClean="0"/>
              <a:t>         </a:t>
            </a:r>
            <a:r>
              <a:rPr lang="ru-RU" sz="2400" b="1" dirty="0" err="1" smtClean="0"/>
              <a:t>Коаксиа́льный</a:t>
            </a:r>
            <a:r>
              <a:rPr lang="ru-RU" sz="2400" b="1" dirty="0" smtClean="0"/>
              <a:t> </a:t>
            </a:r>
            <a:r>
              <a:rPr lang="ru-RU" sz="2400" b="1" dirty="0" err="1"/>
              <a:t>ка́бель</a:t>
            </a:r>
            <a:r>
              <a:rPr lang="ru-RU" sz="2400" b="1" dirty="0"/>
              <a:t> (от лат. </a:t>
            </a:r>
            <a:r>
              <a:rPr lang="ru-RU" sz="2400" b="1" dirty="0" err="1"/>
              <a:t>co</a:t>
            </a:r>
            <a:r>
              <a:rPr lang="ru-RU" sz="2400" b="1" dirty="0"/>
              <a:t> — совместно и </a:t>
            </a:r>
            <a:r>
              <a:rPr lang="ru-RU" sz="2400" b="1" dirty="0" err="1"/>
              <a:t>axis</a:t>
            </a:r>
            <a:r>
              <a:rPr lang="ru-RU" sz="2400" b="1" dirty="0"/>
              <a:t> — ось, то есть соосный; разговорное коаксиал от англ. </a:t>
            </a:r>
            <a:r>
              <a:rPr lang="ru-RU" sz="2400" b="1" dirty="0" err="1"/>
              <a:t>coaxial</a:t>
            </a:r>
            <a:r>
              <a:rPr lang="ru-RU" sz="2400" b="1" dirty="0"/>
              <a:t>) — электрический кабель, состоящий из центрального проводника и экрана, расположенных соосно и разделённых изоляционным материалом или воздушным промежутком. </a:t>
            </a:r>
            <a:endParaRPr lang="ru-RU" sz="2400" b="1" dirty="0" smtClean="0"/>
          </a:p>
          <a:p>
            <a:r>
              <a:rPr lang="ru-RU" sz="2400" b="1" dirty="0"/>
              <a:t> </a:t>
            </a:r>
            <a:r>
              <a:rPr lang="ru-RU" sz="2400" b="1" dirty="0" smtClean="0"/>
              <a:t>        Используется </a:t>
            </a:r>
            <a:r>
              <a:rPr lang="ru-RU" sz="2400" b="1" dirty="0"/>
              <a:t>для передачи радиочастотных электрических сигналов. Отличается от экранированного провода, применяемого для передачи постоянного электрического тока и низкочастотных сигналов, более однородным в направлении продольной оси сечением (форма поперечного сечения, размеры и значения электромагнитных параметров материалов нормированы) и применением более качественных материалов для </a:t>
            </a:r>
            <a:r>
              <a:rPr lang="ru-RU" sz="2400" b="1" dirty="0" err="1"/>
              <a:t>электропроводников</a:t>
            </a:r>
            <a:r>
              <a:rPr lang="ru-RU" sz="2400" b="1" dirty="0"/>
              <a:t> и изоляции. </a:t>
            </a:r>
            <a:endParaRPr lang="ru-RU" sz="2400" b="1" dirty="0" smtClean="0"/>
          </a:p>
          <a:p>
            <a:r>
              <a:rPr lang="ru-RU" sz="2400" b="1" dirty="0"/>
              <a:t> </a:t>
            </a:r>
            <a:r>
              <a:rPr lang="ru-RU" sz="2400" b="1" dirty="0" smtClean="0"/>
              <a:t>           Изобретён </a:t>
            </a:r>
            <a:r>
              <a:rPr lang="ru-RU" sz="2400" b="1" dirty="0"/>
              <a:t>и запатентован в 1880 году британским физиком Оливером </a:t>
            </a:r>
            <a:r>
              <a:rPr lang="ru-RU" sz="2400" b="1" dirty="0" err="1"/>
              <a:t>Хевисайдом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732010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585" y="-353683"/>
            <a:ext cx="4641011" cy="40630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3985" y="572938"/>
            <a:ext cx="5745192" cy="343834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17585" y="3566893"/>
            <a:ext cx="1092104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        Простейшая </a:t>
            </a:r>
            <a:r>
              <a:rPr lang="ru-RU" sz="2400" b="1" dirty="0"/>
              <a:t>конструкция коаксиального кабеля включает в себя медную жилу, заключенную в изоляцию, металлическую экранирующую оплетку и внешнюю оболочку. В некоторых модификациях дополнительно присутствует слой фольги, что означает двойную экранизацию. </a:t>
            </a:r>
            <a:endParaRPr lang="ru-RU" sz="2400" b="1" dirty="0" smtClean="0"/>
          </a:p>
          <a:p>
            <a:r>
              <a:rPr lang="ru-RU" sz="2400" b="1" dirty="0"/>
              <a:t> </a:t>
            </a:r>
            <a:r>
              <a:rPr lang="ru-RU" sz="2400" b="1" dirty="0" smtClean="0"/>
              <a:t>      Наиболее </a:t>
            </a:r>
            <a:r>
              <a:rPr lang="ru-RU" sz="2400" b="1" dirty="0"/>
              <a:t>сильные помехи преодолеваются кабелями, содержащими четыре экранизации, включающей два слоя фольги и два слоя металлической оплетки. Это наиболее простой ответ на вопрос, как выглядит данная конструкция и что содержит внутри</a:t>
            </a:r>
            <a:r>
              <a:rPr lang="ru-RU" sz="2400" b="1" dirty="0" smtClean="0"/>
              <a:t>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6483299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1486" y="940279"/>
            <a:ext cx="10990053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7030A0"/>
                </a:solidFill>
              </a:rPr>
              <a:t>Волоконно-оптический </a:t>
            </a:r>
            <a:r>
              <a:rPr lang="ru-RU" sz="2800" b="1" dirty="0" smtClean="0">
                <a:solidFill>
                  <a:srgbClr val="7030A0"/>
                </a:solidFill>
              </a:rPr>
              <a:t>кабель</a:t>
            </a:r>
          </a:p>
          <a:p>
            <a:r>
              <a:rPr lang="ru-RU" sz="2400" b="1" dirty="0" smtClean="0"/>
              <a:t>          Волоконно-оптический </a:t>
            </a:r>
            <a:r>
              <a:rPr lang="ru-RU" sz="2400" b="1" dirty="0"/>
              <a:t>кабель (также оптоволоконный или оптико-волоконный кабель) — кабель на основе волоконных </a:t>
            </a:r>
            <a:r>
              <a:rPr lang="ru-RU" sz="2400" b="1" dirty="0" err="1"/>
              <a:t>световодов</a:t>
            </a:r>
            <a:r>
              <a:rPr lang="ru-RU" sz="2400" b="1" dirty="0"/>
              <a:t>, предназначенный для передачи оптических сигналов в линиях </a:t>
            </a:r>
            <a:r>
              <a:rPr lang="ru-RU" sz="2400" b="1" dirty="0" smtClean="0"/>
              <a:t>связи со </a:t>
            </a:r>
            <a:r>
              <a:rPr lang="ru-RU" sz="2400" b="1" dirty="0"/>
              <a:t>скоростью меньшей скорости света из-за </a:t>
            </a:r>
            <a:r>
              <a:rPr lang="ru-RU" sz="2400" b="1" dirty="0" err="1"/>
              <a:t>непрямолинейности</a:t>
            </a:r>
            <a:r>
              <a:rPr lang="ru-RU" sz="2400" b="1" dirty="0"/>
              <a:t> </a:t>
            </a:r>
            <a:r>
              <a:rPr lang="ru-RU" sz="2400" b="1" dirty="0" smtClean="0"/>
              <a:t>движения.</a:t>
            </a:r>
          </a:p>
          <a:p>
            <a:r>
              <a:rPr lang="ru-RU" sz="2400" b="1" dirty="0" smtClean="0"/>
              <a:t>      Достоинства:</a:t>
            </a:r>
          </a:p>
          <a:p>
            <a:r>
              <a:rPr lang="ru-RU" sz="2400" b="1" dirty="0" smtClean="0"/>
              <a:t>    -высокая </a:t>
            </a:r>
            <a:r>
              <a:rPr lang="ru-RU" sz="2400" b="1" dirty="0"/>
              <a:t>скорость передачи информации (от 1 до 10 Гбит/с на расстоянии 1 км);</a:t>
            </a:r>
          </a:p>
          <a:p>
            <a:r>
              <a:rPr lang="ru-RU" sz="2400" b="1" dirty="0" smtClean="0"/>
              <a:t>    -малые </a:t>
            </a:r>
            <a:r>
              <a:rPr lang="ru-RU" sz="2400" b="1" dirty="0"/>
              <a:t>потери;</a:t>
            </a:r>
          </a:p>
          <a:p>
            <a:r>
              <a:rPr lang="ru-RU" sz="2400" b="1" dirty="0" smtClean="0"/>
              <a:t>    -высокая </a:t>
            </a:r>
            <a:r>
              <a:rPr lang="ru-RU" sz="2400" b="1" dirty="0"/>
              <a:t>помехозащищённость (невосприимчивостью к различного рода помехам);</a:t>
            </a:r>
          </a:p>
          <a:p>
            <a:r>
              <a:rPr lang="ru-RU" sz="2400" b="1" dirty="0" smtClean="0"/>
              <a:t>     -малые </a:t>
            </a:r>
            <a:r>
              <a:rPr lang="ru-RU" sz="2400" b="1" dirty="0"/>
              <a:t>габаритные размеры и масса;</a:t>
            </a:r>
          </a:p>
          <a:p>
            <a:r>
              <a:rPr lang="ru-RU" sz="2400" b="1" dirty="0" smtClean="0"/>
              <a:t>     -возможность </a:t>
            </a:r>
            <a:r>
              <a:rPr lang="ru-RU" sz="2400" b="1" dirty="0"/>
              <a:t>доводить расстояния между передающим и приёмным устройствами до 400—800 </a:t>
            </a:r>
            <a:r>
              <a:rPr lang="ru-RU" sz="2400" b="1" dirty="0" smtClean="0"/>
              <a:t>км.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5019827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8921" y="-131932"/>
            <a:ext cx="1146163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Недостатки:</a:t>
            </a:r>
          </a:p>
          <a:p>
            <a:r>
              <a:rPr lang="ru-RU" sz="2400" b="1" dirty="0" smtClean="0"/>
              <a:t>      -уменьшение </a:t>
            </a:r>
            <a:r>
              <a:rPr lang="ru-RU" sz="2400" b="1" dirty="0"/>
              <a:t>полосы пропускания при воздействии ионизирующих излучений </a:t>
            </a:r>
            <a:r>
              <a:rPr lang="ru-RU" sz="2400" b="1" dirty="0" smtClean="0"/>
              <a:t>     вследствие </a:t>
            </a:r>
            <a:r>
              <a:rPr lang="ru-RU" sz="2400" b="1" dirty="0"/>
              <a:t>увеличения поглощения оптического излучения световедущей жилой;</a:t>
            </a:r>
          </a:p>
          <a:p>
            <a:r>
              <a:rPr lang="ru-RU" sz="2400" b="1" dirty="0" smtClean="0"/>
              <a:t>     -трудоёмкость </a:t>
            </a:r>
            <a:r>
              <a:rPr lang="ru-RU" sz="2400" b="1" dirty="0"/>
              <a:t>сварки и ослабление сигнала в месте сварного шва;</a:t>
            </a:r>
          </a:p>
          <a:p>
            <a:r>
              <a:rPr lang="ru-RU" sz="2400" b="1" dirty="0" smtClean="0"/>
              <a:t>     -риск </a:t>
            </a:r>
            <a:r>
              <a:rPr lang="ru-RU" sz="2400" b="1" dirty="0"/>
              <a:t>поражения сетчатки глаза световым излучением.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3856" y="2225615"/>
            <a:ext cx="5865962" cy="393310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920" y="2225615"/>
            <a:ext cx="5911969" cy="3860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0482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83" y="0"/>
            <a:ext cx="11076317" cy="68018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</a:rPr>
              <a:t>       </a:t>
            </a:r>
            <a:r>
              <a:rPr lang="ru-RU" sz="2800" b="1" dirty="0" err="1" smtClean="0">
                <a:solidFill>
                  <a:srgbClr val="7030A0"/>
                </a:solidFill>
              </a:rPr>
              <a:t>Спу́тниковая</a:t>
            </a:r>
            <a:r>
              <a:rPr lang="ru-RU" sz="2800" b="1" dirty="0" smtClean="0">
                <a:solidFill>
                  <a:srgbClr val="7030A0"/>
                </a:solidFill>
              </a:rPr>
              <a:t> </a:t>
            </a:r>
            <a:r>
              <a:rPr lang="ru-RU" sz="2800" b="1" dirty="0" err="1">
                <a:solidFill>
                  <a:srgbClr val="7030A0"/>
                </a:solidFill>
              </a:rPr>
              <a:t>свя́зь</a:t>
            </a:r>
            <a:r>
              <a:rPr lang="ru-RU" sz="2800" b="1" dirty="0">
                <a:solidFill>
                  <a:srgbClr val="7030A0"/>
                </a:solidFill>
              </a:rPr>
              <a:t> </a:t>
            </a:r>
            <a:r>
              <a:rPr lang="ru-RU" sz="2400" b="1" dirty="0"/>
              <a:t>— один из видов космической радиосвязи, основанный на использовании в качестве ретрансляторов искусственных спутников Земли, как правило специализированных спутников связи. </a:t>
            </a:r>
            <a:r>
              <a:rPr lang="ru-RU" sz="2400" b="1" dirty="0" smtClean="0"/>
              <a:t> </a:t>
            </a:r>
          </a:p>
          <a:p>
            <a:r>
              <a:rPr lang="ru-RU" sz="2400" b="1" dirty="0"/>
              <a:t> </a:t>
            </a:r>
            <a:r>
              <a:rPr lang="ru-RU" sz="2400" b="1" dirty="0" smtClean="0"/>
              <a:t>        Спутниковая </a:t>
            </a:r>
            <a:r>
              <a:rPr lang="ru-RU" sz="2400" b="1" dirty="0"/>
              <a:t>связь осуществляется между так называемыми земными станциями, которые могут быть как стационарными, так и подвижными (наземными либо установленными на летательных аппаратах).</a:t>
            </a:r>
          </a:p>
          <a:p>
            <a:r>
              <a:rPr lang="ru-RU" sz="2400" b="1" dirty="0" smtClean="0"/>
              <a:t>          Спутниковая </a:t>
            </a:r>
            <a:r>
              <a:rPr lang="ru-RU" sz="2400" b="1" dirty="0"/>
              <a:t>связь является развитием традиционной радиорелейной связи путём вынесения ретранслятора на очень большую высоту. Так как максимальная зона его видимости в этом случае — почти половина Земного шара, то необходимость в цепочке ретрансляторов отпадает — в большинстве случаев достаточно и одного. Радиосигнал ретранслируется небольшими космическими аппаратами, которые движутся вокруг Земли по определенной траектории.</a:t>
            </a:r>
          </a:p>
          <a:p>
            <a:r>
              <a:rPr lang="ru-RU" sz="2400" b="1" dirty="0" smtClean="0"/>
              <a:t>         Аппарат</a:t>
            </a:r>
            <a:r>
              <a:rPr lang="ru-RU" sz="2400" b="1" dirty="0"/>
              <a:t>, выведенный на орбиту в интересах обеспечения ретрансляции и обработки радиосигнала, получил название искусственного спутника связи (сокращенно ИСС). </a:t>
            </a:r>
            <a:r>
              <a:rPr lang="ru-RU" sz="2400" b="1" dirty="0" smtClean="0"/>
              <a:t>На борту искусственного спутника связи монтируется сложная ретрансляционная аппаратура: блоки приема/передачи сигнала, а также узконаправленные антенны, работающие на определенных частотах. 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02771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8082" y="210629"/>
            <a:ext cx="9167003" cy="332620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70935" y="3939260"/>
            <a:ext cx="1136098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       Спутниковая </a:t>
            </a:r>
            <a:r>
              <a:rPr lang="ru-RU" sz="2400" b="1" dirty="0"/>
              <a:t>система подвижной связи (ССПС) содержит: космический сегмент, земной сегмент, линии радиосвязи и абонентские терминалы (AT). Космический сегмент образуют ретрансляторы на ИСЗ. </a:t>
            </a:r>
            <a:endParaRPr lang="ru-RU" sz="2400" b="1" dirty="0" smtClean="0"/>
          </a:p>
          <a:p>
            <a:r>
              <a:rPr lang="ru-RU" sz="2400" b="1" dirty="0"/>
              <a:t> </a:t>
            </a:r>
            <a:r>
              <a:rPr lang="ru-RU" sz="2400" b="1" dirty="0" smtClean="0"/>
              <a:t>      В </a:t>
            </a:r>
            <a:r>
              <a:rPr lang="ru-RU" sz="2400" b="1" dirty="0"/>
              <a:t>земной сегмент входят базовые земные станции (БЗС), центр управления сетью (ЦУС) и центр управления полетом (ЦУП). ЦУС планирует использование ресурсов спутника в системе, распределяет ресурсы ретрансляторов ИСЗ между БЗС, обеспечивает БЗС данными для слежения за ИСЗ. </a:t>
            </a:r>
          </a:p>
        </p:txBody>
      </p:sp>
    </p:spTree>
    <p:extLst>
      <p:ext uri="{BB962C8B-B14F-4D97-AF65-F5344CB8AC3E}">
        <p14:creationId xmlns:p14="http://schemas.microsoft.com/office/powerpoint/2010/main" val="31285043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4145" y="129396"/>
            <a:ext cx="9753600" cy="6512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97217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4363" y="383789"/>
            <a:ext cx="11809562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7030A0"/>
                </a:solidFill>
              </a:rPr>
              <a:t>Организация </a:t>
            </a:r>
            <a:r>
              <a:rPr lang="ru-RU" sz="2800" b="1" dirty="0" smtClean="0">
                <a:solidFill>
                  <a:srgbClr val="7030A0"/>
                </a:solidFill>
              </a:rPr>
              <a:t>и </a:t>
            </a:r>
            <a:r>
              <a:rPr lang="ru-RU" sz="2800" b="1" dirty="0">
                <a:solidFill>
                  <a:srgbClr val="7030A0"/>
                </a:solidFill>
              </a:rPr>
              <a:t>управления первичной сети</a:t>
            </a:r>
          </a:p>
          <a:p>
            <a:endParaRPr lang="ru-RU" sz="2400" b="1" dirty="0"/>
          </a:p>
          <a:p>
            <a:r>
              <a:rPr lang="ru-RU" sz="2400" b="1" dirty="0" smtClean="0"/>
              <a:t>       Техническая </a:t>
            </a:r>
            <a:r>
              <a:rPr lang="ru-RU" sz="2400" b="1" dirty="0"/>
              <a:t>эксплуатация кабельных, РРЛ, спутниковых и воздушных линий первичной сети осуществляется специально организованными предприятиями и их структурными подразделениями.</a:t>
            </a:r>
          </a:p>
          <a:p>
            <a:endParaRPr lang="ru-RU" sz="2400" b="1" dirty="0"/>
          </a:p>
          <a:p>
            <a:r>
              <a:rPr lang="ru-RU" sz="2400" b="1" dirty="0" smtClean="0"/>
              <a:t>       Общее </a:t>
            </a:r>
            <a:r>
              <a:rPr lang="ru-RU" sz="2400" b="1" dirty="0"/>
              <a:t>руководство технической эксплуатацией осуществляет </a:t>
            </a:r>
            <a:r>
              <a:rPr lang="ru-RU" sz="2400" b="1" dirty="0">
                <a:solidFill>
                  <a:srgbClr val="7030A0"/>
                </a:solidFill>
              </a:rPr>
              <a:t>П</a:t>
            </a:r>
            <a:r>
              <a:rPr lang="ru-RU" sz="2400" b="1" dirty="0" smtClean="0">
                <a:solidFill>
                  <a:srgbClr val="7030A0"/>
                </a:solidFill>
              </a:rPr>
              <a:t>АО </a:t>
            </a:r>
            <a:r>
              <a:rPr lang="ru-RU" sz="2400" b="1" dirty="0">
                <a:solidFill>
                  <a:srgbClr val="7030A0"/>
                </a:solidFill>
              </a:rPr>
              <a:t>“Ростелеком”. </a:t>
            </a:r>
            <a:r>
              <a:rPr lang="ru-RU" sz="2400" b="1" dirty="0"/>
              <a:t>Техническое обслуживание магистральных воздушных линий и всех внутризоновых линий связи (кабельных, РРЛ, воздушных) осуществляет </a:t>
            </a:r>
            <a:r>
              <a:rPr lang="ru-RU" sz="2400" b="1" dirty="0">
                <a:solidFill>
                  <a:srgbClr val="7030A0"/>
                </a:solidFill>
              </a:rPr>
              <a:t>эксплуатационно-технический узел связи (ЭТУС)</a:t>
            </a:r>
            <a:r>
              <a:rPr lang="ru-RU" sz="2400" b="1" dirty="0"/>
              <a:t> и его структурные подразделения.</a:t>
            </a:r>
          </a:p>
          <a:p>
            <a:endParaRPr lang="ru-RU" sz="2400" b="1" dirty="0"/>
          </a:p>
          <a:p>
            <a:r>
              <a:rPr lang="ru-RU" sz="2400" b="1" dirty="0" smtClean="0"/>
              <a:t>       ЭТУС подчиняется </a:t>
            </a:r>
            <a:r>
              <a:rPr lang="ru-RU" sz="2400" b="1" dirty="0">
                <a:solidFill>
                  <a:srgbClr val="7030A0"/>
                </a:solidFill>
              </a:rPr>
              <a:t>ОАО “Связьинвест”. </a:t>
            </a:r>
            <a:r>
              <a:rPr lang="ru-RU" sz="2400" b="1" dirty="0"/>
              <a:t>Техническое обслуживание всех видов линейных и станционных сооружений магистральных кабельных и РРЛ линий осуществляют </a:t>
            </a:r>
            <a:r>
              <a:rPr lang="ru-RU" sz="2400" b="1" dirty="0">
                <a:solidFill>
                  <a:srgbClr val="7030A0"/>
                </a:solidFill>
              </a:rPr>
              <a:t>территориальные центры магистральной связи (ТЦМС) </a:t>
            </a:r>
            <a:r>
              <a:rPr lang="ru-RU" sz="2400" b="1" dirty="0"/>
              <a:t>через свои структурные подразделения. ТЦМС входят в состав ОАО “Ростелеком” (рисунок 10.1).</a:t>
            </a:r>
          </a:p>
        </p:txBody>
      </p:sp>
    </p:spTree>
    <p:extLst>
      <p:ext uri="{BB962C8B-B14F-4D97-AF65-F5344CB8AC3E}">
        <p14:creationId xmlns:p14="http://schemas.microsoft.com/office/powerpoint/2010/main" val="131349553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1706" y="627192"/>
            <a:ext cx="1134373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      ПАО «</a:t>
            </a:r>
            <a:r>
              <a:rPr lang="ru-RU" sz="2400" b="1" dirty="0" err="1" smtClean="0"/>
              <a:t>Ростелеко́м</a:t>
            </a:r>
            <a:r>
              <a:rPr lang="ru-RU" sz="2400" b="1" dirty="0"/>
              <a:t>» — крупнейший российский провайдер цифровых услуг и </a:t>
            </a:r>
            <a:r>
              <a:rPr lang="ru-RU" sz="2400" b="1" dirty="0" smtClean="0"/>
              <a:t>сервисов. Предоставляет </a:t>
            </a:r>
            <a:r>
              <a:rPr lang="ru-RU" sz="2400" b="1" dirty="0"/>
              <a:t>услуги широкополосного доступа в Интернет, интерактивного телевидения, сотовой связи, местной и дальней телефонной связи и др. Занимает лидирующие позиции на российском рынке высокоскоростного доступа в интернет, платного ТВ, хранения и обработки данных, а также </a:t>
            </a:r>
            <a:r>
              <a:rPr lang="ru-RU" sz="2400" b="1" dirty="0" err="1"/>
              <a:t>кибербезопасности</a:t>
            </a:r>
            <a:endParaRPr lang="ru-RU" sz="24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60717" y="3397702"/>
            <a:ext cx="1117983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«</a:t>
            </a:r>
            <a:r>
              <a:rPr lang="ru-RU" sz="2400" b="1" dirty="0" err="1"/>
              <a:t>Связьинве́ст</a:t>
            </a:r>
            <a:r>
              <a:rPr lang="ru-RU" sz="2400" b="1" dirty="0"/>
              <a:t>» — бывшая российская государственная телекоммуникационная компания, крупнейший акционер оператора дальней связи «Ростелеком», к которому в апреле 2011 года были присоединены межрегиональные компании связи</a:t>
            </a:r>
          </a:p>
        </p:txBody>
      </p:sp>
    </p:spTree>
    <p:extLst>
      <p:ext uri="{BB962C8B-B14F-4D97-AF65-F5344CB8AC3E}">
        <p14:creationId xmlns:p14="http://schemas.microsoft.com/office/powerpoint/2010/main" val="138912557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673526" y="2792900"/>
            <a:ext cx="1117983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7030A0"/>
                </a:solidFill>
              </a:rPr>
              <a:t>Основными задачами ТЦМС и ЭТУС являются</a:t>
            </a:r>
            <a:r>
              <a:rPr lang="ru-RU" sz="2400" b="1" dirty="0"/>
              <a:t>:</a:t>
            </a:r>
          </a:p>
          <a:p>
            <a:endParaRPr lang="ru-RU" sz="2400" b="1" dirty="0"/>
          </a:p>
          <a:p>
            <a:r>
              <a:rPr lang="ru-RU" sz="2400" b="1" dirty="0" smtClean="0"/>
              <a:t>    - обеспечение </a:t>
            </a:r>
            <a:r>
              <a:rPr lang="ru-RU" sz="2400" b="1" dirty="0"/>
              <a:t>бесперебойного действия трактов и каналов связи, организованных на линиях связи;</a:t>
            </a:r>
          </a:p>
          <a:p>
            <a:r>
              <a:rPr lang="ru-RU" sz="2400" b="1" dirty="0" smtClean="0"/>
              <a:t>    - проведение </a:t>
            </a:r>
            <a:r>
              <a:rPr lang="ru-RU" sz="2400" b="1" dirty="0"/>
              <a:t>планово-предупредительного ремонта (ППР) по всем сооружениям линий связи и стационарного оборудования.</a:t>
            </a:r>
          </a:p>
        </p:txBody>
      </p:sp>
    </p:spTree>
    <p:extLst>
      <p:ext uri="{BB962C8B-B14F-4D97-AF65-F5344CB8AC3E}">
        <p14:creationId xmlns:p14="http://schemas.microsoft.com/office/powerpoint/2010/main" val="265009129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1486" y="5050638"/>
            <a:ext cx="1117120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     ЭТУС занимается </a:t>
            </a:r>
            <a:r>
              <a:rPr lang="ru-RU" sz="2400" b="1" dirty="0"/>
              <a:t>техническим обслуживанием, развитием средств связи, текущим и капитальным ремонтом линейных сооружений всех видов связи, находящихся на его балансе. ЭТУС создается в областях, краях, автономных республиках.</a:t>
            </a:r>
          </a:p>
          <a:p>
            <a:endParaRPr lang="ru-RU" sz="2400" b="1" dirty="0"/>
          </a:p>
          <a:p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075690" y="259594"/>
            <a:ext cx="82504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>
                <a:solidFill>
                  <a:srgbClr val="7030A0"/>
                </a:solidFill>
              </a:rPr>
              <a:t>Организационно-производственная структура ЭТУС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1" y="996170"/>
            <a:ext cx="7418716" cy="3705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680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60716" y="83296"/>
            <a:ext cx="11222966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       Техническое </a:t>
            </a:r>
            <a:r>
              <a:rPr lang="ru-RU" sz="2400" b="1" dirty="0"/>
              <a:t>обслуживание воздушных и кабельных линий междугородной связи осуществляют линейно-технические цеха (ЛТЦ), линейные участки (ЛУ) и кабельные участки (КУ</a:t>
            </a:r>
            <a:r>
              <a:rPr lang="ru-RU" sz="2400" b="1" dirty="0" smtClean="0"/>
              <a:t>).</a:t>
            </a:r>
          </a:p>
          <a:p>
            <a:r>
              <a:rPr lang="ru-RU" sz="2400" b="1" dirty="0" smtClean="0"/>
              <a:t>       ЛУ </a:t>
            </a:r>
            <a:r>
              <a:rPr lang="ru-RU" sz="2400" b="1" dirty="0"/>
              <a:t>подразделяются на участки электромонтеров (М). Участковые электромонтеры обслуживают магистральные внутриобластные ВЛС, кабельные вводы и вставки, а также воздушные провода СТС, если они подвешены на опорах междугородных линий связи. Протяженность участка определяется с учетом количества проводов и сложности трассы.</a:t>
            </a:r>
          </a:p>
          <a:p>
            <a:r>
              <a:rPr lang="ru-RU" sz="2400" b="1" dirty="0" smtClean="0"/>
              <a:t>       Работы </a:t>
            </a:r>
            <a:r>
              <a:rPr lang="ru-RU" sz="2400" b="1" dirty="0"/>
              <a:t>по текущему ремонту проводятся дополнительным штатом электромонтеров.</a:t>
            </a:r>
          </a:p>
          <a:p>
            <a:r>
              <a:rPr lang="ru-RU" sz="2400" b="1" dirty="0" smtClean="0"/>
              <a:t>      Для </a:t>
            </a:r>
            <a:r>
              <a:rPr lang="ru-RU" sz="2400" b="1" dirty="0"/>
              <a:t>выполнения работ по развитию и капитальному ремонту создана группа развития. Для обслуживания магистральных ВЛС в высокогорных районах организуются ремонтно-восстановительные бригады (РВБ), КУ создаются для обслуживания внутризоновых кабельных линий, включая обслуживание кабельных ящиков, шкафов и устройств защиты. КУ делятся на участки электромонтеров. При КУ имеется штат кабельщиков-спайщиков.</a:t>
            </a:r>
          </a:p>
          <a:p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806361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5826" y="77486"/>
            <a:ext cx="1140412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7030A0"/>
                </a:solidFill>
              </a:rPr>
              <a:t>Организационно-производственная структура территориального центра магистральных связей (ТЦМС) и технического узла магистральных связей (ТУМС)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2808" y="1535502"/>
            <a:ext cx="9282022" cy="405441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65826" y="5770920"/>
            <a:ext cx="1140412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         ТЦМС обслуживает </a:t>
            </a:r>
            <a:r>
              <a:rPr lang="ru-RU" sz="2400" b="1" dirty="0"/>
              <a:t>магистральную первичную сеть общей протяженностью </a:t>
            </a:r>
            <a:r>
              <a:rPr lang="ru-RU" sz="2400" b="1" dirty="0">
                <a:solidFill>
                  <a:srgbClr val="7030A0"/>
                </a:solidFill>
              </a:rPr>
              <a:t>от трех до трех с половиной тысяч км.</a:t>
            </a:r>
          </a:p>
        </p:txBody>
      </p:sp>
    </p:spTree>
    <p:extLst>
      <p:ext uri="{BB962C8B-B14F-4D97-AF65-F5344CB8AC3E}">
        <p14:creationId xmlns:p14="http://schemas.microsoft.com/office/powerpoint/2010/main" val="2296727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72860" y="300387"/>
            <a:ext cx="1109357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      ТУМС </a:t>
            </a:r>
            <a:r>
              <a:rPr lang="ru-RU" sz="2400" b="1" dirty="0"/>
              <a:t>обслуживает кабельную магистраль протяженностью </a:t>
            </a:r>
            <a:r>
              <a:rPr lang="ru-RU" sz="2400" b="1" dirty="0">
                <a:solidFill>
                  <a:srgbClr val="7030A0"/>
                </a:solidFill>
              </a:rPr>
              <a:t>от пятисот до семисот км.</a:t>
            </a:r>
          </a:p>
          <a:p>
            <a:endParaRPr lang="ru-RU" sz="2400" b="1" dirty="0"/>
          </a:p>
          <a:p>
            <a:r>
              <a:rPr lang="ru-RU" sz="2400" b="1" dirty="0" smtClean="0"/>
              <a:t>      Основное </a:t>
            </a:r>
            <a:r>
              <a:rPr lang="ru-RU" sz="2400" b="1" dirty="0"/>
              <a:t>подразделение ТУМС - кабельный участок (КУ) обслуживает магистраль 120 – 210 км.</a:t>
            </a:r>
          </a:p>
          <a:p>
            <a:r>
              <a:rPr lang="ru-RU" sz="2400" b="1" dirty="0" smtClean="0"/>
              <a:t>       Усилительный </a:t>
            </a:r>
            <a:r>
              <a:rPr lang="ru-RU" sz="2400" b="1" dirty="0"/>
              <a:t>пункт (УП) - занимается обслуживанием </a:t>
            </a:r>
            <a:r>
              <a:rPr lang="ru-RU" sz="2400" b="1" dirty="0" err="1"/>
              <a:t>переприемного</a:t>
            </a:r>
            <a:r>
              <a:rPr lang="ru-RU" sz="2400" b="1" dirty="0"/>
              <a:t> оборудования систем передачи.</a:t>
            </a:r>
          </a:p>
          <a:p>
            <a:r>
              <a:rPr lang="ru-RU" sz="2400" b="1" dirty="0" smtClean="0"/>
              <a:t>       РРЛ </a:t>
            </a:r>
            <a:r>
              <a:rPr lang="ru-RU" sz="2400" b="1" dirty="0"/>
              <a:t>– </a:t>
            </a:r>
            <a:r>
              <a:rPr lang="ru-RU" sz="2400" b="1" dirty="0" err="1"/>
              <a:t>переприемная</a:t>
            </a:r>
            <a:r>
              <a:rPr lang="ru-RU" sz="2400" b="1" dirty="0"/>
              <a:t> радиорелейная станция входит в состав ТУМС в случае организации магистралей с помощью РРЛ.</a:t>
            </a:r>
          </a:p>
          <a:p>
            <a:r>
              <a:rPr lang="ru-RU" sz="2400" b="1" dirty="0" smtClean="0"/>
              <a:t>       РВБ </a:t>
            </a:r>
            <a:r>
              <a:rPr lang="ru-RU" sz="2400" b="1" dirty="0"/>
              <a:t>- ремонтно-восстановительная бригада организуется при централизованном методе обслуживания.</a:t>
            </a:r>
          </a:p>
          <a:p>
            <a:r>
              <a:rPr lang="ru-RU" sz="2400" b="1" dirty="0" smtClean="0"/>
              <a:t>       Группа </a:t>
            </a:r>
            <a:r>
              <a:rPr lang="ru-RU" sz="2400" b="1" dirty="0"/>
              <a:t>измерений – занимается измерением параметров каналов и линейных сооружений представляет результаты измерений в производственную лабораторию ТЦМС.</a:t>
            </a:r>
          </a:p>
          <a:p>
            <a:r>
              <a:rPr lang="ru-RU" sz="2400" b="1" dirty="0" smtClean="0"/>
              <a:t>       Группа </a:t>
            </a:r>
            <a:r>
              <a:rPr lang="ru-RU" sz="2400" b="1" dirty="0"/>
              <a:t>фиксации занимается разъяснительной работой среди населения и организаций о важности кабельной магистрали, выдает разрешения на строительство вблизи магистрали.</a:t>
            </a:r>
          </a:p>
        </p:txBody>
      </p:sp>
    </p:spTree>
    <p:extLst>
      <p:ext uri="{BB962C8B-B14F-4D97-AF65-F5344CB8AC3E}">
        <p14:creationId xmlns:p14="http://schemas.microsoft.com/office/powerpoint/2010/main" val="2744841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8573" y="833316"/>
            <a:ext cx="11499011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        Основным </a:t>
            </a:r>
            <a:r>
              <a:rPr lang="ru-RU" sz="2400" b="1" dirty="0"/>
              <a:t>производственным подразделением ТУМС и ЭТУС, осуществляющим техническую эксплуатацию кабельных линий связи является кабельный участок (КУ). КУ может быть объединенным с обслуживаемым усилительным пунктом (ОУП) и может быть выделенным.</a:t>
            </a:r>
          </a:p>
          <a:p>
            <a:endParaRPr lang="ru-RU" sz="2400" b="1" dirty="0"/>
          </a:p>
          <a:p>
            <a:r>
              <a:rPr lang="ru-RU" sz="2400" b="1" dirty="0" smtClean="0"/>
              <a:t>       В </a:t>
            </a:r>
            <a:r>
              <a:rPr lang="ru-RU" sz="2400" b="1" dirty="0"/>
              <a:t>зависимости от объема работ и периодичности эксплуатационно-техническое обслуживание кабельных линий связи подразделяется на текущее и планово-профилактическое.</a:t>
            </a:r>
          </a:p>
          <a:p>
            <a:endParaRPr lang="ru-RU" sz="2400" b="1" dirty="0"/>
          </a:p>
          <a:p>
            <a:r>
              <a:rPr lang="ru-RU" sz="2400" b="1" dirty="0" smtClean="0"/>
              <a:t>       Текущий </a:t>
            </a:r>
            <a:r>
              <a:rPr lang="ru-RU" sz="2400" b="1" dirty="0"/>
              <a:t>ремонт КЛС осуществляет эксплуатационно-технический персонал КУ. Капитальный ремонт осуществляет РВБ с привлечением работников КУ, В зависимости от условия прохождения трассы на КУ может применяться централизованный, децентрализованный и комбинированный методы обслуживания.</a:t>
            </a:r>
          </a:p>
          <a:p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913785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2094" y="4966951"/>
            <a:ext cx="4499238" cy="146316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5959" y="2549034"/>
            <a:ext cx="4566300" cy="64623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86596" y="321389"/>
            <a:ext cx="1110219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     Система </a:t>
            </a:r>
            <a:r>
              <a:rPr lang="ru-RU" sz="2400" b="1" dirty="0"/>
              <a:t>связи называется одноканальной, если она обеспечивает передачу сообщения от одного источника к одному получателю по одной линии связи. Одноканальные системы являются малоэффективными, т.к. полоса частот, в которой работает линия связи, намного превышает ширину спектра первичных сигналов.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41873" y="3296278"/>
            <a:ext cx="1119708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     Система </a:t>
            </a:r>
            <a:r>
              <a:rPr lang="ru-RU" sz="2400" b="1" dirty="0"/>
              <a:t>связи называется многоканальной, если она обеспечивает одновременную и независимую </a:t>
            </a:r>
            <a:r>
              <a:rPr lang="ru-RU" sz="2400" b="1" dirty="0" smtClean="0"/>
              <a:t>передачу </a:t>
            </a:r>
            <a:r>
              <a:rPr lang="ru-RU" sz="2400" b="1" dirty="0"/>
              <a:t>сообщений от нескольких источников к нескольким получателям по одной общей линии связи.</a:t>
            </a:r>
          </a:p>
        </p:txBody>
      </p:sp>
    </p:spTree>
    <p:extLst>
      <p:ext uri="{BB962C8B-B14F-4D97-AF65-F5344CB8AC3E}">
        <p14:creationId xmlns:p14="http://schemas.microsoft.com/office/powerpoint/2010/main" val="41934989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7970" y="0"/>
            <a:ext cx="11352363" cy="72327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       </a:t>
            </a:r>
            <a:r>
              <a:rPr lang="ru-RU" sz="2800" b="1" dirty="0" smtClean="0">
                <a:solidFill>
                  <a:srgbClr val="7030A0"/>
                </a:solidFill>
              </a:rPr>
              <a:t>Первичная сеть </a:t>
            </a:r>
            <a:r>
              <a:rPr lang="ru-RU" sz="2400" b="1" dirty="0" smtClean="0"/>
              <a:t>- это совокупность всех каналов без подразделения их по назначению и видам связи. В состав ее входят линии и каналообразующая аппаратура.</a:t>
            </a:r>
          </a:p>
          <a:p>
            <a:r>
              <a:rPr lang="ru-RU" sz="2800" b="1" dirty="0" smtClean="0">
                <a:solidFill>
                  <a:srgbClr val="7030A0"/>
                </a:solidFill>
              </a:rPr>
              <a:t>      Вторичная сеть </a:t>
            </a:r>
            <a:r>
              <a:rPr lang="ru-RU" sz="2400" b="1" dirty="0" smtClean="0"/>
              <a:t>состоит из каналов одного назначения (телефонных, телеграфных, вещания, передачи данных, телевидения и др.), образуемых на базе первичной сети. Вторичная сеть включает коммутационные узлы, оконечные пункты и каналы, выделенные на первичной сети</a:t>
            </a:r>
            <a:r>
              <a:rPr lang="ru-RU" sz="2400" b="1" dirty="0"/>
              <a:t>. Вторичная сеть состоит из каналов одного назначения (телефонных, телеграфных, вещания, передачи данных, телевидения и др.)</a:t>
            </a:r>
            <a:endParaRPr lang="ru-RU" sz="2400" b="1" dirty="0" smtClean="0"/>
          </a:p>
          <a:p>
            <a:r>
              <a:rPr lang="ru-RU" sz="2400" b="1" dirty="0" smtClean="0"/>
              <a:t>        Помимо принятого разделения сетей ВСС на </a:t>
            </a:r>
            <a:r>
              <a:rPr lang="ru-RU" sz="2400" b="1" dirty="0" smtClean="0">
                <a:solidFill>
                  <a:srgbClr val="7030A0"/>
                </a:solidFill>
              </a:rPr>
              <a:t>первичные и вторичные </a:t>
            </a:r>
            <a:r>
              <a:rPr lang="ru-RU" sz="2400" b="1" dirty="0" smtClean="0"/>
              <a:t>возможно другое двухуровневое разделение, по функциональному назначению: </a:t>
            </a:r>
            <a:r>
              <a:rPr lang="ru-RU" sz="2400" b="1" dirty="0" smtClean="0">
                <a:solidFill>
                  <a:srgbClr val="7030A0"/>
                </a:solidFill>
              </a:rPr>
              <a:t>на транспортную сеть и сеть доступа.</a:t>
            </a:r>
          </a:p>
          <a:p>
            <a:r>
              <a:rPr lang="ru-RU" sz="2400" b="1" dirty="0" smtClean="0">
                <a:solidFill>
                  <a:srgbClr val="7030A0"/>
                </a:solidFill>
              </a:rPr>
              <a:t>        Транспортная сеть связи </a:t>
            </a:r>
            <a:r>
              <a:rPr lang="ru-RU" sz="2400" b="1" dirty="0" smtClean="0"/>
              <a:t>состоит из междугородной и </a:t>
            </a:r>
            <a:r>
              <a:rPr lang="ru-RU" sz="2400" b="1" dirty="0" err="1" smtClean="0"/>
              <a:t>зоновых</a:t>
            </a:r>
            <a:r>
              <a:rPr lang="ru-RU" sz="2400" b="1" dirty="0" smtClean="0"/>
              <a:t> (региональных) сетей связи.</a:t>
            </a:r>
          </a:p>
          <a:p>
            <a:r>
              <a:rPr lang="ru-RU" sz="2400" b="1" dirty="0"/>
              <a:t> </a:t>
            </a:r>
            <a:r>
              <a:rPr lang="ru-RU" sz="2400" b="1" dirty="0" smtClean="0"/>
              <a:t>       </a:t>
            </a:r>
            <a:r>
              <a:rPr lang="ru-RU" sz="2400" b="1" dirty="0" smtClean="0">
                <a:solidFill>
                  <a:srgbClr val="7030A0"/>
                </a:solidFill>
              </a:rPr>
              <a:t>Сеть доступа (абонентская сеть или сеть абонентского доступа) </a:t>
            </a:r>
            <a:r>
              <a:rPr lang="ru-RU" sz="2400" b="1" dirty="0" smtClean="0"/>
              <a:t>является местной сетью. </a:t>
            </a:r>
          </a:p>
          <a:p>
            <a:r>
              <a:rPr lang="ru-RU" sz="2400" b="1" dirty="0"/>
              <a:t> </a:t>
            </a:r>
            <a:r>
              <a:rPr lang="ru-RU" sz="2400" b="1" dirty="0" smtClean="0"/>
              <a:t>      </a:t>
            </a:r>
            <a:r>
              <a:rPr lang="ru-RU" sz="2400" b="1" dirty="0" smtClean="0">
                <a:solidFill>
                  <a:srgbClr val="7030A0"/>
                </a:solidFill>
              </a:rPr>
              <a:t>Транспортная сеть </a:t>
            </a:r>
            <a:r>
              <a:rPr lang="ru-RU" sz="2400" b="1" dirty="0" smtClean="0"/>
              <a:t>предназначена для передачи высокоскоростных (широкополосных) потоков сообщения и для их накопления.</a:t>
            </a:r>
          </a:p>
          <a:p>
            <a:r>
              <a:rPr lang="ru-RU" sz="2400" b="1" dirty="0" smtClean="0"/>
              <a:t>         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6846048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-223838"/>
            <a:ext cx="9753600" cy="7305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8759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90112" y="1170744"/>
            <a:ext cx="11041813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        </a:t>
            </a:r>
            <a:r>
              <a:rPr lang="ru-RU" sz="2800" b="1" dirty="0" smtClean="0">
                <a:solidFill>
                  <a:srgbClr val="7030A0"/>
                </a:solidFill>
              </a:rPr>
              <a:t>Сеть управления электросвязью </a:t>
            </a:r>
            <a:r>
              <a:rPr lang="ru-RU" sz="2400" b="1" dirty="0" smtClean="0"/>
              <a:t>- специальная сеть, обеспечивающая управление сетями электросвязи и их услугами путем организации взаимосвязи с компонентами различных сетей электросвязи на основе единых интерфейсов и протоколов, стандартизированных </a:t>
            </a:r>
            <a:r>
              <a:rPr lang="ru-RU" sz="2400" b="1" dirty="0" smtClean="0">
                <a:solidFill>
                  <a:srgbClr val="7030A0"/>
                </a:solidFill>
              </a:rPr>
              <a:t>Международным Союзом Электросвязи</a:t>
            </a:r>
            <a:r>
              <a:rPr lang="ru-RU" sz="2400" b="1" dirty="0" smtClean="0"/>
              <a:t>.</a:t>
            </a:r>
          </a:p>
          <a:p>
            <a:r>
              <a:rPr lang="ru-RU" sz="2400" b="1" dirty="0" smtClean="0"/>
              <a:t>        Сеть управления электросвязью обеспечивает единое управление цифровыми сетями, входящими в ВСС РФ.</a:t>
            </a:r>
          </a:p>
          <a:p>
            <a:endParaRPr lang="ru-RU" sz="2400" b="1" dirty="0" smtClean="0"/>
          </a:p>
          <a:p>
            <a:r>
              <a:rPr lang="ru-RU" sz="2400" b="1" dirty="0" smtClean="0"/>
              <a:t>      </a:t>
            </a:r>
            <a:r>
              <a:rPr lang="ru-RU" sz="2400" b="1" dirty="0" smtClean="0">
                <a:solidFill>
                  <a:srgbClr val="7030A0"/>
                </a:solidFill>
              </a:rPr>
              <a:t>По территориальному признаку и назначению первичные и вторичные сети подразделяются на магистральную (междугородную - для вторичных сетей), внутризоновые (</a:t>
            </a:r>
            <a:r>
              <a:rPr lang="ru-RU" sz="2400" b="1" dirty="0" err="1" smtClean="0">
                <a:solidFill>
                  <a:srgbClr val="7030A0"/>
                </a:solidFill>
              </a:rPr>
              <a:t>зоновые</a:t>
            </a:r>
            <a:r>
              <a:rPr lang="ru-RU" sz="2400" b="1" dirty="0" smtClean="0">
                <a:solidFill>
                  <a:srgbClr val="7030A0"/>
                </a:solidFill>
              </a:rPr>
              <a:t>) и местные сети, а также международные сети.</a:t>
            </a:r>
          </a:p>
          <a:p>
            <a:endParaRPr lang="ru-RU" sz="2400" b="1" dirty="0" smtClean="0">
              <a:solidFill>
                <a:srgbClr val="7030A0"/>
              </a:solidFill>
            </a:endParaRPr>
          </a:p>
          <a:p>
            <a:r>
              <a:rPr lang="ru-RU" sz="2400" b="1" dirty="0" smtClean="0"/>
              <a:t>        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2365596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3849" y="505037"/>
            <a:ext cx="11205714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</a:rPr>
              <a:t>         Магистральные сети связи </a:t>
            </a:r>
            <a:r>
              <a:rPr lang="ru-RU" sz="2400" b="1" dirty="0" smtClean="0"/>
              <a:t>- технологически сопряженные междугородные сети электросвязи, образуемые между центром Государства и центрами субъектов Государства, а также центрами субъектов Государства между собой.</a:t>
            </a:r>
          </a:p>
          <a:p>
            <a:endParaRPr lang="ru-RU" sz="2400" b="1" dirty="0" smtClean="0"/>
          </a:p>
          <a:p>
            <a:r>
              <a:rPr lang="ru-RU" sz="2400" b="1" dirty="0" smtClean="0"/>
              <a:t>          </a:t>
            </a:r>
            <a:r>
              <a:rPr lang="ru-RU" sz="2800" b="1" dirty="0" err="1" smtClean="0">
                <a:solidFill>
                  <a:srgbClr val="7030A0"/>
                </a:solidFill>
              </a:rPr>
              <a:t>Зоновые</a:t>
            </a:r>
            <a:r>
              <a:rPr lang="ru-RU" sz="2800" b="1" dirty="0" smtClean="0">
                <a:solidFill>
                  <a:srgbClr val="7030A0"/>
                </a:solidFill>
              </a:rPr>
              <a:t> (региональные) сети связи </a:t>
            </a:r>
            <a:r>
              <a:rPr lang="ru-RU" sz="2400" b="1" dirty="0" smtClean="0"/>
              <a:t>- технологически сопряженные сети электросвязи, образуемые в пределах территории одного или нескольких субъектов.</a:t>
            </a:r>
          </a:p>
          <a:p>
            <a:endParaRPr lang="ru-RU" sz="2400" b="1" dirty="0" smtClean="0"/>
          </a:p>
          <a:p>
            <a:r>
              <a:rPr lang="ru-RU" sz="2400" b="1" dirty="0" smtClean="0"/>
              <a:t>          </a:t>
            </a:r>
            <a:r>
              <a:rPr lang="ru-RU" sz="2800" b="1" dirty="0" smtClean="0">
                <a:solidFill>
                  <a:srgbClr val="7030A0"/>
                </a:solidFill>
              </a:rPr>
              <a:t>Местные сети связи </a:t>
            </a:r>
            <a:r>
              <a:rPr lang="ru-RU" sz="2400" b="1" dirty="0" smtClean="0"/>
              <a:t>- технологически сопряженные сети электросвязи, образуемые в пределах административной или определенной по иному принципу территорий, не относящиеся к региональным сетям связи. Местные сети подразделяются на городские и сельские.</a:t>
            </a:r>
          </a:p>
          <a:p>
            <a:endParaRPr lang="ru-RU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27575513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083" y="267419"/>
            <a:ext cx="11963400" cy="526211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244426" y="5849511"/>
            <a:ext cx="544232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</a:rPr>
              <a:t>Первичная сеть электросвязи</a:t>
            </a:r>
            <a:endParaRPr lang="ru-RU" sz="3200" b="1" dirty="0">
              <a:solidFill>
                <a:srgbClr val="7030A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483" y="419819"/>
            <a:ext cx="11963400" cy="5262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04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1312</TotalTime>
  <Words>2850</Words>
  <Application>Microsoft Office PowerPoint</Application>
  <PresentationFormat>Широкоэкранный</PresentationFormat>
  <Paragraphs>153</Paragraphs>
  <Slides>37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41" baseType="lpstr">
      <vt:lpstr>Arial</vt:lpstr>
      <vt:lpstr>Calibri</vt:lpstr>
      <vt:lpstr>Calibri Light</vt:lpstr>
      <vt:lpstr>Office Theme</vt:lpstr>
      <vt:lpstr>Основы организации сетей связи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Evgeniy</dc:creator>
  <cp:lastModifiedBy>Evgeniy</cp:lastModifiedBy>
  <cp:revision>54</cp:revision>
  <dcterms:created xsi:type="dcterms:W3CDTF">2019-10-15T11:35:33Z</dcterms:created>
  <dcterms:modified xsi:type="dcterms:W3CDTF">2020-01-23T09:37:15Z</dcterms:modified>
</cp:coreProperties>
</file>