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1" r:id="rId5"/>
    <p:sldId id="272" r:id="rId6"/>
    <p:sldId id="270"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4" autoAdjust="0"/>
    <p:restoredTop sz="94660"/>
  </p:normalViewPr>
  <p:slideViewPr>
    <p:cSldViewPr snapToGrid="0">
      <p:cViewPr varScale="1">
        <p:scale>
          <a:sx n="89" d="100"/>
          <a:sy n="89" d="100"/>
        </p:scale>
        <p:origin x="48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8EC4FC9-FE1D-4C4F-BB73-A4990ECB5D8A}" type="datetimeFigureOut">
              <a:rPr lang="ru-RU" smtClean="0"/>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4147751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8EC4FC9-FE1D-4C4F-BB73-A4990ECB5D8A}" type="datetimeFigureOut">
              <a:rPr lang="ru-RU" smtClean="0"/>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2663685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8EC4FC9-FE1D-4C4F-BB73-A4990ECB5D8A}" type="datetimeFigureOut">
              <a:rPr lang="ru-RU" smtClean="0"/>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3357318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8EC4FC9-FE1D-4C4F-BB73-A4990ECB5D8A}" type="datetimeFigureOut">
              <a:rPr lang="ru-RU" smtClean="0"/>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120189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8EC4FC9-FE1D-4C4F-BB73-A4990ECB5D8A}" type="datetimeFigureOut">
              <a:rPr lang="ru-RU" smtClean="0"/>
              <a:t>29.09.2020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295391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8EC4FC9-FE1D-4C4F-BB73-A4990ECB5D8A}" type="datetimeFigureOut">
              <a:rPr lang="ru-RU" smtClean="0"/>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311855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8EC4FC9-FE1D-4C4F-BB73-A4990ECB5D8A}" type="datetimeFigureOut">
              <a:rPr lang="ru-RU" smtClean="0"/>
              <a:t>29.09.2020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2220604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8EC4FC9-FE1D-4C4F-BB73-A4990ECB5D8A}" type="datetimeFigureOut">
              <a:rPr lang="ru-RU" smtClean="0"/>
              <a:t>29.09.2020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4123155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8EC4FC9-FE1D-4C4F-BB73-A4990ECB5D8A}" type="datetimeFigureOut">
              <a:rPr lang="ru-RU" smtClean="0"/>
              <a:t>29.09.2020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29042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8EC4FC9-FE1D-4C4F-BB73-A4990ECB5D8A}" type="datetimeFigureOut">
              <a:rPr lang="ru-RU" smtClean="0"/>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2486807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8EC4FC9-FE1D-4C4F-BB73-A4990ECB5D8A}" type="datetimeFigureOut">
              <a:rPr lang="ru-RU" smtClean="0"/>
              <a:t>29.09.2020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59C821-E06E-442A-A29A-315E0FFEB917}" type="slidenum">
              <a:rPr lang="ru-RU" smtClean="0"/>
              <a:t>‹#›</a:t>
            </a:fld>
            <a:endParaRPr lang="ru-RU"/>
          </a:p>
        </p:txBody>
      </p:sp>
    </p:spTree>
    <p:extLst>
      <p:ext uri="{BB962C8B-B14F-4D97-AF65-F5344CB8AC3E}">
        <p14:creationId xmlns:p14="http://schemas.microsoft.com/office/powerpoint/2010/main" val="3911243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C4FC9-FE1D-4C4F-BB73-A4990ECB5D8A}" type="datetimeFigureOut">
              <a:rPr lang="ru-RU" smtClean="0"/>
              <a:t>29.09.2020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59C821-E06E-442A-A29A-315E0FFEB917}" type="slidenum">
              <a:rPr lang="ru-RU" smtClean="0"/>
              <a:t>‹#›</a:t>
            </a:fld>
            <a:endParaRPr lang="ru-RU"/>
          </a:p>
        </p:txBody>
      </p:sp>
    </p:spTree>
    <p:extLst>
      <p:ext uri="{BB962C8B-B14F-4D97-AF65-F5344CB8AC3E}">
        <p14:creationId xmlns:p14="http://schemas.microsoft.com/office/powerpoint/2010/main" val="3214738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28744"/>
            <a:ext cx="9144000" cy="2387600"/>
          </a:xfrm>
        </p:spPr>
        <p:txBody>
          <a:bodyPr/>
          <a:lstStyle/>
          <a:p>
            <a:r>
              <a:rPr lang="ru-RU" b="1" dirty="0" smtClean="0">
                <a:solidFill>
                  <a:srgbClr val="7030A0"/>
                </a:solidFill>
                <a:latin typeface="Arial" panose="020B0604020202020204" pitchFamily="34" charset="0"/>
                <a:cs typeface="Arial" panose="020B0604020202020204" pitchFamily="34" charset="0"/>
              </a:rPr>
              <a:t>Цифровая </a:t>
            </a:r>
            <a:r>
              <a:rPr lang="ru-RU" b="1" dirty="0">
                <a:solidFill>
                  <a:srgbClr val="7030A0"/>
                </a:solidFill>
                <a:latin typeface="Arial" panose="020B0604020202020204" pitchFamily="34" charset="0"/>
                <a:cs typeface="Arial" panose="020B0604020202020204" pitchFamily="34" charset="0"/>
              </a:rPr>
              <a:t>Р</a:t>
            </a:r>
            <a:r>
              <a:rPr lang="ru-RU" b="1" dirty="0" smtClean="0">
                <a:solidFill>
                  <a:srgbClr val="7030A0"/>
                </a:solidFill>
                <a:latin typeface="Arial" panose="020B0604020202020204" pitchFamily="34" charset="0"/>
                <a:cs typeface="Arial" panose="020B0604020202020204" pitchFamily="34" charset="0"/>
              </a:rPr>
              <a:t>оссия</a:t>
            </a:r>
            <a:endParaRPr lang="ru-RU" b="1" dirty="0">
              <a:solidFill>
                <a:srgbClr val="7030A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p:txBody>
          <a:bodyPr>
            <a:normAutofit/>
          </a:bodyPr>
          <a:lstStyle/>
          <a:p>
            <a:r>
              <a:rPr lang="ru-RU" sz="4000" b="1" dirty="0">
                <a:solidFill>
                  <a:srgbClr val="00B0F0"/>
                </a:solidFill>
                <a:latin typeface="Arial" panose="020B0604020202020204" pitchFamily="34" charset="0"/>
                <a:cs typeface="Arial" panose="020B0604020202020204" pitchFamily="34" charset="0"/>
              </a:rPr>
              <a:t>Цифровая экономика: новые вызовы, новые решения</a:t>
            </a:r>
          </a:p>
          <a:p>
            <a:endParaRPr lang="ru-RU" sz="4000" b="1"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3756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6746" y="1176080"/>
            <a:ext cx="10494818" cy="4479175"/>
          </a:xfrm>
          <a:prstGeom prst="rect">
            <a:avLst/>
          </a:prstGeom>
        </p:spPr>
        <p:txBody>
          <a:bodyPr wrap="square">
            <a:spAutoFit/>
          </a:bodyPr>
          <a:lstStyle/>
          <a:p>
            <a:pPr>
              <a:lnSpc>
                <a:spcPct val="107000"/>
              </a:lnSpc>
              <a:spcAft>
                <a:spcPts val="800"/>
              </a:spcAft>
            </a:pPr>
            <a:r>
              <a:rPr lang="ru-RU" sz="3200" b="1" dirty="0" smtClean="0">
                <a:solidFill>
                  <a:srgbClr val="7030A0"/>
                </a:solidFill>
                <a:effectLst/>
                <a:latin typeface="Arial" panose="020B0604020202020204" pitchFamily="34" charset="0"/>
                <a:ea typeface="Calibri" panose="020F0502020204030204" pitchFamily="34" charset="0"/>
                <a:cs typeface="Arial" panose="020B0604020202020204" pitchFamily="34" charset="0"/>
              </a:rPr>
              <a:t>    </a:t>
            </a:r>
            <a:r>
              <a:rPr lang="ru-RU" sz="3200" b="1" dirty="0" err="1" smtClean="0">
                <a:solidFill>
                  <a:srgbClr val="7030A0"/>
                </a:solidFill>
                <a:effectLst/>
                <a:latin typeface="Arial" panose="020B0604020202020204" pitchFamily="34" charset="0"/>
                <a:ea typeface="Calibri" panose="020F0502020204030204" pitchFamily="34" charset="0"/>
                <a:cs typeface="Arial" panose="020B0604020202020204" pitchFamily="34" charset="0"/>
              </a:rPr>
              <a:t>Цифровизация</a:t>
            </a:r>
            <a:r>
              <a:rPr lang="ru-RU" sz="3200" b="1" dirty="0" smtClean="0">
                <a:solidFill>
                  <a:srgbClr val="7030A0"/>
                </a:solidFill>
                <a:effectLst/>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меняет облик и структуру экономики стран и целых регионов. Исчезают одни профессии, возникают другие. </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Увеличивается покупательная способность населения, товары и услуги становятся доступнее. </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Внутриотраслевая конкуренция растет, рынки расширяются, конкурентоспособность отраслей отдельных стран на мировых рынках повышается. В результате мы видим рост национальных экономик. </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73508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3453" y="581891"/>
            <a:ext cx="10681855" cy="5793124"/>
          </a:xfrm>
          <a:prstGeom prst="rect">
            <a:avLst/>
          </a:prstGeom>
        </p:spPr>
        <p:txBody>
          <a:bodyPr wrap="square">
            <a:spAutoFit/>
          </a:bodyPr>
          <a:lstStyle/>
          <a:p>
            <a:pPr>
              <a:lnSpc>
                <a:spcPct val="107000"/>
              </a:lnSpc>
              <a:spcAft>
                <a:spcPts val="800"/>
              </a:spcAft>
            </a:pPr>
            <a:r>
              <a:rPr lang="ru-RU" sz="3200" b="1" dirty="0" smtClean="0">
                <a:solidFill>
                  <a:srgbClr val="7030A0"/>
                </a:solidFill>
                <a:effectLst/>
                <a:latin typeface="Arial" panose="020B0604020202020204" pitchFamily="34" charset="0"/>
                <a:ea typeface="Calibri" panose="020F0502020204030204" pitchFamily="34" charset="0"/>
                <a:cs typeface="Arial" panose="020B0604020202020204" pitchFamily="34" charset="0"/>
              </a:rPr>
              <a:t>    </a:t>
            </a:r>
            <a:r>
              <a:rPr lang="ru-RU" sz="3200" b="1" dirty="0" err="1" smtClean="0">
                <a:solidFill>
                  <a:srgbClr val="7030A0"/>
                </a:solidFill>
                <a:effectLst/>
                <a:latin typeface="Arial" panose="020B0604020202020204" pitchFamily="34" charset="0"/>
                <a:ea typeface="Calibri" panose="020F0502020204030204" pitchFamily="34" charset="0"/>
                <a:cs typeface="Arial" panose="020B0604020202020204" pitchFamily="34" charset="0"/>
              </a:rPr>
              <a:t>Цифровизация</a:t>
            </a:r>
            <a:r>
              <a:rPr lang="ru-RU" sz="3200" b="1" dirty="0" smtClean="0">
                <a:solidFill>
                  <a:srgbClr val="7030A0"/>
                </a:solidFill>
                <a:effectLst/>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преобразует социальную парадигму (</a:t>
            </a:r>
            <a:r>
              <a:rPr lang="ru-RU" sz="2800" i="1" dirty="0" smtClean="0">
                <a:latin typeface="Arial" panose="020B0604020202020204" pitchFamily="34" charset="0"/>
                <a:cs typeface="Arial" panose="020B0604020202020204" pitchFamily="34" charset="0"/>
              </a:rPr>
              <a:t>общепризнанный </a:t>
            </a:r>
            <a:r>
              <a:rPr lang="ru-RU" sz="2800" i="1" dirty="0">
                <a:latin typeface="Arial" panose="020B0604020202020204" pitchFamily="34" charset="0"/>
                <a:cs typeface="Arial" panose="020B0604020202020204" pitchFamily="34" charset="0"/>
              </a:rPr>
              <a:t>образец или пример того, как на данном этапе развития стоит подходить к решению проблем в данной </a:t>
            </a:r>
            <a:r>
              <a:rPr lang="ru-RU" sz="2800" i="1" dirty="0" smtClean="0">
                <a:latin typeface="Arial" panose="020B0604020202020204" pitchFamily="34" charset="0"/>
                <a:cs typeface="Arial" panose="020B0604020202020204" pitchFamily="34" charset="0"/>
              </a:rPr>
              <a:t>области</a:t>
            </a:r>
            <a:r>
              <a:rPr lang="ru-RU" sz="2800" dirty="0" smtClean="0"/>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жизни людей. Открываются небывалые возможности получения новых знаний, расширения кругозора, освоения новых профессий и повышения квалификации.</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 Возникают новые социальные лифты. Расширяются географические горизонты возможностей. Благодаря более комфортным для жизни городам, эффективным государственным учреждениям и доступным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госуслугам</a:t>
            </a:r>
            <a:r>
              <a:rPr lang="ru-RU" sz="2800" b="1" dirty="0" smtClean="0">
                <a:effectLst/>
                <a:latin typeface="Arial" panose="020B0604020202020204" pitchFamily="34" charset="0"/>
                <a:ea typeface="Calibri" panose="020F0502020204030204" pitchFamily="34" charset="0"/>
                <a:cs typeface="Arial" panose="020B0604020202020204" pitchFamily="34" charset="0"/>
              </a:rPr>
              <a:t> улучшаются условия повседневной жизни граждан. </a:t>
            </a:r>
          </a:p>
        </p:txBody>
      </p:sp>
    </p:spTree>
    <p:extLst>
      <p:ext uri="{BB962C8B-B14F-4D97-AF65-F5344CB8AC3E}">
        <p14:creationId xmlns:p14="http://schemas.microsoft.com/office/powerpoint/2010/main" val="2072356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72836" y="233055"/>
            <a:ext cx="10744200" cy="6220677"/>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a:t>
            </a:r>
            <a:r>
              <a:rPr lang="ru-RU" sz="3200" b="1" dirty="0" smtClean="0">
                <a:solidFill>
                  <a:srgbClr val="7030A0"/>
                </a:solidFill>
                <a:effectLst/>
                <a:latin typeface="Arial" panose="020B0604020202020204" pitchFamily="34" charset="0"/>
                <a:ea typeface="Calibri" panose="020F0502020204030204" pitchFamily="34" charset="0"/>
                <a:cs typeface="Arial" panose="020B0604020202020204" pitchFamily="34" charset="0"/>
              </a:rPr>
              <a:t>Цифровая экономика </a:t>
            </a:r>
            <a:r>
              <a:rPr lang="ru-RU" sz="2800" b="1" dirty="0" smtClean="0">
                <a:effectLst/>
                <a:latin typeface="Arial" panose="020B0604020202020204" pitchFamily="34" charset="0"/>
                <a:ea typeface="Calibri" panose="020F0502020204030204" pitchFamily="34" charset="0"/>
                <a:cs typeface="Arial" panose="020B0604020202020204" pitchFamily="34" charset="0"/>
              </a:rPr>
              <a:t>– экономика будущего. Согласно исследованиям международных экспертов, объединяющих более 2000 специалистов по цифровым технологиям из разных стран мира, создание высокотехнологичных рабочих мест невозможно без трансформации экономики в целом. </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В частности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цифровизация</a:t>
            </a:r>
            <a:r>
              <a:rPr lang="ru-RU" sz="2800" b="1" dirty="0" smtClean="0">
                <a:effectLst/>
                <a:latin typeface="Arial" panose="020B0604020202020204" pitchFamily="34" charset="0"/>
                <a:ea typeface="Calibri" panose="020F0502020204030204" pitchFamily="34" charset="0"/>
                <a:cs typeface="Arial" panose="020B0604020202020204" pitchFamily="34" charset="0"/>
              </a:rPr>
              <a:t> российской экономики станет важным источником долгосрочного экономического роста. По прогнозам коллег, потенциальный эффект для ВВП России от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цифровизации</a:t>
            </a:r>
            <a:r>
              <a:rPr lang="ru-RU" sz="2800" b="1" dirty="0" smtClean="0">
                <a:effectLst/>
                <a:latin typeface="Arial" panose="020B0604020202020204" pitchFamily="34" charset="0"/>
                <a:ea typeface="Calibri" panose="020F0502020204030204" pitchFamily="34" charset="0"/>
                <a:cs typeface="Arial" panose="020B0604020202020204" pitchFamily="34" charset="0"/>
              </a:rPr>
              <a:t> к 2025 году оценивается в 4,1-8,9 трлн. рублей, что составит 19-34% в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общемприросте</a:t>
            </a:r>
            <a:r>
              <a:rPr lang="ru-RU" sz="2800" b="1" dirty="0" smtClean="0">
                <a:effectLst/>
                <a:latin typeface="Arial" panose="020B0604020202020204" pitchFamily="34" charset="0"/>
                <a:ea typeface="Calibri" panose="020F0502020204030204" pitchFamily="34" charset="0"/>
                <a:cs typeface="Arial" panose="020B0604020202020204" pitchFamily="34" charset="0"/>
              </a:rPr>
              <a:t> Внутреннего Валового Продукта. </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329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9546" y="1156615"/>
            <a:ext cx="11035145" cy="4410053"/>
          </a:xfrm>
          <a:prstGeom prst="rect">
            <a:avLst/>
          </a:prstGeom>
        </p:spPr>
        <p:txBody>
          <a:bodyPr wrap="square">
            <a:spAutoFit/>
          </a:bodyPr>
          <a:lstStyle/>
          <a:p>
            <a:pPr>
              <a:lnSpc>
                <a:spcPct val="107000"/>
              </a:lnSpc>
              <a:spcAft>
                <a:spcPts val="800"/>
              </a:spcAft>
            </a:pPr>
            <a:r>
              <a:rPr lang="ru-RU" sz="3200" b="1" dirty="0" smtClean="0">
                <a:solidFill>
                  <a:srgbClr val="7030A0"/>
                </a:solidFill>
                <a:effectLst/>
                <a:latin typeface="Arial" panose="020B0604020202020204" pitchFamily="34" charset="0"/>
                <a:ea typeface="Calibri" panose="020F0502020204030204" pitchFamily="34" charset="0"/>
                <a:cs typeface="Arial" panose="020B0604020202020204" pitchFamily="34" charset="0"/>
              </a:rPr>
              <a:t>     Цифровая экономика </a:t>
            </a:r>
            <a:r>
              <a:rPr lang="ru-RU" sz="2800" b="1" dirty="0" smtClean="0">
                <a:effectLst/>
                <a:latin typeface="Arial" panose="020B0604020202020204" pitchFamily="34" charset="0"/>
                <a:ea typeface="Calibri" panose="020F0502020204030204" pitchFamily="34" charset="0"/>
                <a:cs typeface="Arial" panose="020B0604020202020204" pitchFamily="34" charset="0"/>
              </a:rPr>
              <a:t>имеет большие перспективы. Сегодня Россия пока не входит в группу лидеров развития цифровой экономики по многим показателям с долей цифровой экономики в ВВП 3,9%, что в 2–3 раза ниже, чем у стран-лидеров.</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Однако уже сейчас заметен и ряд положительных тенденций. Например, ВВП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страныс</a:t>
            </a:r>
            <a:r>
              <a:rPr lang="ru-RU" sz="2800" b="1" dirty="0" smtClean="0">
                <a:effectLst/>
                <a:latin typeface="Arial" panose="020B0604020202020204" pitchFamily="34" charset="0"/>
                <a:ea typeface="Calibri" panose="020F0502020204030204" pitchFamily="34" charset="0"/>
                <a:cs typeface="Arial" panose="020B0604020202020204" pitchFamily="34" charset="0"/>
              </a:rPr>
              <a:t> 2011 по 2015 год вырос на 7%, а объем цифровой экономики за тот же период увеличился на 59%. </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08360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0327" y="1217927"/>
            <a:ext cx="11388437" cy="4310667"/>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В России практически с нуля удалось создать крупные цифровые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компании,и</a:t>
            </a:r>
            <a:r>
              <a:rPr lang="ru-RU" sz="2800" b="1" dirty="0" smtClean="0">
                <a:effectLst/>
                <a:latin typeface="Arial" panose="020B0604020202020204" pitchFamily="34" charset="0"/>
                <a:ea typeface="Calibri" panose="020F0502020204030204" pitchFamily="34" charset="0"/>
                <a:cs typeface="Arial" panose="020B0604020202020204" pitchFamily="34" charset="0"/>
              </a:rPr>
              <a:t> некоторые из них добились международной известности: Яндекс, Mail.ru,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Транзас</a:t>
            </a:r>
            <a:r>
              <a:rPr lang="ru-RU" sz="2800" b="1" dirty="0" smtClean="0">
                <a:effectLst/>
                <a:latin typeface="Arial" panose="020B0604020202020204" pitchFamily="34" charset="0"/>
                <a:ea typeface="Calibri" panose="020F0502020204030204" pitchFamily="34" charset="0"/>
                <a:cs typeface="Arial" panose="020B0604020202020204" pitchFamily="34" charset="0"/>
              </a:rPr>
              <a:t>,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Avito</a:t>
            </a:r>
            <a:r>
              <a:rPr lang="ru-RU" sz="2800" b="1" dirty="0" smtClean="0">
                <a:effectLst/>
                <a:latin typeface="Arial" panose="020B0604020202020204" pitchFamily="34" charset="0"/>
                <a:ea typeface="Calibri" panose="020F0502020204030204" pitchFamily="34" charset="0"/>
                <a:cs typeface="Arial" panose="020B0604020202020204" pitchFamily="34" charset="0"/>
              </a:rPr>
              <a:t> и многие другие. В стране реализуются крупнейшие цифровые инфраструктурные проекты, беспрецедентные по масштабам.</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Это, в частности: создание федеральной ЕИС </a:t>
            </a:r>
            <a:r>
              <a:rPr lang="ru-RU" sz="2800" i="1" dirty="0"/>
              <a:t> </a:t>
            </a:r>
            <a:r>
              <a:rPr lang="ru-RU" sz="2800" i="1" dirty="0" smtClean="0"/>
              <a:t>(Единая</a:t>
            </a:r>
            <a:r>
              <a:rPr lang="ru-RU" sz="2800" i="1" dirty="0"/>
              <a:t> </a:t>
            </a:r>
            <a:r>
              <a:rPr lang="ru-RU" sz="2800" i="1" dirty="0" smtClean="0"/>
              <a:t>информационная</a:t>
            </a:r>
            <a:r>
              <a:rPr lang="ru-RU" sz="2800" i="1" dirty="0"/>
              <a:t> </a:t>
            </a:r>
            <a:r>
              <a:rPr lang="ru-RU" sz="2800" i="1" dirty="0" smtClean="0"/>
              <a:t>система</a:t>
            </a:r>
            <a:r>
              <a:rPr lang="ru-RU" sz="2800" i="1" dirty="0"/>
              <a:t> </a:t>
            </a:r>
            <a:r>
              <a:rPr lang="ru-RU" sz="2800" i="1" dirty="0" smtClean="0"/>
              <a:t>)</a:t>
            </a:r>
            <a:r>
              <a:rPr lang="ru-RU" sz="2800" b="1" i="1" dirty="0" smtClean="0">
                <a:effectLst/>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в сфере закупок, системы государственных и муниципальных услуг, порталы «Безопасный город» и «Активный гражданин». </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5015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109" y="348014"/>
            <a:ext cx="11346872" cy="6188233"/>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Миссия развития цифровой экономики в России – повысить качество жизни, обеспечить конкурентоспособность страны и национальную безопасность. Цель России в перспективе 15–20 лет – войти в группу лидирующих экономик мира за счет цифровых преобразований традиционных отраслей и развития самостоятельной и конкурентоспособной цифровой индустрии.</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Для выполнения этих долгосрочных задач России предстоит поставить амбициозную цель. Такой целью могло бы быть утроение размеров цифровой экономики к 2025 году. Ее достижение потребует слаженной работы, но представляется вполне реалистичным.   </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23774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2673" y="363163"/>
            <a:ext cx="11824854" cy="4837606"/>
          </a:xfrm>
          <a:prstGeom prst="rect">
            <a:avLst/>
          </a:prstGeom>
        </p:spPr>
        <p:txBody>
          <a:bodyPr wrap="square">
            <a:spAutoFit/>
          </a:bodyPr>
          <a:lstStyle/>
          <a:p>
            <a:pPr>
              <a:lnSpc>
                <a:spcPct val="107000"/>
              </a:lnSpc>
              <a:spcAft>
                <a:spcPts val="800"/>
              </a:spcAft>
            </a:pPr>
            <a:r>
              <a:rPr lang="ru-RU" sz="3200" b="1" dirty="0">
                <a:solidFill>
                  <a:srgbClr val="7030A0"/>
                </a:solidFill>
                <a:latin typeface="Arial" panose="020B0604020202020204" pitchFamily="34" charset="0"/>
                <a:ea typeface="Calibri" panose="020F0502020204030204" pitchFamily="34" charset="0"/>
                <a:cs typeface="Arial" panose="020B0604020202020204" pitchFamily="34" charset="0"/>
              </a:rPr>
              <a:t> </a:t>
            </a:r>
            <a:r>
              <a:rPr lang="ru-RU" sz="3200" b="1" dirty="0" smtClean="0">
                <a:solidFill>
                  <a:srgbClr val="7030A0"/>
                </a:solidFill>
                <a:latin typeface="Arial" panose="020B0604020202020204" pitchFamily="34" charset="0"/>
                <a:ea typeface="Calibri" panose="020F0502020204030204" pitchFamily="34" charset="0"/>
                <a:cs typeface="Arial" panose="020B0604020202020204" pitchFamily="34" charset="0"/>
              </a:rPr>
              <a:t>   </a:t>
            </a:r>
            <a:r>
              <a:rPr lang="ru-RU" sz="3200" b="1" dirty="0" err="1" smtClean="0">
                <a:solidFill>
                  <a:srgbClr val="7030A0"/>
                </a:solidFill>
                <a:effectLst/>
                <a:latin typeface="Arial" panose="020B0604020202020204" pitchFamily="34" charset="0"/>
                <a:ea typeface="Calibri" panose="020F0502020204030204" pitchFamily="34" charset="0"/>
                <a:cs typeface="Arial" panose="020B0604020202020204" pitchFamily="34" charset="0"/>
              </a:rPr>
              <a:t>Цифровизация</a:t>
            </a:r>
            <a:r>
              <a:rPr lang="ru-RU" sz="2800" b="1" dirty="0" smtClean="0">
                <a:effectLst/>
                <a:latin typeface="Arial" panose="020B0604020202020204" pitchFamily="34" charset="0"/>
                <a:ea typeface="Calibri" panose="020F0502020204030204" pitchFamily="34" charset="0"/>
                <a:cs typeface="Arial" panose="020B0604020202020204" pitchFamily="34" charset="0"/>
              </a:rPr>
              <a:t> – рычаг для повышения производительности труда. В отчете 2009 года «Эффективная Россия: производительность как фундамент роста» указывалось на то, что основой дальнейшего экономического роста страны станет повышение производительности трудовых ресурсов и капитала. </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Однако за период, прошедший после проведения этого исследования, России не удалось добиться ощутимого увеличения производительности, в первую очередь из-за кризисов 2008–2010 и 2014–2015 годов. </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54214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9546" y="694281"/>
            <a:ext cx="10952018" cy="5368777"/>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Создание новой экономики, разумеется, невозможно без объединения усилий государства и бизнеса. </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Задача государства– вовлекать население в цифровую экономику, обеспечивать его доступной инфраструктурой ИКТ, работать над повышением цифровой грамотности людей, проводить дальнейшую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цифровизацию</a:t>
            </a:r>
            <a:r>
              <a:rPr lang="ru-RU" sz="2800" b="1" dirty="0" smtClean="0">
                <a:effectLst/>
                <a:latin typeface="Arial" panose="020B0604020202020204" pitchFamily="34" charset="0"/>
                <a:ea typeface="Calibri" panose="020F0502020204030204" pitchFamily="34" charset="0"/>
                <a:cs typeface="Arial" panose="020B0604020202020204" pitchFamily="34" charset="0"/>
              </a:rPr>
              <a:t> государственных и муниципальных услуг</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Бизнес со своей стороны должен инвестировать в новые технологии, развивать культуру инноваций. Пассивная позиция в этом случае неизбежно приведет к потере конкурентоспособности</a:t>
            </a:r>
            <a:r>
              <a:rPr lang="ru-RU" dirty="0" smtClean="0">
                <a:effectLst/>
                <a:latin typeface="Calibri" panose="020F0502020204030204" pitchFamily="34" charset="0"/>
                <a:ea typeface="Calibri" panose="020F0502020204030204" pitchFamily="34" charset="0"/>
                <a:cs typeface="Times New Roman" panose="02020603050405020304" pitchFamily="18" charset="0"/>
              </a:rPr>
              <a:t>.</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9787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39092" y="1039091"/>
            <a:ext cx="9518072" cy="4771691"/>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Нравится нам это или нет, но цифровое будущее уже наступило. Со всеми его возможностями и рисками. И операторы связи обязаны быть в тренде, отвечать на новые вызовы и предлагать новые решения – которые позволяют работать эффективнее не только нам, но и нашим партнерам и клиентам. Пассивная позиция сегодня неизбежно приводит к потере конкурентоспособности. </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Не нужно ждать перемен – надо воплощать их самим.</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5193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36418" y="425470"/>
            <a:ext cx="11346873" cy="6432530"/>
          </a:xfrm>
          <a:prstGeom prst="rect">
            <a:avLst/>
          </a:prstGeom>
        </p:spPr>
        <p:txBody>
          <a:bodyPr wrap="square">
            <a:spAutoFit/>
          </a:bodyPr>
          <a:lstStyle/>
          <a:p>
            <a:pPr algn="ctr"/>
            <a:r>
              <a:rPr lang="ru-RU" sz="3200" b="1" dirty="0" smtClean="0">
                <a:effectLst/>
                <a:latin typeface="Arial" panose="020B0604020202020204" pitchFamily="34" charset="0"/>
                <a:ea typeface="Calibri" panose="020F0502020204030204" pitchFamily="34" charset="0"/>
                <a:cs typeface="Arial" panose="020B0604020202020204" pitchFamily="34" charset="0"/>
              </a:rPr>
              <a:t>ПРАВИТЕЛЬСТВО РОССИЙСКОЙ ФЕДЕРАЦИИ</a:t>
            </a:r>
            <a:r>
              <a:rPr lang="ru-RU" sz="2800" b="1" dirty="0" smtClean="0">
                <a:effectLst/>
                <a:latin typeface="Arial" panose="020B0604020202020204" pitchFamily="34" charset="0"/>
                <a:ea typeface="Calibri" panose="020F0502020204030204" pitchFamily="34" charset="0"/>
                <a:cs typeface="Arial" panose="020B0604020202020204" pitchFamily="34" charset="0"/>
              </a:rPr>
              <a:t> </a:t>
            </a:r>
          </a:p>
          <a:p>
            <a:pPr algn="ctr"/>
            <a:endParaRPr lang="ru-RU" sz="2800" b="1" dirty="0" smtClean="0">
              <a:effectLst/>
              <a:latin typeface="Arial" panose="020B0604020202020204" pitchFamily="34" charset="0"/>
              <a:ea typeface="Calibri" panose="020F0502020204030204" pitchFamily="34" charset="0"/>
              <a:cs typeface="Arial" panose="020B0604020202020204" pitchFamily="34" charset="0"/>
            </a:endParaRPr>
          </a:p>
          <a:p>
            <a:pPr algn="ctr"/>
            <a:r>
              <a:rPr lang="ru-RU" sz="3200" b="1" dirty="0" smtClean="0">
                <a:effectLst/>
                <a:latin typeface="Arial" panose="020B0604020202020204" pitchFamily="34" charset="0"/>
                <a:ea typeface="Calibri" panose="020F0502020204030204" pitchFamily="34" charset="0"/>
                <a:cs typeface="Arial" panose="020B0604020202020204" pitchFamily="34" charset="0"/>
              </a:rPr>
              <a:t>Р А С П О Р Я Ж Е Н И Е от 28 июля 2017 г. № 1632-р МОСКВА </a:t>
            </a:r>
          </a:p>
          <a:p>
            <a:r>
              <a:rPr lang="ru-RU" sz="3200" b="1" dirty="0" smtClean="0">
                <a:effectLst/>
                <a:latin typeface="Arial" panose="020B0604020202020204" pitchFamily="34" charset="0"/>
                <a:ea typeface="Calibri" panose="020F0502020204030204" pitchFamily="34" charset="0"/>
                <a:cs typeface="Arial" panose="020B0604020202020204" pitchFamily="34" charset="0"/>
              </a:rPr>
              <a:t>   Утвердить прилагаемую программу "Цифровая экономика Российской Федерации".</a:t>
            </a:r>
          </a:p>
          <a:p>
            <a:r>
              <a:rPr lang="ru-RU" sz="3200" b="1" dirty="0">
                <a:latin typeface="Arial" panose="020B0604020202020204" pitchFamily="34" charset="0"/>
                <a:ea typeface="Calibri" panose="020F0502020204030204" pitchFamily="34" charset="0"/>
                <a:cs typeface="Arial" panose="020B0604020202020204" pitchFamily="34" charset="0"/>
              </a:rPr>
              <a:t> </a:t>
            </a:r>
            <a:r>
              <a:rPr lang="ru-RU" sz="3200" b="1" dirty="0" smtClean="0">
                <a:latin typeface="Arial" panose="020B0604020202020204" pitchFamily="34" charset="0"/>
                <a:ea typeface="Calibri" panose="020F0502020204030204" pitchFamily="34" charset="0"/>
                <a:cs typeface="Arial" panose="020B0604020202020204" pitchFamily="34" charset="0"/>
              </a:rPr>
              <a:t>    </a:t>
            </a:r>
            <a:r>
              <a:rPr lang="ru-RU" sz="3200" b="1" dirty="0" smtClean="0">
                <a:effectLst/>
                <a:latin typeface="Arial" panose="020B0604020202020204" pitchFamily="34" charset="0"/>
                <a:ea typeface="Calibri" panose="020F0502020204030204" pitchFamily="34" charset="0"/>
                <a:cs typeface="Arial" panose="020B0604020202020204" pitchFamily="34" charset="0"/>
              </a:rPr>
              <a:t> Председатель Правительства Российской Федерации </a:t>
            </a:r>
            <a:r>
              <a:rPr lang="ru-RU" sz="3200" b="1" dirty="0" err="1" smtClean="0">
                <a:effectLst/>
                <a:latin typeface="Arial" panose="020B0604020202020204" pitchFamily="34" charset="0"/>
                <a:ea typeface="Calibri" panose="020F0502020204030204" pitchFamily="34" charset="0"/>
                <a:cs typeface="Arial" panose="020B0604020202020204" pitchFamily="34" charset="0"/>
              </a:rPr>
              <a:t>Д.Медведев</a:t>
            </a:r>
            <a:r>
              <a:rPr lang="ru-RU" sz="3200" b="1" dirty="0" smtClean="0">
                <a:effectLst/>
                <a:latin typeface="Arial" panose="020B0604020202020204" pitchFamily="34" charset="0"/>
                <a:ea typeface="Calibri" panose="020F0502020204030204" pitchFamily="34" charset="0"/>
                <a:cs typeface="Arial" panose="020B0604020202020204" pitchFamily="34" charset="0"/>
              </a:rPr>
              <a:t>       </a:t>
            </a:r>
          </a:p>
          <a:p>
            <a:r>
              <a:rPr lang="ru-RU" sz="3200" b="1" dirty="0">
                <a:latin typeface="Arial" panose="020B0604020202020204" pitchFamily="34" charset="0"/>
                <a:ea typeface="Calibri" panose="020F0502020204030204" pitchFamily="34" charset="0"/>
                <a:cs typeface="Arial" panose="020B0604020202020204" pitchFamily="34" charset="0"/>
              </a:rPr>
              <a:t> </a:t>
            </a:r>
            <a:r>
              <a:rPr lang="ru-RU" sz="3200" b="1" dirty="0" smtClean="0">
                <a:latin typeface="Arial" panose="020B0604020202020204" pitchFamily="34" charset="0"/>
                <a:ea typeface="Calibri" panose="020F0502020204030204" pitchFamily="34" charset="0"/>
                <a:cs typeface="Arial" panose="020B0604020202020204" pitchFamily="34" charset="0"/>
              </a:rPr>
              <a:t>       </a:t>
            </a:r>
          </a:p>
          <a:p>
            <a:r>
              <a:rPr lang="ru-RU" sz="3200" b="1" dirty="0">
                <a:effectLst/>
                <a:latin typeface="Arial" panose="020B0604020202020204" pitchFamily="34" charset="0"/>
                <a:ea typeface="Calibri" panose="020F0502020204030204" pitchFamily="34" charset="0"/>
                <a:cs typeface="Arial" panose="020B0604020202020204" pitchFamily="34" charset="0"/>
              </a:rPr>
              <a:t> </a:t>
            </a:r>
            <a:r>
              <a:rPr lang="ru-RU" sz="3200" b="1" dirty="0" smtClean="0">
                <a:effectLst/>
                <a:latin typeface="Arial" panose="020B0604020202020204" pitchFamily="34" charset="0"/>
                <a:ea typeface="Calibri" panose="020F0502020204030204" pitchFamily="34" charset="0"/>
                <a:cs typeface="Arial" panose="020B0604020202020204" pitchFamily="34" charset="0"/>
              </a:rPr>
              <a:t>        УТВЕРЖДЕНА распоряжением Правительства Российской Федерации от 28 июля 2017 г. № 1632-р </a:t>
            </a:r>
          </a:p>
          <a:p>
            <a:r>
              <a:rPr lang="ru-RU" sz="3200" b="1" dirty="0" smtClean="0">
                <a:effectLst/>
                <a:latin typeface="Arial" panose="020B0604020202020204" pitchFamily="34" charset="0"/>
                <a:ea typeface="Calibri" panose="020F0502020204030204" pitchFamily="34" charset="0"/>
                <a:cs typeface="Arial" panose="020B0604020202020204" pitchFamily="34" charset="0"/>
              </a:rPr>
              <a:t>П Р О Г Р А М </a:t>
            </a:r>
            <a:r>
              <a:rPr lang="ru-RU" sz="3200" b="1" dirty="0" err="1" smtClean="0">
                <a:effectLst/>
                <a:latin typeface="Arial" panose="020B0604020202020204" pitchFamily="34" charset="0"/>
                <a:ea typeface="Calibri" panose="020F0502020204030204" pitchFamily="34" charset="0"/>
                <a:cs typeface="Arial" panose="020B0604020202020204" pitchFamily="34" charset="0"/>
              </a:rPr>
              <a:t>М</a:t>
            </a:r>
            <a:r>
              <a:rPr lang="ru-RU" sz="3200" b="1" dirty="0" smtClean="0">
                <a:effectLst/>
                <a:latin typeface="Arial" panose="020B0604020202020204" pitchFamily="34" charset="0"/>
                <a:ea typeface="Calibri" panose="020F0502020204030204" pitchFamily="34" charset="0"/>
                <a:cs typeface="Arial" panose="020B0604020202020204" pitchFamily="34" charset="0"/>
              </a:rPr>
              <a:t> А "Цифровая экономика Российской Федерации" </a:t>
            </a:r>
            <a:endParaRPr lang="ru-R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0880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79894" y="1104181"/>
            <a:ext cx="10791645" cy="4524315"/>
          </a:xfrm>
          <a:prstGeom prst="rect">
            <a:avLst/>
          </a:prstGeom>
        </p:spPr>
        <p:txBody>
          <a:bodyPr wrap="square">
            <a:spAutoFit/>
          </a:bodyPr>
          <a:lstStyle/>
          <a:p>
            <a:r>
              <a:rPr lang="ru-RU" sz="2400" b="1" dirty="0" smtClean="0"/>
              <a:t>      Поток </a:t>
            </a:r>
            <a:r>
              <a:rPr lang="ru-RU" sz="2400" b="1" dirty="0"/>
              <a:t>информации в телекоммуникационной системе передается в виде электронных сигналов</a:t>
            </a:r>
            <a:r>
              <a:rPr lang="ru-RU" sz="2400" b="1" dirty="0" smtClean="0"/>
              <a:t>.</a:t>
            </a:r>
          </a:p>
          <a:p>
            <a:r>
              <a:rPr lang="ru-RU" sz="2400" b="1" dirty="0" smtClean="0"/>
              <a:t>      Сигналы </a:t>
            </a:r>
            <a:r>
              <a:rPr lang="ru-RU" sz="2400" b="1" dirty="0"/>
              <a:t>бывают двух типов </a:t>
            </a:r>
            <a:r>
              <a:rPr lang="ru-RU" sz="2400" b="1" dirty="0">
                <a:solidFill>
                  <a:srgbClr val="7030A0"/>
                </a:solidFill>
              </a:rPr>
              <a:t>аналоговые и </a:t>
            </a:r>
            <a:r>
              <a:rPr lang="ru-RU" sz="2400" b="1" dirty="0" smtClean="0">
                <a:solidFill>
                  <a:srgbClr val="7030A0"/>
                </a:solidFill>
              </a:rPr>
              <a:t>цифровые</a:t>
            </a:r>
            <a:r>
              <a:rPr lang="ru-RU" sz="2400" b="1" dirty="0"/>
              <a:t>. </a:t>
            </a:r>
            <a:endParaRPr lang="ru-RU" sz="2400" b="1" dirty="0" smtClean="0"/>
          </a:p>
          <a:p>
            <a:r>
              <a:rPr lang="ru-RU" sz="2400" b="1" dirty="0"/>
              <a:t> </a:t>
            </a:r>
            <a:r>
              <a:rPr lang="ru-RU" sz="2400" b="1" dirty="0" smtClean="0"/>
              <a:t>     </a:t>
            </a:r>
            <a:r>
              <a:rPr lang="ru-RU" sz="2400" b="1" dirty="0" smtClean="0">
                <a:solidFill>
                  <a:srgbClr val="7030A0"/>
                </a:solidFill>
              </a:rPr>
              <a:t>Аналоговый </a:t>
            </a:r>
            <a:r>
              <a:rPr lang="ru-RU" sz="2400" b="1" dirty="0">
                <a:solidFill>
                  <a:srgbClr val="7030A0"/>
                </a:solidFill>
              </a:rPr>
              <a:t>сигнал </a:t>
            </a:r>
            <a:r>
              <a:rPr lang="ru-RU" sz="2400" b="1" dirty="0"/>
              <a:t>представляет собой непрерывные колебания синусоидальной формы. Аналоговые сигналы используются в основном при передаче голоса.</a:t>
            </a:r>
          </a:p>
          <a:p>
            <a:r>
              <a:rPr lang="ru-RU" sz="2400" b="1" dirty="0" smtClean="0"/>
              <a:t>      </a:t>
            </a:r>
            <a:r>
              <a:rPr lang="ru-RU" sz="2400" b="1" dirty="0" smtClean="0">
                <a:solidFill>
                  <a:srgbClr val="7030A0"/>
                </a:solidFill>
              </a:rPr>
              <a:t>Цифровой </a:t>
            </a:r>
            <a:r>
              <a:rPr lang="ru-RU" sz="2400" b="1" dirty="0">
                <a:solidFill>
                  <a:srgbClr val="7030A0"/>
                </a:solidFill>
              </a:rPr>
              <a:t>сигнал</a:t>
            </a:r>
            <a:r>
              <a:rPr lang="ru-RU" sz="2400" b="1" dirty="0"/>
              <a:t>, в отличие от аналогового, является </a:t>
            </a:r>
            <a:r>
              <a:rPr lang="ru-RU" sz="2400" b="1" dirty="0" smtClean="0"/>
              <a:t>дискретным(</a:t>
            </a:r>
            <a:r>
              <a:rPr lang="ru-RU" sz="2400" b="1" dirty="0" err="1" smtClean="0"/>
              <a:t>прерывстым</a:t>
            </a:r>
            <a:r>
              <a:rPr lang="ru-RU" sz="2400" b="1" dirty="0" smtClean="0"/>
              <a:t>) </a:t>
            </a:r>
            <a:r>
              <a:rPr lang="ru-RU" sz="2400" b="1" dirty="0"/>
              <a:t>и имеет импульсную форму. С помощью цифровых сигналов информация передается, предварительно закодированная двумя дискретными значениями сигнала: 0 и 1. </a:t>
            </a:r>
          </a:p>
          <a:p>
            <a:r>
              <a:rPr lang="ru-RU" sz="2400" b="1" dirty="0" smtClean="0"/>
              <a:t>     Такая </a:t>
            </a:r>
            <a:r>
              <a:rPr lang="ru-RU" sz="2400" b="1" dirty="0"/>
              <a:t>форма передачи данных весьма удобна при использовании компьютеров, которые понимают именно двоичную информацию. </a:t>
            </a:r>
          </a:p>
        </p:txBody>
      </p:sp>
    </p:spTree>
    <p:extLst>
      <p:ext uri="{BB962C8B-B14F-4D97-AF65-F5344CB8AC3E}">
        <p14:creationId xmlns:p14="http://schemas.microsoft.com/office/powerpoint/2010/main" val="3216618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5826" y="378393"/>
            <a:ext cx="11240219" cy="6370975"/>
          </a:xfrm>
          <a:prstGeom prst="rect">
            <a:avLst/>
          </a:prstGeom>
        </p:spPr>
        <p:txBody>
          <a:bodyPr wrap="square">
            <a:spAutoFit/>
          </a:bodyPr>
          <a:lstStyle/>
          <a:p>
            <a:pPr algn="ctr"/>
            <a:endParaRPr lang="ru-RU" sz="2400" b="1" dirty="0" smtClean="0"/>
          </a:p>
          <a:p>
            <a:pPr algn="ctr"/>
            <a:r>
              <a:rPr lang="ru-RU" sz="2400" b="1" dirty="0"/>
              <a:t> </a:t>
            </a:r>
            <a:r>
              <a:rPr lang="ru-RU" sz="2400" b="1" dirty="0" smtClean="0"/>
              <a:t>  </a:t>
            </a:r>
            <a:r>
              <a:rPr lang="ru-RU" sz="2400" b="1" dirty="0" smtClean="0"/>
              <a:t>      </a:t>
            </a:r>
            <a:r>
              <a:rPr lang="ru-RU" sz="2400" b="1" dirty="0" smtClean="0">
                <a:solidFill>
                  <a:srgbClr val="7030A0"/>
                </a:solidFill>
              </a:rPr>
              <a:t>Термин </a:t>
            </a:r>
            <a:r>
              <a:rPr lang="ru-RU" sz="2400" b="1" dirty="0">
                <a:solidFill>
                  <a:srgbClr val="7030A0"/>
                </a:solidFill>
              </a:rPr>
              <a:t>цифровые – </a:t>
            </a:r>
            <a:r>
              <a:rPr lang="ru-RU" sz="2400" b="1" dirty="0" err="1">
                <a:solidFill>
                  <a:srgbClr val="7030A0"/>
                </a:solidFill>
              </a:rPr>
              <a:t>digital</a:t>
            </a:r>
            <a:r>
              <a:rPr lang="ru-RU" sz="2400" b="1" dirty="0"/>
              <a:t>, произошел от слова </a:t>
            </a:r>
            <a:r>
              <a:rPr lang="ru-RU" sz="2400" b="1" dirty="0" err="1"/>
              <a:t>Digitus</a:t>
            </a:r>
            <a:r>
              <a:rPr lang="ru-RU" sz="2400" b="1" dirty="0"/>
              <a:t>, что на латыни означает «палец». Так как люди длительный период времени считали числа просто на пальцах, то благодаря </a:t>
            </a:r>
            <a:r>
              <a:rPr lang="ru-RU" sz="2400" b="1" dirty="0" smtClean="0"/>
              <a:t>этому </a:t>
            </a:r>
            <a:r>
              <a:rPr lang="ru-RU" sz="2400" b="1" dirty="0"/>
              <a:t>десятичная система счисления стала основной</a:t>
            </a:r>
            <a:r>
              <a:rPr lang="ru-RU" sz="2400" b="1" dirty="0" smtClean="0"/>
              <a:t>.</a:t>
            </a:r>
          </a:p>
          <a:p>
            <a:pPr algn="ctr"/>
            <a:r>
              <a:rPr lang="ru-RU" sz="2400" b="1" dirty="0" smtClean="0"/>
              <a:t>       Однако</a:t>
            </a:r>
            <a:r>
              <a:rPr lang="ru-RU" sz="2400" b="1" dirty="0"/>
              <a:t>, на пальцах возможно пересчитать только целые числа, по этой причине термин «цифровой» применяется, чтобы обозначить устройство, </a:t>
            </a:r>
            <a:r>
              <a:rPr lang="ru-RU" sz="2400" b="1" dirty="0" smtClean="0"/>
              <a:t>работающее в дискретной </a:t>
            </a:r>
            <a:r>
              <a:rPr lang="ru-RU" sz="2400" b="1" dirty="0"/>
              <a:t>области значений. </a:t>
            </a:r>
            <a:endParaRPr lang="ru-RU" sz="2400" b="1" dirty="0" smtClean="0"/>
          </a:p>
          <a:p>
            <a:r>
              <a:rPr lang="ru-RU" sz="2400" b="1" dirty="0"/>
              <a:t> </a:t>
            </a:r>
            <a:r>
              <a:rPr lang="ru-RU" sz="2400" b="1" dirty="0" smtClean="0"/>
              <a:t>      </a:t>
            </a:r>
            <a:r>
              <a:rPr lang="ru-RU" sz="2400" b="1" dirty="0" smtClean="0">
                <a:solidFill>
                  <a:srgbClr val="7030A0"/>
                </a:solidFill>
              </a:rPr>
              <a:t>Достоинства </a:t>
            </a:r>
            <a:r>
              <a:rPr lang="ru-RU" sz="2400" b="1" dirty="0">
                <a:solidFill>
                  <a:srgbClr val="7030A0"/>
                </a:solidFill>
              </a:rPr>
              <a:t>цифрового сигнала</a:t>
            </a:r>
            <a:r>
              <a:rPr lang="ru-RU" sz="2400" b="1" dirty="0"/>
              <a:t>: Основным достоинством цифровой системы относительно аналоговой является возможность передачи сигнала без искажения. </a:t>
            </a:r>
            <a:endParaRPr lang="ru-RU" sz="2400" b="1" dirty="0" smtClean="0"/>
          </a:p>
          <a:p>
            <a:r>
              <a:rPr lang="ru-RU" sz="2400" b="1" dirty="0"/>
              <a:t> </a:t>
            </a:r>
            <a:r>
              <a:rPr lang="ru-RU" sz="2400" b="1" dirty="0" smtClean="0"/>
              <a:t>      </a:t>
            </a:r>
            <a:r>
              <a:rPr lang="ru-RU" sz="2400" b="1" dirty="0" smtClean="0"/>
              <a:t>К </a:t>
            </a:r>
            <a:r>
              <a:rPr lang="ru-RU" sz="2400" b="1" dirty="0"/>
              <a:t>примеру, если передавать звуковой файл в виде набора нулей и единиц, то он будет принят без искажений, если уровень шумов при трансляции ниже порога, когда возможно ошибочно определить ноль вместо единицы и наоборот</a:t>
            </a:r>
            <a:r>
              <a:rPr lang="ru-RU" sz="2400" b="1" dirty="0" smtClean="0"/>
              <a:t>.</a:t>
            </a:r>
          </a:p>
          <a:p>
            <a:r>
              <a:rPr lang="ru-RU" sz="2400" b="1" dirty="0" smtClean="0"/>
              <a:t>       Для </a:t>
            </a:r>
            <a:r>
              <a:rPr lang="ru-RU" sz="2400" b="1" dirty="0"/>
              <a:t>сохранения музыкального файла с записью одного часа музыкального произведения потребуется примерно шесть млрд. двоичных кодов. </a:t>
            </a:r>
            <a:endParaRPr lang="ru-RU" sz="2400" b="1" dirty="0" smtClean="0"/>
          </a:p>
          <a:p>
            <a:r>
              <a:rPr lang="ru-RU" sz="2400" b="1" dirty="0" smtClean="0"/>
              <a:t>      </a:t>
            </a:r>
            <a:endParaRPr lang="ru-RU" sz="2400" b="1" dirty="0"/>
          </a:p>
        </p:txBody>
      </p:sp>
    </p:spTree>
    <p:extLst>
      <p:ext uri="{BB962C8B-B14F-4D97-AF65-F5344CB8AC3E}">
        <p14:creationId xmlns:p14="http://schemas.microsoft.com/office/powerpoint/2010/main" val="3558323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2384" y="396275"/>
            <a:ext cx="11291978" cy="6370975"/>
          </a:xfrm>
          <a:prstGeom prst="rect">
            <a:avLst/>
          </a:prstGeom>
        </p:spPr>
        <p:txBody>
          <a:bodyPr wrap="square">
            <a:spAutoFit/>
          </a:bodyPr>
          <a:lstStyle/>
          <a:p>
            <a:pPr lvl="0"/>
            <a:r>
              <a:rPr lang="ru-RU" sz="2400" b="1" dirty="0" smtClean="0">
                <a:solidFill>
                  <a:prstClr val="black"/>
                </a:solidFill>
              </a:rPr>
              <a:t>        Устройствами</a:t>
            </a:r>
            <a:r>
              <a:rPr lang="ru-RU" sz="2400" b="1" dirty="0">
                <a:solidFill>
                  <a:prstClr val="black"/>
                </a:solidFill>
              </a:rPr>
              <a:t>, построенными на основе цифровых систем, возможно осуществлять управление при помощи специальных программ. При этом можно расширить возможности устройства (например, добавить новые функции) без переоснащения аппаратными средствами. Иногда это делается простым обновлением программного обеспечения (прошивки). Эта особенность даёт возможность просто выполнить адаптацию устройства при изменении каких-либо условий. </a:t>
            </a:r>
            <a:endParaRPr lang="ru-RU" sz="2400" b="1" dirty="0" smtClean="0">
              <a:solidFill>
                <a:prstClr val="black"/>
              </a:solidFill>
            </a:endParaRPr>
          </a:p>
          <a:p>
            <a:pPr lvl="0"/>
            <a:r>
              <a:rPr lang="ru-RU" sz="2400" b="1" dirty="0">
                <a:solidFill>
                  <a:prstClr val="black"/>
                </a:solidFill>
              </a:rPr>
              <a:t> </a:t>
            </a:r>
            <a:r>
              <a:rPr lang="ru-RU" sz="2400" b="1" dirty="0" smtClean="0">
                <a:solidFill>
                  <a:prstClr val="black"/>
                </a:solidFill>
              </a:rPr>
              <a:t>    </a:t>
            </a:r>
            <a:r>
              <a:rPr lang="ru-RU" sz="2400" b="1" dirty="0" smtClean="0">
                <a:solidFill>
                  <a:prstClr val="black"/>
                </a:solidFill>
              </a:rPr>
              <a:t>Плюс </a:t>
            </a:r>
            <a:r>
              <a:rPr lang="ru-RU" sz="2400" b="1" dirty="0">
                <a:solidFill>
                  <a:prstClr val="black"/>
                </a:solidFill>
              </a:rPr>
              <a:t>к этому, в цифровых системах можно использовать очень сложные алгоритмы, которые для аналоговых систем или практически невыполнимы, или сопряжены с высокой стоимостью реализации. </a:t>
            </a:r>
          </a:p>
          <a:p>
            <a:pPr lvl="0"/>
            <a:r>
              <a:rPr lang="ru-RU" sz="2400" b="1" dirty="0">
                <a:solidFill>
                  <a:prstClr val="black"/>
                </a:solidFill>
              </a:rPr>
              <a:t>         Хранить информационные данные в виде цифровых кодов существенно проще, чем в аналоговом виде. Повышенная устойчивость к помехам даёт возможность сохранять и считывать информацию без ошибок. В аналоговых системах со временем возможно старение аппаратуры, что может привести к повреждению некоторых участков данных. В цифровых системах, если уровень помех ниже некоторого уровня, то информацию возможно восстановить без потерь.</a:t>
            </a:r>
          </a:p>
        </p:txBody>
      </p:sp>
    </p:spTree>
    <p:extLst>
      <p:ext uri="{BB962C8B-B14F-4D97-AF65-F5344CB8AC3E}">
        <p14:creationId xmlns:p14="http://schemas.microsoft.com/office/powerpoint/2010/main" val="1500657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1706" y="277368"/>
            <a:ext cx="10722634" cy="6032421"/>
          </a:xfrm>
          <a:prstGeom prst="rect">
            <a:avLst/>
          </a:prstGeom>
        </p:spPr>
        <p:txBody>
          <a:bodyPr wrap="square">
            <a:spAutoFit/>
          </a:bodyPr>
          <a:lstStyle/>
          <a:p>
            <a:r>
              <a:rPr lang="ru-RU" sz="3200" b="1" dirty="0" smtClean="0">
                <a:solidFill>
                  <a:srgbClr val="7030A0"/>
                </a:solidFill>
              </a:rPr>
              <a:t>     </a:t>
            </a:r>
            <a:r>
              <a:rPr lang="ru-RU" sz="2800" b="1" dirty="0" err="1" smtClean="0">
                <a:solidFill>
                  <a:srgbClr val="7030A0"/>
                </a:solidFill>
              </a:rPr>
              <a:t>Цифровизация</a:t>
            </a:r>
            <a:r>
              <a:rPr lang="ru-RU" sz="2400" b="1" dirty="0" smtClean="0"/>
              <a:t> </a:t>
            </a:r>
            <a:r>
              <a:rPr lang="ru-RU" sz="2400" b="1" dirty="0"/>
              <a:t>(она же </a:t>
            </a:r>
            <a:r>
              <a:rPr lang="ru-RU" sz="2400" b="1" dirty="0" err="1" smtClean="0"/>
              <a:t>диджитализация</a:t>
            </a:r>
            <a:r>
              <a:rPr lang="ru-RU" sz="2400" b="1" dirty="0" smtClean="0"/>
              <a:t> (</a:t>
            </a:r>
            <a:r>
              <a:rPr lang="en-US" sz="2400" b="1" dirty="0" smtClean="0"/>
              <a:t>Digital</a:t>
            </a:r>
            <a:r>
              <a:rPr lang="ru-RU" sz="2400" b="1" dirty="0" smtClean="0"/>
              <a:t> – цифровой)</a:t>
            </a:r>
            <a:r>
              <a:rPr lang="en-US" sz="2400" b="1" dirty="0" smtClean="0"/>
              <a:t> </a:t>
            </a:r>
            <a:r>
              <a:rPr lang="ru-RU" sz="2400" b="1" dirty="0" smtClean="0"/>
              <a:t>) </a:t>
            </a:r>
            <a:r>
              <a:rPr lang="ru-RU" sz="2400" b="1" dirty="0"/>
              <a:t>— это внедрение цифровых технологий в повседневную жизнь. </a:t>
            </a:r>
            <a:endParaRPr lang="ru-RU" sz="2400" b="1" dirty="0" smtClean="0"/>
          </a:p>
          <a:p>
            <a:r>
              <a:rPr lang="ru-RU" sz="2400" b="1" dirty="0"/>
              <a:t> </a:t>
            </a:r>
            <a:r>
              <a:rPr lang="ru-RU" sz="2400" b="1" dirty="0" smtClean="0"/>
              <a:t>       </a:t>
            </a:r>
            <a:r>
              <a:rPr lang="ru-RU" sz="2400" b="1" dirty="0" err="1" smtClean="0"/>
              <a:t>Цифровизация</a:t>
            </a:r>
            <a:r>
              <a:rPr lang="ru-RU" sz="2400" b="1" dirty="0" smtClean="0"/>
              <a:t> </a:t>
            </a:r>
            <a:r>
              <a:rPr lang="ru-RU" sz="2400" b="1" dirty="0"/>
              <a:t>задает мировое и общественное развитие, обеспечивает повышение эффективности экономики и улучшение качества жизни.</a:t>
            </a:r>
          </a:p>
          <a:p>
            <a:r>
              <a:rPr lang="ru-RU" sz="2400" b="1" dirty="0" smtClean="0"/>
              <a:t>        Мы </a:t>
            </a:r>
            <a:r>
              <a:rPr lang="ru-RU" sz="2400" b="1" dirty="0"/>
              <a:t>не замечаем, как давно вошли в цифровой век: изменения приходят постепенно и кажутся привычными. </a:t>
            </a:r>
            <a:endParaRPr lang="ru-RU" sz="2400" b="1" dirty="0" smtClean="0"/>
          </a:p>
          <a:p>
            <a:r>
              <a:rPr lang="ru-RU" sz="2400" b="1" dirty="0"/>
              <a:t> </a:t>
            </a:r>
            <a:r>
              <a:rPr lang="ru-RU" sz="2400" b="1" dirty="0" smtClean="0"/>
              <a:t>     </a:t>
            </a:r>
            <a:r>
              <a:rPr lang="ru-RU" sz="2400" b="1" dirty="0" err="1" smtClean="0"/>
              <a:t>Цифровизация</a:t>
            </a:r>
            <a:r>
              <a:rPr lang="ru-RU" sz="2400" b="1" dirty="0" smtClean="0"/>
              <a:t> </a:t>
            </a:r>
            <a:r>
              <a:rPr lang="ru-RU" sz="2400" b="1" dirty="0"/>
              <a:t>применяется в производстве и бизнесе, науке, социальной и бытовой жизни. </a:t>
            </a:r>
            <a:endParaRPr lang="ru-RU" sz="2400" b="1" dirty="0" smtClean="0"/>
          </a:p>
          <a:p>
            <a:r>
              <a:rPr lang="ru-RU" sz="2400" b="1" dirty="0"/>
              <a:t> </a:t>
            </a:r>
            <a:r>
              <a:rPr lang="ru-RU" sz="2400" b="1" dirty="0" smtClean="0"/>
              <a:t>      Рабочие </a:t>
            </a:r>
            <a:r>
              <a:rPr lang="ru-RU" sz="2400" b="1" dirty="0"/>
              <a:t>на заводе вместо молотков используют оборудование под контролем компьютера, ученые проводят вычисления на компьютерных мощностях, студенты получают образование онлайн</a:t>
            </a:r>
            <a:r>
              <a:rPr lang="ru-RU" sz="2400" b="1" dirty="0" smtClean="0"/>
              <a:t>.</a:t>
            </a:r>
          </a:p>
          <a:p>
            <a:r>
              <a:rPr lang="ru-RU" sz="2400" b="1" dirty="0"/>
              <a:t> </a:t>
            </a:r>
            <a:r>
              <a:rPr lang="ru-RU" sz="2400" b="1" dirty="0" smtClean="0"/>
              <a:t>      </a:t>
            </a:r>
            <a:r>
              <a:rPr lang="ru-RU" sz="2400" b="1" dirty="0" err="1"/>
              <a:t>Шопоголики</a:t>
            </a:r>
            <a:r>
              <a:rPr lang="ru-RU" sz="2400" b="1" dirty="0"/>
              <a:t> мира уже давно совершают покупки, не выходя из дома, в интернет-магазинах. Люди оформляют загранпаспорт через </a:t>
            </a:r>
            <a:r>
              <a:rPr lang="ru-RU" sz="2400" b="1" dirty="0" err="1"/>
              <a:t>ГосУслуги</a:t>
            </a:r>
            <a:r>
              <a:rPr lang="ru-RU" sz="2400" b="1" dirty="0"/>
              <a:t>, пользуются сервисами доставки «на дом», заказывают еду, такси — все это результаты </a:t>
            </a:r>
            <a:r>
              <a:rPr lang="ru-RU" sz="2400" b="1" dirty="0" err="1"/>
              <a:t>диджитализации</a:t>
            </a:r>
            <a:r>
              <a:rPr lang="ru-RU" sz="2400" b="1" dirty="0"/>
              <a:t> </a:t>
            </a:r>
            <a:r>
              <a:rPr lang="ru-RU" sz="2400" b="1" dirty="0" smtClean="0"/>
              <a:t>.</a:t>
            </a:r>
            <a:endParaRPr lang="ru-RU" sz="2400" b="1" dirty="0"/>
          </a:p>
          <a:p>
            <a:endParaRPr lang="ru-RU" dirty="0"/>
          </a:p>
        </p:txBody>
      </p:sp>
    </p:spTree>
    <p:extLst>
      <p:ext uri="{BB962C8B-B14F-4D97-AF65-F5344CB8AC3E}">
        <p14:creationId xmlns:p14="http://schemas.microsoft.com/office/powerpoint/2010/main" val="1490406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0491" y="1057091"/>
            <a:ext cx="10577946" cy="3915559"/>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a:t>
            </a:r>
            <a:r>
              <a:rPr lang="ru-RU" sz="3200" b="1" dirty="0" err="1" smtClean="0">
                <a:solidFill>
                  <a:srgbClr val="7030A0"/>
                </a:solidFill>
                <a:effectLst/>
                <a:latin typeface="Arial" panose="020B0604020202020204" pitchFamily="34" charset="0"/>
                <a:ea typeface="Calibri" panose="020F0502020204030204" pitchFamily="34" charset="0"/>
                <a:cs typeface="Arial" panose="020B0604020202020204" pitchFamily="34" charset="0"/>
              </a:rPr>
              <a:t>Цифровизация</a:t>
            </a:r>
            <a:r>
              <a:rPr lang="ru-RU" sz="2800" b="1" dirty="0" smtClean="0">
                <a:effectLst/>
                <a:latin typeface="Arial" panose="020B0604020202020204" pitchFamily="34" charset="0"/>
                <a:ea typeface="Calibri" panose="020F0502020204030204" pitchFamily="34" charset="0"/>
                <a:cs typeface="Arial" panose="020B0604020202020204" pitchFamily="34" charset="0"/>
              </a:rPr>
              <a:t> меняет облик и структуру экономики стран и целых регионов. В частности, </a:t>
            </a:r>
            <a:r>
              <a:rPr lang="ru-RU" sz="2800" b="1" dirty="0" err="1" smtClean="0">
                <a:effectLst/>
                <a:latin typeface="Arial" panose="020B0604020202020204" pitchFamily="34" charset="0"/>
                <a:ea typeface="Calibri" panose="020F0502020204030204" pitchFamily="34" charset="0"/>
                <a:cs typeface="Arial" panose="020B0604020202020204" pitchFamily="34" charset="0"/>
              </a:rPr>
              <a:t>цифровизация</a:t>
            </a:r>
            <a:r>
              <a:rPr lang="ru-RU" sz="2800" b="1" dirty="0" smtClean="0">
                <a:effectLst/>
                <a:latin typeface="Arial" panose="020B0604020202020204" pitchFamily="34" charset="0"/>
                <a:ea typeface="Calibri" panose="020F0502020204030204" pitchFamily="34" charset="0"/>
                <a:cs typeface="Arial" panose="020B0604020202020204" pitchFamily="34" charset="0"/>
              </a:rPr>
              <a:t> российской экономики станет важным источником долгосрочного экономического роста.</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 Миссия развития цифровой экономики России – повысить качество жизни, обеспечить конкурентоспособность страны и национальную безопасность.</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64641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4236" y="1028182"/>
            <a:ext cx="10557163" cy="5266185"/>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В 2017 году цифровая революция вошла в решающую фазу – к интернету подключился каждый второй житель Земли. По оценке международных специалистов, уже в ближайшие 20 лет до 50% рабочих операций в мире могут быть автоматизированы, и по масштабам этот процесс будет сопоставим с промышленной революцией XVIII–XIX веков. </a:t>
            </a:r>
          </a:p>
          <a:p>
            <a:pPr>
              <a:lnSpc>
                <a:spcPct val="107000"/>
              </a:lnSpc>
              <a:spcAft>
                <a:spcPts val="800"/>
              </a:spcAft>
            </a:pPr>
            <a:r>
              <a:rPr lang="ru-RU" sz="2800" b="1" dirty="0">
                <a:latin typeface="Arial" panose="020B0604020202020204" pitchFamily="34" charset="0"/>
                <a:ea typeface="Calibri" panose="020F0502020204030204" pitchFamily="34" charset="0"/>
                <a:cs typeface="Arial" panose="020B0604020202020204" pitchFamily="34" charset="0"/>
              </a:rPr>
              <a:t> </a:t>
            </a:r>
            <a:r>
              <a:rPr lang="ru-RU" sz="2800" b="1" dirty="0" smtClean="0">
                <a:latin typeface="Arial" panose="020B0604020202020204" pitchFamily="34" charset="0"/>
                <a:ea typeface="Calibri" panose="020F0502020204030204" pitchFamily="34" charset="0"/>
                <a:cs typeface="Arial" panose="020B0604020202020204" pitchFamily="34" charset="0"/>
              </a:rPr>
              <a:t>   </a:t>
            </a:r>
            <a:r>
              <a:rPr lang="ru-RU" sz="2800" b="1" dirty="0" smtClean="0">
                <a:effectLst/>
                <a:latin typeface="Arial" panose="020B0604020202020204" pitchFamily="34" charset="0"/>
                <a:ea typeface="Calibri" panose="020F0502020204030204" pitchFamily="34" charset="0"/>
                <a:cs typeface="Arial" panose="020B0604020202020204" pitchFamily="34" charset="0"/>
              </a:rPr>
              <a:t>Тогда в Англии доля рабочих, занятых в первичном секторе экономики, уменьшилась более чем вдвое, правда это заняло в восемь раз больше времени – с 1710 по 1871 год.</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98424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7037" y="3559"/>
            <a:ext cx="11388436" cy="6854441"/>
          </a:xfrm>
          <a:prstGeom prst="rect">
            <a:avLst/>
          </a:prstGeom>
        </p:spPr>
        <p:txBody>
          <a:bodyPr wrap="square">
            <a:spAutoFit/>
          </a:bodyPr>
          <a:lstStyle/>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Промышленная революция позволила отдельным странам добиться впечатляющих темпов экономического роста, и они на многие десятилетия стали лидерами мировой экономики. </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Сегодня у России появляется уникальный шанс реализовать свой потенциал в ходе цифровой революции и занять достойное место среди ее лидеров.</a:t>
            </a:r>
          </a:p>
          <a:p>
            <a:pPr>
              <a:lnSpc>
                <a:spcPct val="107000"/>
              </a:lnSpc>
              <a:spcAft>
                <a:spcPts val="800"/>
              </a:spcAft>
            </a:pPr>
            <a:r>
              <a:rPr lang="ru-RU" sz="2800" b="1" dirty="0" smtClean="0">
                <a:effectLst/>
                <a:latin typeface="Arial" panose="020B0604020202020204" pitchFamily="34" charset="0"/>
                <a:ea typeface="Calibri" panose="020F0502020204030204" pitchFamily="34" charset="0"/>
                <a:cs typeface="Arial" panose="020B0604020202020204" pitchFamily="34" charset="0"/>
              </a:rPr>
              <a:t>      Россия уже живет в цифровой эре: по количеству пользователей интернета мы занимаем первое место в Европе и шестое – в мире. За последние три года смартфонов у нас стало вдвое больше – теперь они есть у 60% населения                Это больше, чем в Бразилии, Индии и странах Восточной Европы. А количество пользователей порталов государственных и муниципальных услуг увеличилось в два раза только за один 2016 год и достигло 40 млн. человек.</a:t>
            </a:r>
            <a:endParaRPr lang="ru-RU"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430788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1486</Words>
  <Application>Microsoft Office PowerPoint</Application>
  <PresentationFormat>Широкоэкранный</PresentationFormat>
  <Paragraphs>58</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Цифровая Россия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Цифровая Россия</dc:title>
  <dc:creator>Evgeniy</dc:creator>
  <cp:lastModifiedBy>Evgeniy</cp:lastModifiedBy>
  <cp:revision>15</cp:revision>
  <dcterms:created xsi:type="dcterms:W3CDTF">2019-09-09T12:45:45Z</dcterms:created>
  <dcterms:modified xsi:type="dcterms:W3CDTF">2020-09-29T13:17:36Z</dcterms:modified>
</cp:coreProperties>
</file>