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0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04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37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29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06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15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100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13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61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687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2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F2ACC-10C3-4B31-888C-27980595747D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1EE6C-655C-4091-B498-95936B89B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9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+mn-lt"/>
              </a:rPr>
              <a:t>Организация производства  на сетях документальной электросвязи</a:t>
            </a:r>
            <a:endParaRPr lang="ru-RU" b="1" dirty="0">
              <a:solidFill>
                <a:srgbClr val="7030A0"/>
              </a:solidFill>
              <a:latin typeface="+mn-lt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025" y="2786332"/>
            <a:ext cx="10256809" cy="3801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268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5442" y="-682526"/>
            <a:ext cx="115421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5442" y="121487"/>
            <a:ext cx="1093308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        Основная услуга системы Видеотекс – информация</a:t>
            </a:r>
            <a:r>
              <a:rPr lang="ru-RU" sz="2400" b="1" dirty="0" smtClean="0"/>
              <a:t>: последние известия, биржевые сводки, расписание, прейскуранты и т.п. Кроме этого служба Видеотекс предоставляет следующие услуги:</a:t>
            </a:r>
          </a:p>
          <a:p>
            <a:r>
              <a:rPr lang="ru-RU" sz="2400" b="1" dirty="0" smtClean="0"/>
              <a:t>·     </a:t>
            </a:r>
            <a:r>
              <a:rPr lang="ru-RU" sz="2400" b="1" dirty="0" smtClean="0">
                <a:solidFill>
                  <a:srgbClr val="7030A0"/>
                </a:solidFill>
              </a:rPr>
              <a:t>Транзакция </a:t>
            </a:r>
            <a:r>
              <a:rPr lang="ru-RU" sz="2400" b="1" dirty="0" smtClean="0"/>
              <a:t>– ввод или модификация абонентами информации, хранящейся в базе данных. Для доступа к таким услугам требуется выполнение специальных процедур, в том числе процедур подтверждения права доступа (типичные транзакции – заказ товаров, оплата счетов, резервирование мест в ресторанах и билетов и т.п.).</a:t>
            </a:r>
          </a:p>
          <a:p>
            <a:r>
              <a:rPr lang="ru-RU" sz="2400" b="1" dirty="0" smtClean="0"/>
              <a:t>·     </a:t>
            </a:r>
            <a:r>
              <a:rPr lang="ru-RU" sz="2400" b="1" dirty="0" smtClean="0">
                <a:solidFill>
                  <a:srgbClr val="7030A0"/>
                </a:solidFill>
              </a:rPr>
              <a:t>Передача программ </a:t>
            </a:r>
            <a:r>
              <a:rPr lang="ru-RU" sz="2400" b="1" dirty="0" smtClean="0"/>
              <a:t>– загрузка программ и/или данных из баз данных в терминал абонента для их использования в терминале.</a:t>
            </a:r>
          </a:p>
          <a:p>
            <a:r>
              <a:rPr lang="ru-RU" sz="2400" b="1" dirty="0" smtClean="0"/>
              <a:t>·     </a:t>
            </a:r>
            <a:r>
              <a:rPr lang="ru-RU" sz="2400" b="1" dirty="0" smtClean="0">
                <a:solidFill>
                  <a:srgbClr val="7030A0"/>
                </a:solidFill>
              </a:rPr>
              <a:t>Передача сообщений </a:t>
            </a:r>
            <a:r>
              <a:rPr lang="ru-RU" sz="2400" b="1" dirty="0" smtClean="0"/>
              <a:t>– связь абонентов друг с другом путем накопления сообщений в общедоступной базе данных («почтовом ящике»). Накопленные сообщения передаются абоненту – адресату по его запросу или доставляться автоматически.</a:t>
            </a:r>
          </a:p>
          <a:p>
            <a:r>
              <a:rPr lang="ru-RU" sz="2400" b="1" dirty="0" smtClean="0"/>
              <a:t>·     </a:t>
            </a:r>
            <a:r>
              <a:rPr lang="ru-RU" sz="2400" b="1" dirty="0" smtClean="0">
                <a:solidFill>
                  <a:srgbClr val="7030A0"/>
                </a:solidFill>
              </a:rPr>
              <a:t>Организация конференции </a:t>
            </a:r>
            <a:r>
              <a:rPr lang="ru-RU" sz="2400" b="1" dirty="0" smtClean="0"/>
              <a:t>– обмен сообщениями группы пользователей в диалоговом режиме с использованием функций маршрутизации и коммутации и т.д.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33779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35" y="439946"/>
            <a:ext cx="10587487" cy="627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877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770" y="0"/>
            <a:ext cx="1174055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Построение системы Видеотекст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Служба базируется на системе Видеотекс - совокупности аппаратных и программных средств, необходимых для реализации службы Видеотекс. К ним относятся:</a:t>
            </a:r>
          </a:p>
          <a:p>
            <a:r>
              <a:rPr lang="ru-RU" sz="2400" b="1" dirty="0" smtClean="0"/>
              <a:t>-  терминалы пользователей и поставщиков информации;</a:t>
            </a:r>
          </a:p>
          <a:p>
            <a:r>
              <a:rPr lang="ru-RU" sz="2400" b="1" dirty="0" smtClean="0"/>
              <a:t>-  банки данных;</a:t>
            </a:r>
          </a:p>
          <a:p>
            <a:r>
              <a:rPr lang="ru-RU" sz="2400" b="1" dirty="0" smtClean="0"/>
              <a:t>-  центр сопряжения;</a:t>
            </a:r>
          </a:p>
          <a:p>
            <a:r>
              <a:rPr lang="ru-RU" sz="2400" b="1" dirty="0" smtClean="0"/>
              <a:t>-  телекоммуникационные сети.</a:t>
            </a:r>
          </a:p>
          <a:p>
            <a:r>
              <a:rPr lang="ru-RU" sz="2400" b="1" dirty="0" smtClean="0"/>
              <a:t>Структурная схема системы Видеотекс представлена на рисунке 10.4.</a:t>
            </a:r>
          </a:p>
          <a:p>
            <a:r>
              <a:rPr lang="ru-RU" sz="2400" b="1" dirty="0" smtClean="0"/>
              <a:t>Терминал абонента является наиболее массовым программно-техническим средством службы Видеотекс и обеспечивает выполнение следующих функций:</a:t>
            </a:r>
          </a:p>
          <a:p>
            <a:r>
              <a:rPr lang="ru-RU" sz="2400" b="1" dirty="0" smtClean="0"/>
              <a:t>- установление соединения по сети электросвязи со служебным центром Видеотекс;</a:t>
            </a:r>
          </a:p>
          <a:p>
            <a:r>
              <a:rPr lang="ru-RU" sz="2400" b="1" dirty="0" smtClean="0"/>
              <a:t>- отображение запрашиваемой информации на экране дисплея (телевизора);</a:t>
            </a:r>
          </a:p>
          <a:p>
            <a:r>
              <a:rPr lang="ru-RU" sz="2400" b="1" dirty="0" smtClean="0"/>
              <a:t>- диалоговое взаимодействие со служебным центром Видеотекс в процессе поиска информации;</a:t>
            </a:r>
          </a:p>
          <a:p>
            <a:r>
              <a:rPr lang="ru-RU" sz="2400" b="1" dirty="0" smtClean="0"/>
              <a:t>- сохранение принятых кадров в оперативной памяти терминала.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13980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iblec.ru/img/90/090.files/image14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62" y="496796"/>
            <a:ext cx="6477000" cy="6024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245051" y="693026"/>
            <a:ext cx="41590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Терминалы пользователей системы </a:t>
            </a:r>
            <a:r>
              <a:rPr lang="ru-RU" sz="2400" b="1" dirty="0" smtClean="0">
                <a:solidFill>
                  <a:srgbClr val="7030A0"/>
                </a:solidFill>
              </a:rPr>
              <a:t>Видеотекс </a:t>
            </a:r>
            <a:r>
              <a:rPr lang="ru-RU" sz="2400" b="1" dirty="0" smtClean="0"/>
              <a:t>подключаются к коммутируемой телефонной сети через двухпроводную абонентскую линию местной телефонной сети на правах обычного абонента.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 Банк данных службы Видеотекс представляет совокупность баз данных, технических и программных средств (систем) управления ими.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44079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9343" y="1469721"/>
            <a:ext cx="1135236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Для передачи информации в службе </a:t>
            </a:r>
            <a:r>
              <a:rPr lang="ru-RU" sz="2800" b="1" dirty="0" smtClean="0">
                <a:solidFill>
                  <a:srgbClr val="7030A0"/>
                </a:solidFill>
              </a:rPr>
              <a:t>Видеотекс</a:t>
            </a:r>
            <a:r>
              <a:rPr lang="ru-RU" sz="2400" b="1" dirty="0" smtClean="0"/>
              <a:t> используются технические средства телекоммуникационных сетей: линии, каналы, станции коммутации и другие.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Служба Видеотекс предусматривает использование главным образом коммутируемой телефонной сети общего пользования, сети передачи данных с коммутацией пакетов, а также в меньшей степени арендованных каналов.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Сеть передачи данных с коммутацией пакетов может быть эффективно использована в системе Видеотекс как для доступа удаленных терминалов к служебному центру из коммутируемой телефонной сети через сборщик-разборщик пакетов, так и для подключения внешних банков данных.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98498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321" y="117693"/>
            <a:ext cx="1120571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Сети передачи данных</a:t>
            </a:r>
          </a:p>
          <a:p>
            <a:pPr algn="ctr"/>
            <a:endParaRPr lang="ru-RU" sz="32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        Классификация компьютерных сетей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/>
              <a:t>       Компьютерные сети, называемые также вычислительными сетями, или сетями передачи данных, являются логическим результатом эволюции двух важнейших научно-технических отраслей современной цивилизации – компьютерных и информационных технологий.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С одной стороны, сети представляют собой частный случай распределенных вычислительных систем, в которых группа компьютеров согласованно выполняет набор взаимосвязанных задач, обмениваясь данными в автоматическом режиме.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С другой стороны, компьютерные сети могут рассматриваться как средство передачи информации на большие расстояния, для чего в них применяются методы кодирования и мультиплексирования данных, получивших развитие в различных телекоммуникационных системах .</a:t>
            </a:r>
          </a:p>
          <a:p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139621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465" y="94890"/>
            <a:ext cx="1137824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 Все многообразие компьютерных сетей можно классифицировать по нескольким основным признакам. </a:t>
            </a:r>
          </a:p>
          <a:p>
            <a:endParaRPr lang="ru-RU" sz="2400" b="1" dirty="0" smtClean="0"/>
          </a:p>
          <a:p>
            <a:r>
              <a:rPr lang="ru-RU" sz="2400" b="1" dirty="0" smtClean="0">
                <a:solidFill>
                  <a:srgbClr val="7030A0"/>
                </a:solidFill>
              </a:rPr>
              <a:t>    </a:t>
            </a:r>
            <a:r>
              <a:rPr lang="ru-RU" sz="2800" b="1" dirty="0" smtClean="0">
                <a:solidFill>
                  <a:srgbClr val="7030A0"/>
                </a:solidFill>
              </a:rPr>
              <a:t>Территориальная распространенность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·   </a:t>
            </a:r>
            <a:r>
              <a:rPr lang="ru-RU" sz="2400" b="1" dirty="0" smtClean="0">
                <a:solidFill>
                  <a:srgbClr val="7030A0"/>
                </a:solidFill>
              </a:rPr>
              <a:t>локальные – сети</a:t>
            </a:r>
            <a:r>
              <a:rPr lang="ru-RU" sz="2400" b="1" dirty="0" smtClean="0"/>
              <a:t>, перекрывающие территорию не более 10 км2</a:t>
            </a:r>
          </a:p>
          <a:p>
            <a:endParaRPr lang="ru-RU" sz="2400" b="1" dirty="0" smtClean="0"/>
          </a:p>
          <a:p>
            <a:r>
              <a:rPr lang="ru-RU" sz="2400" b="1" dirty="0" smtClean="0">
                <a:solidFill>
                  <a:srgbClr val="7030A0"/>
                </a:solidFill>
              </a:rPr>
              <a:t>    ·   региональные – сети</a:t>
            </a:r>
            <a:r>
              <a:rPr lang="ru-RU" sz="2400" b="1" dirty="0" smtClean="0"/>
              <a:t>, расположенные на территории города или области</a:t>
            </a:r>
          </a:p>
          <a:p>
            <a:endParaRPr lang="ru-RU" sz="2400" b="1" dirty="0" smtClean="0"/>
          </a:p>
          <a:p>
            <a:r>
              <a:rPr lang="ru-RU" sz="2400" b="1" dirty="0" smtClean="0">
                <a:solidFill>
                  <a:srgbClr val="7030A0"/>
                </a:solidFill>
              </a:rPr>
              <a:t>    ·   глобальные - сети</a:t>
            </a:r>
            <a:r>
              <a:rPr lang="ru-RU" sz="2400" b="1" dirty="0" smtClean="0"/>
              <a:t>, расположенные на территории государства или группы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</a:t>
            </a:r>
            <a:r>
              <a:rPr lang="ru-RU" sz="2800" b="1" dirty="0" smtClean="0">
                <a:solidFill>
                  <a:srgbClr val="7030A0"/>
                </a:solidFill>
              </a:rPr>
              <a:t>Ведомственная принадлежность</a:t>
            </a:r>
          </a:p>
          <a:p>
            <a:endParaRPr lang="ru-RU" sz="2800" b="1" dirty="0" smtClean="0"/>
          </a:p>
          <a:p>
            <a:r>
              <a:rPr lang="ru-RU" sz="2400" b="1" dirty="0" smtClean="0"/>
              <a:t>     ·        </a:t>
            </a:r>
            <a:r>
              <a:rPr lang="ru-RU" sz="2400" b="1" dirty="0" smtClean="0">
                <a:solidFill>
                  <a:srgbClr val="7030A0"/>
                </a:solidFill>
              </a:rPr>
              <a:t>ведомственные сети </a:t>
            </a:r>
            <a:r>
              <a:rPr lang="ru-RU" sz="2400" b="1" dirty="0" smtClean="0"/>
              <a:t>- сети, принадлежащие одной организации и находящиеся на ее территории (например, локальная сеть одного предприятия)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·        </a:t>
            </a:r>
            <a:r>
              <a:rPr lang="ru-RU" sz="2400" b="1" dirty="0" smtClean="0">
                <a:solidFill>
                  <a:srgbClr val="7030A0"/>
                </a:solidFill>
              </a:rPr>
              <a:t>государственные сети </a:t>
            </a:r>
            <a:r>
              <a:rPr lang="ru-RU" sz="2400" b="1" dirty="0" smtClean="0"/>
              <a:t>- сети, используемые в государственных структурах.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535477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0445" y="614752"/>
            <a:ext cx="1028268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</a:t>
            </a:r>
            <a:r>
              <a:rPr lang="ru-RU" sz="2800" b="1" dirty="0" smtClean="0">
                <a:solidFill>
                  <a:srgbClr val="7030A0"/>
                </a:solidFill>
              </a:rPr>
              <a:t>Локальная компьютерная сеть </a:t>
            </a:r>
            <a:r>
              <a:rPr lang="ru-RU" sz="2400" b="1" dirty="0" smtClean="0"/>
              <a:t>– это распределенная </a:t>
            </a:r>
            <a:r>
              <a:rPr lang="ru-RU" sz="2400" b="1" dirty="0" err="1" smtClean="0"/>
              <a:t>коммуникационно</a:t>
            </a:r>
            <a:r>
              <a:rPr lang="ru-RU" sz="2400" b="1" dirty="0" smtClean="0"/>
              <a:t>-информационная система, система, сосредоточенная на небольшой территории, реализованная на базе компьютеров и другого сетевого оборудования, объединенного с помощью высокоскоростной кабельной магистрали или беспроводных радиоканалов [35].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К </a:t>
            </a:r>
            <a:r>
              <a:rPr lang="ru-RU" sz="2400" b="1" dirty="0" smtClean="0">
                <a:solidFill>
                  <a:srgbClr val="7030A0"/>
                </a:solidFill>
              </a:rPr>
              <a:t>локальной компьютерной </a:t>
            </a:r>
            <a:r>
              <a:rPr lang="ru-RU" sz="2400" b="1" dirty="0" smtClean="0"/>
              <a:t>сети могут подключаться следующие устройства: ЭВМ (персональные компьютеры), терминалы, сетевые устройства внешней памяти, сетевые печатающие устройства, графопостроители, фотокопировальные устройства, контрольное и управляющее оборудование, телефоны, телекамеры и мониторы, шлюзы и мосты (переходные устройства к другим сетям).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70835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4838" y="160412"/>
            <a:ext cx="111884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Для соединения компьютеров в сети определяют конфигурацию физических связей, или топологии. </a:t>
            </a:r>
          </a:p>
        </p:txBody>
      </p:sp>
      <p:pic>
        <p:nvPicPr>
          <p:cNvPr id="5122" name="Picture 2" descr="https://siblec.ru/img/90/090.files/image14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087" y="1069675"/>
            <a:ext cx="8022566" cy="208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6764" y="3156459"/>
            <a:ext cx="1096417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    Структура типа </a:t>
            </a:r>
            <a:r>
              <a:rPr lang="ru-RU" sz="2000" b="1" dirty="0" smtClean="0">
                <a:solidFill>
                  <a:srgbClr val="7030A0"/>
                </a:solidFill>
              </a:rPr>
              <a:t>«шина» </a:t>
            </a:r>
            <a:r>
              <a:rPr lang="ru-RU" sz="2000" b="1" dirty="0" smtClean="0"/>
              <a:t>(рисунок 10.5, а) проще и экономичнее, так как для нее не требуется дополнительное устройство и расходуется меньше кабеля. Но она очень чувствительна к неисправностям кабельной системы</a:t>
            </a:r>
          </a:p>
          <a:p>
            <a:r>
              <a:rPr lang="ru-RU" sz="2000" b="1" dirty="0" smtClean="0"/>
              <a:t>     Структура типа </a:t>
            </a:r>
            <a:r>
              <a:rPr lang="ru-RU" sz="2000" b="1" dirty="0" smtClean="0">
                <a:solidFill>
                  <a:srgbClr val="7030A0"/>
                </a:solidFill>
              </a:rPr>
              <a:t>«звезда»(</a:t>
            </a:r>
            <a:r>
              <a:rPr lang="ru-RU" sz="2000" b="1" dirty="0" smtClean="0"/>
              <a:t>рисунок 10.5, б) более устойчива к неисправностям. Поврежденный кабель – проблема для одного конкретного компьютера, на работе сети в целом это не сказывается. </a:t>
            </a:r>
          </a:p>
          <a:p>
            <a:r>
              <a:rPr lang="ru-RU" sz="2000" b="1" dirty="0" smtClean="0"/>
              <a:t>     Структура, образованная путем иерархического соединения нескольких центральных устройств структур типа «звезда», получила название </a:t>
            </a:r>
            <a:r>
              <a:rPr lang="ru-RU" sz="2000" b="1" dirty="0" smtClean="0">
                <a:solidFill>
                  <a:srgbClr val="7030A0"/>
                </a:solidFill>
              </a:rPr>
              <a:t>древовидной </a:t>
            </a:r>
            <a:r>
              <a:rPr lang="ru-RU" sz="2000" b="1" dirty="0" smtClean="0"/>
              <a:t>структуры (рисунок 10.5, в). </a:t>
            </a:r>
          </a:p>
          <a:p>
            <a:r>
              <a:rPr lang="ru-RU" sz="2000" b="1" dirty="0" smtClean="0"/>
              <a:t>      В сети, имеющей структуру типа </a:t>
            </a:r>
            <a:r>
              <a:rPr lang="ru-RU" sz="2000" b="1" dirty="0" smtClean="0">
                <a:solidFill>
                  <a:srgbClr val="7030A0"/>
                </a:solidFill>
              </a:rPr>
              <a:t>«кольцо», </a:t>
            </a:r>
            <a:r>
              <a:rPr lang="ru-RU" sz="2000" b="1" dirty="0" smtClean="0"/>
              <a:t>(рисунок 10.5, г) информация передается по кольцу от одного компьютера к другому по кольцу. Главным достоинством кольца является то, что оно по своей природе обладает свойством резервирования связей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95986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045" y="175759"/>
            <a:ext cx="11412749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</a:rPr>
              <a:t>Телефонная связь в локальной сети</a:t>
            </a:r>
          </a:p>
          <a:p>
            <a:r>
              <a:rPr lang="ru-RU" sz="2400" b="1" dirty="0" smtClean="0"/>
              <a:t>       Телефонную </a:t>
            </a:r>
            <a:r>
              <a:rPr lang="ru-RU" sz="2400" b="1" dirty="0"/>
              <a:t>связь, реализованную на базе протокола TCP/IP (</a:t>
            </a:r>
            <a:r>
              <a:rPr lang="ru-RU" sz="2400" b="1" dirty="0" err="1"/>
              <a:t>Transmission</a:t>
            </a:r>
            <a:r>
              <a:rPr lang="ru-RU" sz="2400" b="1" dirty="0"/>
              <a:t> </a:t>
            </a:r>
            <a:r>
              <a:rPr lang="ru-RU" sz="2400" b="1" dirty="0" err="1"/>
              <a:t>Control</a:t>
            </a:r>
            <a:r>
              <a:rPr lang="ru-RU" sz="2400" b="1" dirty="0"/>
              <a:t> </a:t>
            </a:r>
            <a:r>
              <a:rPr lang="ru-RU" sz="2400" b="1" dirty="0" err="1"/>
              <a:t>Protocol</a:t>
            </a:r>
            <a:r>
              <a:rPr lang="ru-RU" sz="2400" b="1" dirty="0"/>
              <a:t>/</a:t>
            </a:r>
            <a:r>
              <a:rPr lang="ru-RU" sz="2400" b="1" dirty="0" err="1"/>
              <a:t>internet</a:t>
            </a:r>
            <a:r>
              <a:rPr lang="ru-RU" sz="2400" b="1" dirty="0"/>
              <a:t> </a:t>
            </a:r>
            <a:r>
              <a:rPr lang="ru-RU" sz="2400" b="1" dirty="0" err="1"/>
              <a:t>Protocol</a:t>
            </a:r>
            <a:r>
              <a:rPr lang="ru-RU" sz="2400" b="1" dirty="0"/>
              <a:t>), называют IP-телефонией, а реализацию IP-телефонии в локальной компьютерной сети - LAN-телефонией</a:t>
            </a:r>
            <a:r>
              <a:rPr lang="ru-RU" sz="2400" b="1" dirty="0" smtClean="0"/>
              <a:t>.</a:t>
            </a:r>
          </a:p>
          <a:p>
            <a:r>
              <a:rPr lang="ru-RU" sz="2400" b="1" dirty="0" smtClean="0"/>
              <a:t>        Цель </a:t>
            </a:r>
            <a:r>
              <a:rPr lang="ru-RU" sz="2400" b="1" dirty="0"/>
              <a:t>LAN (</a:t>
            </a:r>
            <a:r>
              <a:rPr lang="ru-RU" sz="2400" b="1" dirty="0" err="1"/>
              <a:t>Local</a:t>
            </a:r>
            <a:r>
              <a:rPr lang="ru-RU" sz="2400" b="1" dirty="0"/>
              <a:t> </a:t>
            </a:r>
            <a:r>
              <a:rPr lang="ru-RU" sz="2400" b="1" dirty="0" err="1"/>
              <a:t>Area</a:t>
            </a:r>
            <a:r>
              <a:rPr lang="ru-RU" sz="2400" b="1" dirty="0"/>
              <a:t> </a:t>
            </a:r>
            <a:r>
              <a:rPr lang="ru-RU" sz="2400" b="1" dirty="0" err="1"/>
              <a:t>Network</a:t>
            </a:r>
            <a:r>
              <a:rPr lang="ru-RU" sz="2400" b="1" dirty="0"/>
              <a:t>) – телефонии заключается в организации телефонной связи внутри предприятия, оснащенного такой сетью. Эта технология позволяет осуществлять передачу речи с помощью IP-протокола, не нуждаясь в традиционной телефонной инфраструктуре. Благодаря этому корпоративная сеть, которая ранее строилась на базе ведомственных АТС, может передать свои функции локальной компьютерной сети предприятия.</a:t>
            </a:r>
          </a:p>
        </p:txBody>
      </p:sp>
      <p:pic>
        <p:nvPicPr>
          <p:cNvPr id="1028" name="Picture 4" descr="https://siblec.ru/img/90/090.files/image14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462" y="3952875"/>
            <a:ext cx="6477000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29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274" y="529963"/>
            <a:ext cx="1154214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Документальная электросвязь </a:t>
            </a:r>
          </a:p>
          <a:p>
            <a:r>
              <a:rPr lang="ru-RU" dirty="0" smtClean="0"/>
              <a:t> </a:t>
            </a:r>
          </a:p>
          <a:p>
            <a:endParaRPr lang="ru-RU" dirty="0"/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Сети телеграфной связи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Факсимильная связь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Система Видеотекст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Сеть передачи данных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77783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1925" y="197346"/>
            <a:ext cx="1105906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      Телефонный </a:t>
            </a:r>
            <a:r>
              <a:rPr lang="ru-RU" sz="2800" b="1" dirty="0">
                <a:solidFill>
                  <a:srgbClr val="7030A0"/>
                </a:solidFill>
              </a:rPr>
              <a:t>шлюз </a:t>
            </a:r>
            <a:r>
              <a:rPr lang="ru-RU" sz="2400" b="1" dirty="0"/>
              <a:t>– это устройство, осуществляющее обмен речевыми сообщениями между LAN и стандартной телефонной сетью. В шлюзе речевая информация, передающаяся по LAN, извлекается из пакетов, декодируется и приводится к виду, используемого в телефонной сети. Подключаемое к шлюзу оборудование может быть аналоговым или цифровым</a:t>
            </a:r>
            <a:r>
              <a:rPr lang="ru-RU" sz="2400" b="1" dirty="0" smtClean="0"/>
              <a:t>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При </a:t>
            </a:r>
            <a:r>
              <a:rPr lang="ru-RU" sz="2400" b="1" dirty="0"/>
              <a:t>подключении аналоговой телефонной станции шлюз выполняет работу обычного абонентского терминала. К шлюзу может быть подключена АТС через цифровую линию связи, поддерживающую до 30 телефонных соединений одновременно.</a:t>
            </a:r>
          </a:p>
          <a:p>
            <a:endParaRPr lang="ru-RU" sz="2400" b="1" dirty="0"/>
          </a:p>
          <a:p>
            <a:r>
              <a:rPr lang="ru-RU" sz="2400" b="1" dirty="0" smtClean="0"/>
              <a:t>        Главным </a:t>
            </a:r>
            <a:r>
              <a:rPr lang="ru-RU" sz="2400" b="1" dirty="0"/>
              <a:t>управляющим устройством LAN-телефонии является компьютер с серверной программой, называемой </a:t>
            </a:r>
            <a:r>
              <a:rPr lang="ru-RU" sz="2400" b="1" dirty="0" err="1"/>
              <a:t>гейткипером</a:t>
            </a:r>
            <a:r>
              <a:rPr lang="ru-RU" sz="2400" b="1" dirty="0"/>
              <a:t> или администратором вызовов. В его задачи входит сопоставление телефонного номера абонента с текущим IP-адресом его терминала, а также предоставлении возможных услуг - переадресации, определение номера вызывающего абонента, удержание соединения и т. д.</a:t>
            </a:r>
          </a:p>
        </p:txBody>
      </p:sp>
    </p:spTree>
    <p:extLst>
      <p:ext uri="{BB962C8B-B14F-4D97-AF65-F5344CB8AC3E}">
        <p14:creationId xmlns:p14="http://schemas.microsoft.com/office/powerpoint/2010/main" val="3149797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540" y="0"/>
            <a:ext cx="1152489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</a:rPr>
              <a:t>Глобальная связь в глобальной сети Интернет</a:t>
            </a:r>
          </a:p>
          <a:p>
            <a:r>
              <a:rPr lang="ru-RU" sz="2400" b="1" dirty="0" smtClean="0"/>
              <a:t>       Региональные </a:t>
            </a:r>
            <a:r>
              <a:rPr lang="ru-RU" sz="2400" b="1" dirty="0"/>
              <a:t>и глобальные компьютерные сети, предназначенные в основном для передачи данных, </a:t>
            </a:r>
            <a:r>
              <a:rPr lang="ru-RU" sz="2400" b="1" dirty="0" smtClean="0"/>
              <a:t> используются </a:t>
            </a:r>
            <a:r>
              <a:rPr lang="ru-RU" sz="2400" b="1" dirty="0"/>
              <a:t>для передачи речи. Наиболее привлекательна с этой точки зрения глобальная компьютерная сеть Интернет, представляющая собой совокупность локальных сетей и хост-компьютеров (серверы), связанных между собой спутниковыми и радиоканалами, обычными телефонными сетями и ISDN. Их объединяет то, что все они используют стандартный комплекс протоколов Интернет TCP/IP.</a:t>
            </a:r>
          </a:p>
          <a:p>
            <a:r>
              <a:rPr lang="ru-RU" sz="2400" b="1" dirty="0" smtClean="0"/>
              <a:t>      В </a:t>
            </a:r>
            <a:r>
              <a:rPr lang="ru-RU" sz="2400" b="1" dirty="0"/>
              <a:t>компьютерной сети Интернет, для того чтобы осуществить связь. пользователи двух компьютеров должны соединиться со своим провайдером, запустить программное обеспечение, например </a:t>
            </a:r>
            <a:r>
              <a:rPr lang="ru-RU" sz="2400" b="1" dirty="0" err="1"/>
              <a:t>Internet</a:t>
            </a:r>
            <a:r>
              <a:rPr lang="ru-RU" sz="2400" b="1" dirty="0"/>
              <a:t> </a:t>
            </a:r>
            <a:r>
              <a:rPr lang="ru-RU" sz="2400" b="1" dirty="0" err="1"/>
              <a:t>Phone</a:t>
            </a:r>
            <a:r>
              <a:rPr lang="ru-RU" sz="2400" b="1" dirty="0"/>
              <a:t> (Интернет-Телефон), и найти необходимого абонента в списке активных пользователей, также использующих эту программу. Оба компьютера должны быть включены и на них загружено одинаковое ПО. </a:t>
            </a:r>
            <a:endParaRPr lang="ru-RU" sz="2400" b="1" dirty="0" smtClean="0"/>
          </a:p>
          <a:p>
            <a:r>
              <a:rPr lang="ru-RU" sz="2400" b="1" dirty="0" smtClean="0"/>
              <a:t>     Распространению </a:t>
            </a:r>
            <a:r>
              <a:rPr lang="ru-RU" sz="2400" b="1" dirty="0"/>
              <a:t>технологии телефонной связи по компьютерным сетям может способствовать возможность разговаривать пользователям, имеющим в своем распоряжении не только компьютеры, но и обычные телефоны. </a:t>
            </a:r>
          </a:p>
        </p:txBody>
      </p:sp>
    </p:spTree>
    <p:extLst>
      <p:ext uri="{BB962C8B-B14F-4D97-AF65-F5344CB8AC3E}">
        <p14:creationId xmlns:p14="http://schemas.microsoft.com/office/powerpoint/2010/main" val="4223446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7492" y="926738"/>
            <a:ext cx="10834777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     Функция </a:t>
            </a:r>
            <a:r>
              <a:rPr lang="ru-RU" sz="2800" b="1" dirty="0">
                <a:solidFill>
                  <a:srgbClr val="7030A0"/>
                </a:solidFill>
              </a:rPr>
              <a:t>шлюза </a:t>
            </a:r>
            <a:r>
              <a:rPr lang="ru-RU" sz="2400" b="1" dirty="0"/>
              <a:t>– это компрессия (сжатие), аналого-цифровое преобразование сигнала и разбиение его на IP-пакеты, а также выполнение обратного процесса</a:t>
            </a:r>
            <a:r>
              <a:rPr lang="ru-RU" sz="2400" b="1" dirty="0" smtClean="0"/>
              <a:t>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</a:t>
            </a:r>
            <a:r>
              <a:rPr lang="ru-RU" sz="2400" b="1" dirty="0"/>
              <a:t>Шлюзы подключаются с одной стороны к телефонной сети, а с другой – к Интернету. При вызове с телефона на компьютер вызов передается через телефонную сеть на шлюз. Затем шлюз посылает вызов компьютеру, сжимая и упаковывая телефонный сигнал в пакеты для передачи по </a:t>
            </a:r>
            <a:r>
              <a:rPr lang="ru-RU" sz="2400" b="1" dirty="0" smtClean="0"/>
              <a:t>IP-сети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r>
              <a:rPr lang="ru-RU" sz="2400" b="1" dirty="0"/>
              <a:t> </a:t>
            </a:r>
            <a:r>
              <a:rPr lang="ru-RU" sz="2400" b="1" dirty="0" smtClean="0"/>
              <a:t>     Если </a:t>
            </a:r>
            <a:r>
              <a:rPr lang="ru-RU" sz="2400" b="1" dirty="0"/>
              <a:t>на обоих концах линии установлены телефоны, то речевой сигнал первого абонента посылается по телефонной сети на ближайший шлюз, где разбивается на IP-пакеты, а затем передается по Интернету на второй шлюз, ближайший ко второму абоненту. </a:t>
            </a:r>
            <a:endParaRPr lang="ru-RU" sz="2400" b="1" dirty="0" smtClean="0"/>
          </a:p>
          <a:p>
            <a:r>
              <a:rPr lang="ru-RU" sz="2400" b="1" dirty="0"/>
              <a:t> </a:t>
            </a:r>
            <a:r>
              <a:rPr lang="ru-RU" sz="2400" b="1" dirty="0" smtClean="0"/>
              <a:t>     Этот </a:t>
            </a:r>
            <a:r>
              <a:rPr lang="ru-RU" sz="2400" b="1" dirty="0"/>
              <a:t>шлюз принимает пакеты, восстанавливает из них исходный сигнал и посылает его по телефонной сети вызываемому абоненту.</a:t>
            </a:r>
          </a:p>
        </p:txBody>
      </p:sp>
    </p:spTree>
    <p:extLst>
      <p:ext uri="{BB962C8B-B14F-4D97-AF65-F5344CB8AC3E}">
        <p14:creationId xmlns:p14="http://schemas.microsoft.com/office/powerpoint/2010/main" val="4210182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0400" y="1305342"/>
            <a:ext cx="110947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</a:rPr>
              <a:t>Единая система документальной электросвязи (ЕСДЭС</a:t>
            </a:r>
            <a:r>
              <a:rPr lang="ru-RU" sz="2800" b="1" dirty="0" smtClean="0">
                <a:solidFill>
                  <a:srgbClr val="7030A0"/>
                </a:solidFill>
              </a:rPr>
              <a:t>) </a:t>
            </a:r>
          </a:p>
          <a:p>
            <a:pPr algn="ctr"/>
            <a:endParaRPr lang="ru-RU" sz="2800" b="1" dirty="0">
              <a:solidFill>
                <a:srgbClr val="7030A0"/>
              </a:solidFill>
            </a:endParaRPr>
          </a:p>
          <a:p>
            <a:r>
              <a:rPr lang="ru-RU" sz="2400" b="1" dirty="0" smtClean="0"/>
              <a:t>      Наличие </a:t>
            </a:r>
            <a:r>
              <a:rPr lang="ru-RU" sz="2400" b="1" dirty="0"/>
              <a:t>многочисленных служб документальной электросвязи (ПД, телеграфные, факсимильные, телетекст, видеотекст, голосовая почта и др.) делает весьма актуальной задачу обмена сообщениями между потребителями различных служб.</a:t>
            </a:r>
          </a:p>
          <a:p>
            <a:endParaRPr lang="ru-RU" sz="2400" b="1" dirty="0"/>
          </a:p>
          <a:p>
            <a:r>
              <a:rPr lang="ru-RU" sz="2400" b="1" dirty="0" smtClean="0"/>
              <a:t>       Интеграция </a:t>
            </a:r>
            <a:r>
              <a:rPr lang="ru-RU" sz="2400" b="1" dirty="0"/>
              <a:t>услуг позволит предприятиям электросвязи сохранить в сфере своего обслуживания абонентов сети АТ/Телекс, которых не удовлетворяет уровень традиционных телеграфных услуг, и обеспечит возможность постепенного перевода такой услуги, как «Телеграмма», на современную техническую базу, например на основе использования служб </a:t>
            </a:r>
            <a:r>
              <a:rPr lang="ru-RU" sz="2400" b="1" dirty="0" err="1"/>
              <a:t>Бюрофакс</a:t>
            </a:r>
            <a:r>
              <a:rPr lang="ru-RU" sz="2400" b="1" dirty="0"/>
              <a:t> или Электронная почта.</a:t>
            </a:r>
          </a:p>
        </p:txBody>
      </p:sp>
    </p:spTree>
    <p:extLst>
      <p:ext uri="{BB962C8B-B14F-4D97-AF65-F5344CB8AC3E}">
        <p14:creationId xmlns:p14="http://schemas.microsoft.com/office/powerpoint/2010/main" val="98255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067" y="117693"/>
            <a:ext cx="11248845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Сети телеграфной связи</a:t>
            </a:r>
          </a:p>
          <a:p>
            <a:endParaRPr lang="ru-RU" sz="2400" b="1" dirty="0" smtClean="0"/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Виды телеграфных сетей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</a:rPr>
              <a:t>          Телеграфная сеть России состоит из следующих коммутируемых сетей :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  1) </a:t>
            </a:r>
            <a:r>
              <a:rPr lang="ru-RU" sz="2400" b="1" dirty="0" smtClean="0">
                <a:solidFill>
                  <a:srgbClr val="7030A0"/>
                </a:solidFill>
              </a:rPr>
              <a:t>общего пользования ОП</a:t>
            </a:r>
            <a:r>
              <a:rPr lang="ru-RU" sz="2400" b="1" dirty="0" smtClean="0"/>
              <a:t>, по которой передаются телеграммы, принятые в городских отделениях связи, районных узлах связи или непосредственно на телеграфных узлах и доставляемые адресатам (учреждениям, предприятиям, частным лицам);</a:t>
            </a:r>
          </a:p>
          <a:p>
            <a:r>
              <a:rPr lang="ru-RU" sz="2400" b="1" dirty="0" smtClean="0"/>
              <a:t>      2) </a:t>
            </a:r>
            <a:r>
              <a:rPr lang="ru-RU" sz="2400" b="1" dirty="0" smtClean="0">
                <a:solidFill>
                  <a:srgbClr val="7030A0"/>
                </a:solidFill>
              </a:rPr>
              <a:t>абонентского телеграфирования АТ</a:t>
            </a:r>
            <a:r>
              <a:rPr lang="ru-RU" sz="2400" b="1" dirty="0" smtClean="0"/>
              <a:t>, для передачи телеграмм или организации телеграфных переговоров между установленными у абонентов этой сети оконечными абонентскими установками;</a:t>
            </a:r>
          </a:p>
          <a:p>
            <a:r>
              <a:rPr lang="ru-RU" sz="2400" b="1" dirty="0" smtClean="0"/>
              <a:t>      3) </a:t>
            </a:r>
            <a:r>
              <a:rPr lang="ru-RU" sz="2400" b="1" dirty="0" smtClean="0">
                <a:solidFill>
                  <a:srgbClr val="7030A0"/>
                </a:solidFill>
              </a:rPr>
              <a:t>международного абонентского телеграфирования «Телекс</a:t>
            </a:r>
            <a:r>
              <a:rPr lang="ru-RU" sz="2400" b="1" dirty="0" smtClean="0"/>
              <a:t>», по которой передаются телеграммы или организуются телеграфные переговоры между оконечными установками абонентов этой сети, находящихся в нашей стране и за рубежом.</a:t>
            </a:r>
          </a:p>
          <a:p>
            <a:endParaRPr lang="ru-RU" sz="2400" b="1" dirty="0" smtClean="0"/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3212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5170" y="317119"/>
            <a:ext cx="1039483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Сеть общего пользования</a:t>
            </a:r>
          </a:p>
          <a:p>
            <a:r>
              <a:rPr lang="ru-RU" sz="2400" b="1" dirty="0" smtClean="0"/>
              <a:t>      Данная сеть предусматривает организацию по всей стране отделений связи, куда отправители сдают телеграммы и которые обеспечивают доставку телеграмм непосредственно получателю.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Телеграмма может быть адресована в любой населенный пункт страны, где есть отделение связи.</a:t>
            </a:r>
            <a:endParaRPr lang="ru-RU" sz="2400" b="1" dirty="0"/>
          </a:p>
        </p:txBody>
      </p:sp>
      <p:pic>
        <p:nvPicPr>
          <p:cNvPr id="1028" name="Picture 4" descr="https://siblec.ru/img/90/090.files/image14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89" y="2937163"/>
            <a:ext cx="10317192" cy="367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566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309" y="0"/>
            <a:ext cx="1130060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Сеть абонентского телеграфирования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/>
              <a:t>        Телеграфная связь ОП не в полной мере удовлетворяет запросы предприятий и учреждений, нуждающихся в оперативной связи с получением незамедлительных обратных сообщений. Телеграммы, как правило, накапливаются, прежде чем курьер предприятий получает их в отделении связи.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 Данный недостаток отсутствует в системе абонентского телеграфирования АТ, в основу которого положен принцип максимального приближения услуг телеграфа к предприятиям и учреждениям. Это достигается установкой оконечных телеграфных аппаратов непосредственно в предприятиях и учреждениях.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 Предприятие, имеющее такой аппарат, включенный через соединительную линию в КС сети АТ, становится абонентом этой сети.</a:t>
            </a:r>
            <a:endParaRPr lang="ru-RU" sz="2400" b="1" dirty="0"/>
          </a:p>
        </p:txBody>
      </p:sp>
      <p:pic>
        <p:nvPicPr>
          <p:cNvPr id="2050" name="Picture 2" descr="https://siblec.ru/img/90/090.files/image14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755" y="4543215"/>
            <a:ext cx="8186467" cy="231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915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815" y="183432"/>
            <a:ext cx="1134373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Принцип факсимильной передачи сообщений</a:t>
            </a: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</a:rPr>
              <a:t>Факсимильная связь предназначена для передачи неподвижных изображений.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       Передаваемое изображение – оригинал, разбивается на элементарные площадки. Яркость этих площадок при отражении (или пропускании) падающего на них светового потока преобразуется в электрические импульсы, которые в определенной последовательности передаются по каналу связи.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На приеме эти электрические сигналы в той же последовательности преобразуются в соответствующие элементы изображения на каком-либо носителе записи. В результате получается копия изображения (факсимиле). </a:t>
            </a:r>
            <a:endParaRPr lang="ru-RU" dirty="0"/>
          </a:p>
        </p:txBody>
      </p:sp>
      <p:pic>
        <p:nvPicPr>
          <p:cNvPr id="3074" name="Picture 2" descr="https://siblec.ru/img/90/090.files/image14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831" y="4648199"/>
            <a:ext cx="8695426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309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1155" y="0"/>
            <a:ext cx="1174055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По принципам предоставления услуг организация служб факсимильной связи осуществляется по двум, традиционным для телеграфной связи - клиентские и абонентские. К клиентской службе относится служба </a:t>
            </a:r>
            <a:r>
              <a:rPr lang="ru-RU" sz="2800" b="1" dirty="0" err="1" smtClean="0">
                <a:solidFill>
                  <a:srgbClr val="7030A0"/>
                </a:solidFill>
              </a:rPr>
              <a:t>Бюрофакс</a:t>
            </a:r>
            <a:r>
              <a:rPr lang="ru-RU" sz="2400" b="1" dirty="0" smtClean="0"/>
              <a:t>, к наиболее ярким представителям абонентской службы – </a:t>
            </a:r>
            <a:r>
              <a:rPr lang="ru-RU" sz="2800" b="1" dirty="0" smtClean="0">
                <a:solidFill>
                  <a:srgbClr val="7030A0"/>
                </a:solidFill>
              </a:rPr>
              <a:t>Телефакс</a:t>
            </a:r>
            <a:r>
              <a:rPr lang="ru-RU" sz="2400" b="1" dirty="0" smtClean="0"/>
              <a:t>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Рост объема информации, передаваемой пользователями, вызвал у многих из них заинтересованность в использовании не только простых автономных телефаксов, выполняющих ограниченное, строго определенное число функций, но и более совершенных систем, которые позволяют автоматизировать процесс приема, обработки и рассылки факсимильных сообщений.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Реализация таких систем возможна только на основе персональных компьютеров. Первая компьютерная факсимильная плата была создана в 1985 г. фирмой </a:t>
            </a:r>
            <a:r>
              <a:rPr lang="ru-RU" sz="2400" b="1" dirty="0" err="1" smtClean="0"/>
              <a:t>GammaLink</a:t>
            </a:r>
            <a:r>
              <a:rPr lang="ru-RU" sz="2400" b="1" dirty="0" smtClean="0"/>
              <a:t>. Это позволило подключить телефонную линию непосредственно к компьютеру и превратить его в мощный и многофункциональный </a:t>
            </a:r>
            <a:r>
              <a:rPr lang="ru-RU" sz="2800" b="1" dirty="0" smtClean="0">
                <a:solidFill>
                  <a:srgbClr val="7030A0"/>
                </a:solidFill>
              </a:rPr>
              <a:t>телефакс</a:t>
            </a:r>
            <a:r>
              <a:rPr lang="ru-RU" sz="2400" b="1" dirty="0" smtClean="0"/>
              <a:t>. 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Сегодня компьютерные факсимильные платы выпускает огромное количество производителей. Их продукция, различающаяся по некоторым функциональным возможностям, служит одной цели – автоматизации процесса передачи, приема и распределения факсимильных сообщений, обмен которыми происходит по обычным телефонным линиям.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95290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597" y="1174083"/>
            <a:ext cx="112747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Клиентская служба </a:t>
            </a:r>
            <a:r>
              <a:rPr lang="ru-RU" sz="2800" b="1" dirty="0" err="1" smtClean="0">
                <a:solidFill>
                  <a:srgbClr val="7030A0"/>
                </a:solidFill>
              </a:rPr>
              <a:t>Бюрофакс</a:t>
            </a:r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endParaRPr lang="ru-RU" sz="2800" b="1" dirty="0" smtClean="0">
              <a:solidFill>
                <a:srgbClr val="7030A0"/>
              </a:solidFill>
            </a:endParaRPr>
          </a:p>
          <a:p>
            <a:r>
              <a:rPr lang="ru-RU" sz="2400" b="1" dirty="0" smtClean="0"/>
              <a:t>         Данная служба предназначена, в первую очередь, для предоставления услуг факсимильной связи потребителям, не имеющим собственных факсимильных аппаратов. Служба </a:t>
            </a:r>
            <a:r>
              <a:rPr lang="ru-RU" sz="2400" b="1" dirty="0" err="1" smtClean="0"/>
              <a:t>Бюрофакс</a:t>
            </a:r>
            <a:r>
              <a:rPr lang="ru-RU" sz="2400" b="1" dirty="0" smtClean="0"/>
              <a:t> обеспечивает передачу, прием и доставку сообщений с помощью факсимильного терминального оборудования, располагаемого в так называемых «бюро общего пользования».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  Базой для создания предприятиями телеграфной связи службы </a:t>
            </a:r>
            <a:r>
              <a:rPr lang="ru-RU" sz="2400" b="1" dirty="0" err="1" smtClean="0"/>
              <a:t>Бюрофакс</a:t>
            </a:r>
            <a:r>
              <a:rPr lang="ru-RU" sz="2400" b="1" dirty="0" smtClean="0"/>
              <a:t> являются существующая служба доставки телеграмм и разветвленная сеть отделений связи, в которых предоставляются телеграфные услуги и которые могут быть использованы для развертывания факсимильных «бюро общего пользования».</a:t>
            </a:r>
          </a:p>
          <a:p>
            <a:r>
              <a:rPr lang="ru-RU" sz="2400" b="1" dirty="0" smtClean="0"/>
              <a:t>      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70787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407" y="204911"/>
            <a:ext cx="1166291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Система Видеотекст</a:t>
            </a:r>
          </a:p>
          <a:p>
            <a:pPr algn="ctr"/>
            <a:endParaRPr lang="ru-RU" dirty="0" smtClean="0"/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      Характеристика и услуги службы Видеотекст</a:t>
            </a:r>
          </a:p>
          <a:p>
            <a:r>
              <a:rPr lang="ru-RU" sz="2400" b="1" dirty="0" smtClean="0"/>
              <a:t>       Интерактивная (диалоговая) служба Видеотекс относится к так называемым службам доступа к информационным ресурсам. Эти службы предоставляют услугу, с помощью которой абоненты получают доступ к различным базам данных.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Используя ПК, абоненты служб могут оперативно знакомиться с новостями коммерческой, справочной информации, в том числе необходимой для использования службами документальной электросвязи.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Кроме этого службы такого рода должны обеспечивать абонентам возможность распространения своей информации среди других абонентов (всех или заданной группы) посредством услуги «Доска объявления». Службы доступа к информационным ресурсам могут базироваться на технических средствах и транспортной системе службы электронной почты.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 Они обеспечиваются не только средствами электросвязи, но и информационными системами. Отсюда следует, что создание таких служб должно осуществляться предприятиями связи совместно с различными предприятиями - поставщиками информации.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3590707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2186</Words>
  <Application>Microsoft Office PowerPoint</Application>
  <PresentationFormat>Широкоэкранный</PresentationFormat>
  <Paragraphs>125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Организация производства  на сетях документальной электросвязи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производства  на сетях документальной электросвязи</dc:title>
  <dc:creator>Evgeniy</dc:creator>
  <cp:lastModifiedBy>Evgeniy</cp:lastModifiedBy>
  <cp:revision>17</cp:revision>
  <dcterms:created xsi:type="dcterms:W3CDTF">2019-12-03T03:14:40Z</dcterms:created>
  <dcterms:modified xsi:type="dcterms:W3CDTF">2019-12-03T09:41:46Z</dcterms:modified>
</cp:coreProperties>
</file>