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7" r:id="rId11"/>
    <p:sldId id="268" r:id="rId12"/>
    <p:sldId id="265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C7840-6AF1-46C5-95F1-5BA0F4924F1F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F445-D0C3-476A-8542-DDA6759A15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7134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C7840-6AF1-46C5-95F1-5BA0F4924F1F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F445-D0C3-476A-8542-DDA6759A15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3450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C7840-6AF1-46C5-95F1-5BA0F4924F1F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F445-D0C3-476A-8542-DDA6759A15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568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C7840-6AF1-46C5-95F1-5BA0F4924F1F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F445-D0C3-476A-8542-DDA6759A15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716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C7840-6AF1-46C5-95F1-5BA0F4924F1F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F445-D0C3-476A-8542-DDA6759A15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8083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C7840-6AF1-46C5-95F1-5BA0F4924F1F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F445-D0C3-476A-8542-DDA6759A15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5929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C7840-6AF1-46C5-95F1-5BA0F4924F1F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F445-D0C3-476A-8542-DDA6759A15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603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C7840-6AF1-46C5-95F1-5BA0F4924F1F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F445-D0C3-476A-8542-DDA6759A15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4596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C7840-6AF1-46C5-95F1-5BA0F4924F1F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F445-D0C3-476A-8542-DDA6759A15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375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C7840-6AF1-46C5-95F1-5BA0F4924F1F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F445-D0C3-476A-8542-DDA6759A15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655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C7840-6AF1-46C5-95F1-5BA0F4924F1F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F445-D0C3-476A-8542-DDA6759A15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047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C7840-6AF1-46C5-95F1-5BA0F4924F1F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F445-D0C3-476A-8542-DDA6759A15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872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01637" y="69940"/>
            <a:ext cx="9144000" cy="2387600"/>
          </a:xfrm>
        </p:spPr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  <a:latin typeface="+mn-lt"/>
              </a:rPr>
              <a:t>Организация сельских телефонных сетей</a:t>
            </a:r>
            <a:endParaRPr lang="ru-RU" b="1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7735" y="2834287"/>
            <a:ext cx="9144000" cy="1655762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0070C0"/>
                </a:solidFill>
              </a:rPr>
              <a:t>Принципы построения</a:t>
            </a:r>
            <a:endParaRPr lang="ru-RU" sz="4800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1720" y="3885930"/>
            <a:ext cx="4382219" cy="2704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446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05775" y="0"/>
            <a:ext cx="1066224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      </a:t>
            </a:r>
            <a:r>
              <a:rPr lang="ru-RU" sz="2800" b="1" dirty="0" smtClean="0">
                <a:solidFill>
                  <a:srgbClr val="7030A0"/>
                </a:solidFill>
              </a:rPr>
              <a:t>Комплекс </a:t>
            </a:r>
            <a:r>
              <a:rPr lang="ru-RU" sz="2800" b="1" dirty="0">
                <a:solidFill>
                  <a:srgbClr val="7030A0"/>
                </a:solidFill>
              </a:rPr>
              <a:t>технических средств </a:t>
            </a:r>
            <a:r>
              <a:rPr lang="ru-RU" sz="2400" b="1" dirty="0"/>
              <a:t>системы технической эксплуатации выполняет следующие основные функции:</a:t>
            </a:r>
          </a:p>
          <a:p>
            <a:endParaRPr lang="ru-RU" sz="2400" b="1" dirty="0"/>
          </a:p>
          <a:p>
            <a:r>
              <a:rPr lang="ru-RU" sz="2400" b="1" dirty="0"/>
              <a:t>- обслуживание и управление абонентскими линиями;</a:t>
            </a:r>
          </a:p>
          <a:p>
            <a:r>
              <a:rPr lang="ru-RU" sz="2400" b="1" dirty="0"/>
              <a:t>- обслуживание и управление линиями с таксофонами;</a:t>
            </a:r>
          </a:p>
          <a:p>
            <a:r>
              <a:rPr lang="ru-RU" sz="2400" b="1" dirty="0"/>
              <a:t>- управление маршрутизацией;</a:t>
            </a:r>
          </a:p>
          <a:p>
            <a:r>
              <a:rPr lang="ru-RU" sz="2400" b="1" dirty="0"/>
              <a:t>- обслуживание и управление межстанционными каналами;</a:t>
            </a:r>
          </a:p>
          <a:p>
            <a:r>
              <a:rPr lang="ru-RU" sz="2400" b="1" dirty="0"/>
              <a:t>- управление учетом трафика;</a:t>
            </a:r>
          </a:p>
          <a:p>
            <a:r>
              <a:rPr lang="ru-RU" sz="2400" b="1" dirty="0"/>
              <a:t>- обслуживание и управление функцией учета стоимости разговоров;</a:t>
            </a:r>
          </a:p>
          <a:p>
            <a:r>
              <a:rPr lang="ru-RU" sz="2400" b="1" dirty="0"/>
              <a:t>- обслуживание и управление коммутационными системами и отдельными модулями;</a:t>
            </a:r>
          </a:p>
          <a:p>
            <a:r>
              <a:rPr lang="ru-RU" sz="2400" b="1" dirty="0"/>
              <a:t>- взаимодействие с контрольными устройствами различных объектов электросвязи (телеграфа, радиовещания и др.);</a:t>
            </a:r>
          </a:p>
          <a:p>
            <a:r>
              <a:rPr lang="ru-RU" sz="2400" b="1" dirty="0"/>
              <a:t>- управление конфигурацией программных средств;</a:t>
            </a:r>
          </a:p>
          <a:p>
            <a:r>
              <a:rPr lang="ru-RU" sz="2400" b="1" dirty="0"/>
              <a:t>- контроль качества связи;</a:t>
            </a:r>
          </a:p>
          <a:p>
            <a:r>
              <a:rPr lang="ru-RU" sz="2400" b="1" dirty="0"/>
              <a:t>- управление сетью;</a:t>
            </a:r>
          </a:p>
          <a:p>
            <a:r>
              <a:rPr lang="ru-RU" sz="2400" b="1" dirty="0"/>
              <a:t>- осуществление процедуры взаимодействия ЦТЭ с объектами связи.</a:t>
            </a:r>
          </a:p>
        </p:txBody>
      </p:sp>
    </p:spTree>
    <p:extLst>
      <p:ext uri="{BB962C8B-B14F-4D97-AF65-F5344CB8AC3E}">
        <p14:creationId xmlns:p14="http://schemas.microsoft.com/office/powerpoint/2010/main" val="707324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55940" y="1323072"/>
            <a:ext cx="1094692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     </a:t>
            </a:r>
            <a:r>
              <a:rPr lang="ru-RU" sz="2400" b="1" dirty="0" smtClean="0">
                <a:solidFill>
                  <a:srgbClr val="7030A0"/>
                </a:solidFill>
              </a:rPr>
              <a:t>ЦТЭ</a:t>
            </a:r>
            <a:r>
              <a:rPr lang="ru-RU" sz="2400" b="1" dirty="0" smtClean="0"/>
              <a:t> </a:t>
            </a:r>
            <a:r>
              <a:rPr lang="ru-RU" sz="2400" b="1" dirty="0"/>
              <a:t>выполняют функции сбора информации, накопления, обработки, анализа, индикации, формирования отчетов, общения оператора с системой.</a:t>
            </a:r>
          </a:p>
          <a:p>
            <a:endParaRPr lang="ru-RU" sz="2400" b="1" dirty="0"/>
          </a:p>
          <a:p>
            <a:r>
              <a:rPr lang="ru-RU" sz="2400" b="1" dirty="0" smtClean="0"/>
              <a:t>      Комплекс </a:t>
            </a:r>
            <a:r>
              <a:rPr lang="ru-RU" sz="2400" b="1" dirty="0"/>
              <a:t>оборудования ЦТЭ, построенного на базе цифровой ЦС АТС, содержащей модуль технического обслуживания, выполняющий функции согласования, управления, контроля и обслуживания (рисунок 1).</a:t>
            </a:r>
          </a:p>
          <a:p>
            <a:endParaRPr lang="ru-RU" sz="2400" b="1" dirty="0"/>
          </a:p>
          <a:p>
            <a:r>
              <a:rPr lang="ru-RU" sz="2400" b="1" dirty="0" smtClean="0"/>
              <a:t>      Комплекс </a:t>
            </a:r>
            <a:r>
              <a:rPr lang="ru-RU" sz="2400" b="1" dirty="0"/>
              <a:t>оборудования ЦТЭ, построенного на базе самостоятельного модуля технического обслуживания, который может взаимодействовать с оборудованием любой центральной АТС, в том числе и с аналоговыми центральными станциями, например, с координатными</a:t>
            </a:r>
          </a:p>
        </p:txBody>
      </p:sp>
    </p:spTree>
    <p:extLst>
      <p:ext uri="{BB962C8B-B14F-4D97-AF65-F5344CB8AC3E}">
        <p14:creationId xmlns:p14="http://schemas.microsoft.com/office/powerpoint/2010/main" val="38650546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9948" y="219411"/>
            <a:ext cx="1230989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dirty="0"/>
          </a:p>
          <a:p>
            <a:pPr algn="ctr"/>
            <a:r>
              <a:rPr lang="ru-RU" sz="2800" b="1" dirty="0">
                <a:solidFill>
                  <a:srgbClr val="7030A0"/>
                </a:solidFill>
              </a:rPr>
              <a:t>РУКОВОДЯЩИЙ ДОКУМЕНТ ОТРАСЛИ</a:t>
            </a:r>
          </a:p>
          <a:p>
            <a:pPr algn="ctr"/>
            <a:endParaRPr lang="ru-RU" sz="2400" b="1" dirty="0"/>
          </a:p>
          <a:p>
            <a:pPr algn="ctr"/>
            <a:r>
              <a:rPr lang="ru-RU" sz="2400" b="1" dirty="0">
                <a:solidFill>
                  <a:srgbClr val="0070C0"/>
                </a:solidFill>
              </a:rPr>
              <a:t>ТЕХНИЧЕСКАЯ ЭКСПЛУАТАЦИЯ СЕЛЬСКИХ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</a:rPr>
              <a:t>ТЕЛЕФОННЫХ СЕТЕЙ</a:t>
            </a:r>
          </a:p>
          <a:p>
            <a:pPr algn="ctr"/>
            <a:r>
              <a:rPr lang="ru-RU" sz="2400" b="1" dirty="0" smtClean="0"/>
              <a:t>ОСНОВНЫЕ </a:t>
            </a:r>
            <a:r>
              <a:rPr lang="ru-RU" sz="2400" b="1" dirty="0"/>
              <a:t>ПОЛОЖЕНИЯ</a:t>
            </a:r>
          </a:p>
          <a:p>
            <a:pPr algn="ctr"/>
            <a:r>
              <a:rPr lang="ru-RU" sz="2400" b="1" dirty="0" smtClean="0"/>
              <a:t>РД </a:t>
            </a:r>
            <a:r>
              <a:rPr lang="ru-RU" sz="2400" b="1" dirty="0"/>
              <a:t>45.051-99</a:t>
            </a:r>
          </a:p>
          <a:p>
            <a:pPr algn="ctr"/>
            <a:r>
              <a:rPr lang="ru-RU" sz="2400" b="1" dirty="0" smtClean="0"/>
              <a:t>ЦНТИ </a:t>
            </a:r>
            <a:r>
              <a:rPr lang="ru-RU" sz="2400" b="1" dirty="0"/>
              <a:t>«ИНФОРМСВЯЗЬ»</a:t>
            </a:r>
          </a:p>
          <a:p>
            <a:pPr algn="ctr"/>
            <a:r>
              <a:rPr lang="ru-RU" sz="2400" b="1" dirty="0" smtClean="0"/>
              <a:t>МОСКВА </a:t>
            </a:r>
            <a:r>
              <a:rPr lang="ru-RU" sz="2400" b="1" dirty="0"/>
              <a:t>- 1999</a:t>
            </a:r>
          </a:p>
          <a:p>
            <a:pPr algn="ctr"/>
            <a:r>
              <a:rPr lang="ru-RU" sz="2400" b="1" dirty="0" smtClean="0"/>
              <a:t>Предисловие</a:t>
            </a:r>
            <a:endParaRPr lang="ru-RU" sz="2400" b="1" dirty="0"/>
          </a:p>
          <a:p>
            <a:pPr algn="ctr"/>
            <a:endParaRPr lang="ru-RU" sz="2400" b="1" dirty="0"/>
          </a:p>
          <a:p>
            <a:pPr algn="ctr"/>
            <a:r>
              <a:rPr lang="ru-RU" sz="2400" b="1" dirty="0" smtClean="0"/>
              <a:t>РАЗРАБОТАН </a:t>
            </a:r>
            <a:r>
              <a:rPr lang="ru-RU" sz="2400" b="1" dirty="0"/>
              <a:t>Ленинградским отраслевым научно-исследовательским </a:t>
            </a:r>
            <a:endParaRPr lang="ru-RU" sz="2400" b="1" dirty="0" smtClean="0"/>
          </a:p>
          <a:p>
            <a:pPr algn="ctr"/>
            <a:r>
              <a:rPr lang="ru-RU" sz="2400" b="1" dirty="0" smtClean="0"/>
              <a:t>институтом </a:t>
            </a:r>
            <a:r>
              <a:rPr lang="ru-RU" sz="2400" b="1" dirty="0"/>
              <a:t>связи (ЛОНИИС)</a:t>
            </a:r>
          </a:p>
          <a:p>
            <a:pPr algn="ctr"/>
            <a:r>
              <a:rPr lang="ru-RU" sz="2400" b="1" dirty="0" smtClean="0"/>
              <a:t>ВНЕСЕН </a:t>
            </a:r>
            <a:r>
              <a:rPr lang="ru-RU" sz="2400" b="1" dirty="0"/>
              <a:t>Научно-техническим управлением и охраны труда </a:t>
            </a:r>
            <a:r>
              <a:rPr lang="ru-RU" sz="2400" b="1" dirty="0" err="1"/>
              <a:t>Гостелеком</a:t>
            </a:r>
            <a:r>
              <a:rPr lang="ru-RU" sz="2400" b="1" dirty="0"/>
              <a:t> </a:t>
            </a:r>
            <a:r>
              <a:rPr lang="ru-RU" sz="2400" b="1" dirty="0" smtClean="0"/>
              <a:t>России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677037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2641" y="648781"/>
            <a:ext cx="1060186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       Связь в сельской местности </a:t>
            </a:r>
            <a:r>
              <a:rPr lang="ru-RU" sz="2400" b="1" dirty="0" smtClean="0"/>
              <a:t>– это система электросвязи сельского административного района (САР). </a:t>
            </a:r>
          </a:p>
          <a:p>
            <a:r>
              <a:rPr lang="ru-RU" sz="2400" b="1" dirty="0"/>
              <a:t> </a:t>
            </a:r>
            <a:r>
              <a:rPr lang="ru-RU" sz="2400" b="1" dirty="0" smtClean="0"/>
              <a:t>       Для ее организации на территории района создается местная сельская первичная сеть (СПС). Эта сеть служит основой для создания сельских вторичных сетей, включая сеть </a:t>
            </a:r>
            <a:r>
              <a:rPr lang="ru-RU" sz="2400" b="1" dirty="0" err="1" smtClean="0"/>
              <a:t>ТфОП</a:t>
            </a:r>
            <a:r>
              <a:rPr lang="ru-RU" sz="2400" b="1" dirty="0" smtClean="0"/>
              <a:t>.</a:t>
            </a:r>
          </a:p>
          <a:p>
            <a:r>
              <a:rPr lang="ru-RU" sz="2400" b="1" dirty="0"/>
              <a:t> </a:t>
            </a:r>
            <a:r>
              <a:rPr lang="ru-RU" sz="2400" b="1" dirty="0" smtClean="0"/>
              <a:t>       Сельская телефонная сеть (СТС) представляет собой совокупность местных телефонных станций, межстанционных соединительных линий, организуемых по физическим цепям и каналами систем передачи, абонентских линий и оконечных абонентских устройств. </a:t>
            </a:r>
          </a:p>
          <a:p>
            <a:r>
              <a:rPr lang="ru-RU" sz="2400" b="1" dirty="0"/>
              <a:t> </a:t>
            </a:r>
            <a:r>
              <a:rPr lang="ru-RU" sz="2400" b="1" dirty="0" smtClean="0"/>
              <a:t>       Сеть СТС предназначается для установления соединений в пределах САР и выхода абонентов на сети внутризоновой, междугородной и международной связи.</a:t>
            </a:r>
          </a:p>
          <a:p>
            <a:r>
              <a:rPr lang="ru-RU" sz="2400" b="1" dirty="0"/>
              <a:t> </a:t>
            </a:r>
            <a:r>
              <a:rPr lang="ru-RU" sz="2400" b="1" dirty="0" smtClean="0"/>
              <a:t>       В состав СТС входят технические средства телефонных сооружений населенных пунктов, отнесенных к сельской местности, а также райцентров, городов районного подчинения и поселков городского типа.     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627040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7750" y="350714"/>
            <a:ext cx="1063637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        При выборе способа построения СТС необходимо знать </a:t>
            </a:r>
            <a:r>
              <a:rPr lang="ru-RU" sz="2800" b="1" dirty="0" smtClean="0">
                <a:solidFill>
                  <a:srgbClr val="7030A0"/>
                </a:solidFill>
              </a:rPr>
              <a:t>основные особенности САР,</a:t>
            </a:r>
            <a:r>
              <a:rPr lang="ru-RU" sz="2400" b="1" dirty="0" smtClean="0"/>
              <a:t> на территории которого создается эта сеть. В общем случае, к этим особенностям можно отнести следующее: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 · низкая плотность населения;</a:t>
            </a:r>
          </a:p>
          <a:p>
            <a:r>
              <a:rPr lang="ru-RU" sz="2400" b="1" dirty="0" smtClean="0"/>
              <a:t>· значительная территория, охватываемая САР;</a:t>
            </a:r>
          </a:p>
          <a:p>
            <a:r>
              <a:rPr lang="ru-RU" sz="2400" b="1" dirty="0" smtClean="0"/>
              <a:t>· большое число населенных пунктов с незначительным числом жителей (менее 1000 человек);</a:t>
            </a:r>
          </a:p>
          <a:p>
            <a:r>
              <a:rPr lang="ru-RU" sz="2400" b="1" dirty="0" smtClean="0"/>
              <a:t>· меньшая потребность в современных услугах электросвязи, чем у жителей города;</a:t>
            </a:r>
          </a:p>
          <a:p>
            <a:r>
              <a:rPr lang="ru-RU" sz="2400" b="1" dirty="0" smtClean="0"/>
              <a:t>· наличие существенного информационного тяготения между периферийными населенными пунктами и райцентром, по сравнению с тяготением между периферийными населенными пунктами САР;</a:t>
            </a:r>
          </a:p>
          <a:p>
            <a:r>
              <a:rPr lang="ru-RU" sz="2400" b="1" dirty="0" smtClean="0"/>
              <a:t>· более сложные условия эксплуатации средств связи, чем в городе;</a:t>
            </a:r>
          </a:p>
          <a:p>
            <a:r>
              <a:rPr lang="ru-RU" sz="2400" b="1" dirty="0" smtClean="0"/>
              <a:t>· невозможность, в ряде случаев осуществления, телефонизации с использование проводных средств связи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7256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5056" y="117693"/>
            <a:ext cx="11568023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       Указанные выше особенности приводят к тому, что средняя емкость сельских АТС много меньше средней емкости городских АТС;</a:t>
            </a:r>
          </a:p>
          <a:p>
            <a:r>
              <a:rPr lang="ru-RU" sz="2400" b="1" dirty="0"/>
              <a:t> </a:t>
            </a:r>
            <a:r>
              <a:rPr lang="ru-RU" sz="2400" b="1" dirty="0" smtClean="0"/>
              <a:t>    - среднее расстояние между АТС на СТС значительно превышает среднее расстояние между станциями ГТС; </a:t>
            </a:r>
          </a:p>
          <a:p>
            <a:r>
              <a:rPr lang="ru-RU" sz="2400" b="1" dirty="0"/>
              <a:t> </a:t>
            </a:r>
            <a:r>
              <a:rPr lang="ru-RU" sz="2400" b="1" dirty="0" smtClean="0"/>
              <a:t>   -среднее число СЛ в пучках между станциями СТС меньше, чем на ГТС; </a:t>
            </a:r>
          </a:p>
          <a:p>
            <a:r>
              <a:rPr lang="ru-RU" sz="2400" b="1" dirty="0"/>
              <a:t> </a:t>
            </a:r>
            <a:r>
              <a:rPr lang="ru-RU" sz="2400" b="1" dirty="0" smtClean="0"/>
              <a:t>   -разброс длин абонентских линий на СТС значительно больше, чем на ГТС. </a:t>
            </a:r>
          </a:p>
          <a:p>
            <a:r>
              <a:rPr lang="ru-RU" sz="2400" b="1" dirty="0"/>
              <a:t> </a:t>
            </a:r>
            <a:r>
              <a:rPr lang="ru-RU" sz="2400" b="1" dirty="0" smtClean="0"/>
              <a:t>    Эти особенности СТС обуславливают более высокие по сравнению с ГТС капитальные вложения и эксплуатационные расходы по линейным и станционным сооружениям в расчете на один номер емкости сети. Поэтому при проектировании СТС предусматриваются следующие меры для повышения использования соединительных и абонентских линий:</a:t>
            </a:r>
          </a:p>
          <a:p>
            <a:r>
              <a:rPr lang="ru-RU" sz="2400" b="1" dirty="0" smtClean="0"/>
              <a:t> · применение радиального или радиально-узлового способа построения сети;</a:t>
            </a:r>
          </a:p>
          <a:p>
            <a:r>
              <a:rPr lang="ru-RU" sz="2400" b="1" dirty="0" smtClean="0"/>
              <a:t>· использование линий двухстороннего занятия;</a:t>
            </a:r>
          </a:p>
          <a:p>
            <a:r>
              <a:rPr lang="ru-RU" sz="2400" b="1" dirty="0" smtClean="0"/>
              <a:t>· увеличение норм допустимых потерь вызовов по сравнению с нормами потерь для ГТС;</a:t>
            </a:r>
          </a:p>
          <a:p>
            <a:r>
              <a:rPr lang="ru-RU" sz="2400" b="1" dirty="0" smtClean="0"/>
              <a:t>· использование универсальных СЛ, обеспечивающих все виды связи (местной, междугородной и внутризоновой);</a:t>
            </a:r>
          </a:p>
          <a:p>
            <a:r>
              <a:rPr lang="ru-RU" sz="2400" b="1" dirty="0" smtClean="0"/>
              <a:t>· применение спаренного включение телефонных аппаратов.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4240567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2097" y="700087"/>
            <a:ext cx="7858665" cy="5976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703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2694" y="665124"/>
            <a:ext cx="11481758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     По назначению и месту расположения станции СТС делятся на следующие виды: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   · </a:t>
            </a:r>
            <a:r>
              <a:rPr lang="ru-RU" sz="2800" b="1" dirty="0" smtClean="0">
                <a:solidFill>
                  <a:srgbClr val="7030A0"/>
                </a:solidFill>
              </a:rPr>
              <a:t>ЦС, </a:t>
            </a:r>
            <a:r>
              <a:rPr lang="ru-RU" sz="2800" b="1" dirty="0" err="1" smtClean="0">
                <a:solidFill>
                  <a:srgbClr val="7030A0"/>
                </a:solidFill>
              </a:rPr>
              <a:t>расположеннная</a:t>
            </a:r>
            <a:r>
              <a:rPr lang="ru-RU" sz="2800" b="1" dirty="0" smtClean="0">
                <a:solidFill>
                  <a:srgbClr val="7030A0"/>
                </a:solidFill>
              </a:rPr>
              <a:t> в районном центре</a:t>
            </a:r>
            <a:r>
              <a:rPr lang="ru-RU" sz="2400" b="1" dirty="0" smtClean="0"/>
              <a:t>, выполняющая одновременно функции телефонной станции районного центра и транзитного узла СТС. В ЦС включаются узловые станции (УС) и оконечные станции (ОС). Через ЦС осуществляется связь со спецслужбами и справочно-информационными службами, МТС райцентра и АМТС;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   · </a:t>
            </a:r>
            <a:r>
              <a:rPr lang="ru-RU" sz="2800" b="1" dirty="0" smtClean="0">
                <a:solidFill>
                  <a:srgbClr val="7030A0"/>
                </a:solidFill>
              </a:rPr>
              <a:t>УС, расположенные в любых населенных пунктах сельского района </a:t>
            </a:r>
            <a:r>
              <a:rPr lang="ru-RU" sz="2400" b="1" dirty="0" smtClean="0"/>
              <a:t>с учетом технико-экономических соображений. Через УС осуществляется транзитная связь между включенными в нее ОС, а также между этими ОС и ЦС или другими УС (при использовании прямых путей на уровне УС);</a:t>
            </a:r>
          </a:p>
          <a:p>
            <a:endParaRPr lang="ru-RU" sz="2400" b="1" dirty="0" smtClean="0"/>
          </a:p>
          <a:p>
            <a:r>
              <a:rPr lang="ru-RU" sz="2800" b="1" dirty="0" smtClean="0"/>
              <a:t>   </a:t>
            </a:r>
            <a:r>
              <a:rPr lang="ru-RU" sz="2800" b="1" dirty="0" smtClean="0">
                <a:solidFill>
                  <a:srgbClr val="7030A0"/>
                </a:solidFill>
              </a:rPr>
              <a:t>· ОС, расположенные в любых населенных пунктах сельского района.</a:t>
            </a:r>
          </a:p>
          <a:p>
            <a:endParaRPr lang="ru-RU" sz="2800" b="1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956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4068" y="381362"/>
            <a:ext cx="10869283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      ОС включаются в ЦС или УС. Возможна организация прямых путей между ОС или ОС и другими УС.</a:t>
            </a:r>
          </a:p>
          <a:p>
            <a:r>
              <a:rPr lang="ru-RU" sz="2400" b="1" dirty="0"/>
              <a:t> </a:t>
            </a:r>
            <a:r>
              <a:rPr lang="ru-RU" sz="2400" b="1" dirty="0" smtClean="0"/>
              <a:t>      Сеть СТС, имеющая структуру ОС – ЦС получила название </a:t>
            </a:r>
            <a:r>
              <a:rPr lang="ru-RU" sz="2800" b="1" dirty="0" smtClean="0">
                <a:solidFill>
                  <a:srgbClr val="7030A0"/>
                </a:solidFill>
              </a:rPr>
              <a:t>одноступенчатой</a:t>
            </a:r>
            <a:r>
              <a:rPr lang="ru-RU" sz="2400" b="1" dirty="0" smtClean="0"/>
              <a:t>. </a:t>
            </a:r>
          </a:p>
          <a:p>
            <a:r>
              <a:rPr lang="ru-RU" sz="2400" b="1" dirty="0"/>
              <a:t> </a:t>
            </a:r>
            <a:r>
              <a:rPr lang="ru-RU" sz="2400" b="1" dirty="0" smtClean="0"/>
              <a:t>      При наличии на СТС и УС, структура сети называется </a:t>
            </a:r>
            <a:r>
              <a:rPr lang="ru-RU" sz="2800" b="1" dirty="0" smtClean="0">
                <a:solidFill>
                  <a:srgbClr val="7030A0"/>
                </a:solidFill>
              </a:rPr>
              <a:t>двухступенчатой</a:t>
            </a:r>
            <a:r>
              <a:rPr lang="ru-RU" sz="2400" b="1" dirty="0" smtClean="0"/>
              <a:t>.  </a:t>
            </a:r>
          </a:p>
          <a:p>
            <a:r>
              <a:rPr lang="ru-RU" sz="2400" b="1" dirty="0"/>
              <a:t> </a:t>
            </a:r>
            <a:r>
              <a:rPr lang="ru-RU" sz="2400" b="1" dirty="0" smtClean="0"/>
              <a:t>      Выбор схемы построения СТС (одноступенчатой или двухступенчатой) производится при проектировании на основе технико-экономического сравнения вариантов построения СТС. Для обеспечения необходимого качества и нормы по затуханию тракта телефонной передачи, УС и ЦС должны обеспечивать четырехпроводные соединения.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       Связь станций СТС между собой может осуществляться по односторонним, двухсторонним, раздельным или общим для местной междугородной связи (универсальным СА). 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908691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8573" y="120770"/>
            <a:ext cx="11050438" cy="7786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    Внедрение цифровых систем </a:t>
            </a:r>
            <a:r>
              <a:rPr lang="ru-RU" sz="2400" b="1" dirty="0" smtClean="0"/>
              <a:t>коммутации на СТС позволяет включить: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      · индивидуальные аналоговые двухпроводные линии непосредственно в АТС, через цифровые концентраторы и абонентские мультиплексоры. Выбор включения тем или иным способом аналоговых абонентских линий определяется экономическими соображениями;</a:t>
            </a:r>
          </a:p>
          <a:p>
            <a:r>
              <a:rPr lang="ru-RU" sz="2400" b="1" dirty="0" smtClean="0"/>
              <a:t>      · цифровые абонентские линии для реализации услуг N–ISDN (</a:t>
            </a:r>
            <a:r>
              <a:rPr lang="ru-RU" sz="2000" b="1" i="1" dirty="0" smtClean="0"/>
              <a:t>ISDN (англ. </a:t>
            </a:r>
            <a:r>
              <a:rPr lang="ru-RU" sz="2000" b="1" i="1" dirty="0" err="1" smtClean="0"/>
              <a:t>Integrated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Services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Digital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Network</a:t>
            </a:r>
            <a:r>
              <a:rPr lang="ru-RU" sz="2000" b="1" i="1" dirty="0" smtClean="0"/>
              <a:t>) — данная технология обеспечивает передачу цифрового сигнала по телефонным каналам с предоставлением различных служб.);</a:t>
            </a:r>
          </a:p>
          <a:p>
            <a:r>
              <a:rPr lang="ru-RU" sz="2400" b="1" dirty="0" smtClean="0"/>
              <a:t>      · линий радиотелефонной связи;</a:t>
            </a:r>
          </a:p>
          <a:p>
            <a:r>
              <a:rPr lang="ru-RU" sz="2400" b="1" dirty="0" smtClean="0"/>
              <a:t>      · использование многоточечного подключения цифровых АТС малой емкости или концентраторов в кольцевую распределительную цифровую систему передачи;</a:t>
            </a:r>
          </a:p>
          <a:p>
            <a:r>
              <a:rPr lang="ru-RU" sz="2400" b="1" dirty="0" smtClean="0"/>
              <a:t>      · оптические кабели (при использовании соответствующих интерфейсов);</a:t>
            </a:r>
          </a:p>
          <a:p>
            <a:r>
              <a:rPr lang="ru-RU" sz="2400" b="1" dirty="0" smtClean="0"/>
              <a:t>      · использование спутниковых систем передачи с учетом сложного географического и климатического положения САР, низкой плотности населения и отсутствие связи населенного пункта с сельской администрацией и РЦ.</a:t>
            </a:r>
          </a:p>
          <a:p>
            <a:r>
              <a:rPr lang="ru-RU" sz="2400" b="1" dirty="0" smtClean="0"/>
              <a:t>     · обходные направления.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 </a:t>
            </a:r>
          </a:p>
          <a:p>
            <a:endParaRPr lang="ru-RU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28027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7751" y="1929392"/>
            <a:ext cx="1119708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</a:rPr>
              <a:t>       Система </a:t>
            </a:r>
            <a:r>
              <a:rPr lang="ru-RU" sz="2400" b="1" dirty="0"/>
              <a:t>централизованной технической эксплуатации должна обеспечивать такую организацию технического обслуживания средств связи сельского района, при которой оперативное управление осуществляется из </a:t>
            </a:r>
            <a:r>
              <a:rPr lang="ru-RU" sz="2400" b="1" dirty="0">
                <a:solidFill>
                  <a:srgbClr val="7030A0"/>
                </a:solidFill>
              </a:rPr>
              <a:t>общего центра </a:t>
            </a:r>
            <a:r>
              <a:rPr lang="ru-RU" sz="2400" b="1">
                <a:solidFill>
                  <a:srgbClr val="7030A0"/>
                </a:solidFill>
              </a:rPr>
              <a:t>технической </a:t>
            </a:r>
            <a:r>
              <a:rPr lang="ru-RU" sz="2400" b="1" smtClean="0">
                <a:solidFill>
                  <a:srgbClr val="7030A0"/>
                </a:solidFill>
              </a:rPr>
              <a:t>эксплуатации - ЦТЭ.</a:t>
            </a:r>
            <a:endParaRPr lang="ru-RU" sz="2400" b="1" dirty="0">
              <a:solidFill>
                <a:srgbClr val="7030A0"/>
              </a:solidFill>
            </a:endParaRPr>
          </a:p>
          <a:p>
            <a:endParaRPr lang="ru-RU" sz="2400" b="1" dirty="0"/>
          </a:p>
          <a:p>
            <a:r>
              <a:rPr lang="ru-RU" sz="2400" b="1" dirty="0" smtClean="0"/>
              <a:t>     Система </a:t>
            </a:r>
            <a:r>
              <a:rPr lang="ru-RU" sz="2400" b="1" dirty="0"/>
              <a:t>технического обслуживания сельских телефонных сетей представляет собой совокупность технических средств, размещаемых в центре технической эксплуатации и на периферийных объектах зоны обслуживания, с централизованным методом организации технического обслуживания.</a:t>
            </a:r>
          </a:p>
          <a:p>
            <a:endParaRPr lang="ru-RU" sz="2400" b="1" dirty="0"/>
          </a:p>
          <a:p>
            <a:endParaRPr lang="ru-RU" sz="2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99427" y="517910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b="1" dirty="0">
                <a:solidFill>
                  <a:srgbClr val="7030A0"/>
                </a:solidFill>
              </a:rPr>
              <a:t>Система технической эксплуатации сельских телефонных сетей</a:t>
            </a:r>
          </a:p>
        </p:txBody>
      </p:sp>
    </p:spTree>
    <p:extLst>
      <p:ext uri="{BB962C8B-B14F-4D97-AF65-F5344CB8AC3E}">
        <p14:creationId xmlns:p14="http://schemas.microsoft.com/office/powerpoint/2010/main" val="38212637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1086</Words>
  <Application>Microsoft Office PowerPoint</Application>
  <PresentationFormat>Широкоэкранный</PresentationFormat>
  <Paragraphs>87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Тема Office</vt:lpstr>
      <vt:lpstr>Организация сельских телефонных сетей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сельских телефонных сетей</dc:title>
  <dc:creator>Evgeniy</dc:creator>
  <cp:lastModifiedBy>Evgeniy</cp:lastModifiedBy>
  <cp:revision>13</cp:revision>
  <dcterms:created xsi:type="dcterms:W3CDTF">2019-11-12T10:15:29Z</dcterms:created>
  <dcterms:modified xsi:type="dcterms:W3CDTF">2019-11-20T03:00:17Z</dcterms:modified>
</cp:coreProperties>
</file>