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4" r:id="rId14"/>
    <p:sldId id="268" r:id="rId15"/>
    <p:sldId id="269" r:id="rId16"/>
    <p:sldId id="270" r:id="rId17"/>
    <p:sldId id="271" r:id="rId18"/>
    <p:sldId id="272" r:id="rId19"/>
    <p:sldId id="273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BB7F0-D48B-4186-AA32-302875E5F520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BD85-1124-40C5-B30E-D0F2796430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9902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BB7F0-D48B-4186-AA32-302875E5F520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BD85-1124-40C5-B30E-D0F2796430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452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BB7F0-D48B-4186-AA32-302875E5F520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BD85-1124-40C5-B30E-D0F2796430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726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BB7F0-D48B-4186-AA32-302875E5F520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BD85-1124-40C5-B30E-D0F2796430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9432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BB7F0-D48B-4186-AA32-302875E5F520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BD85-1124-40C5-B30E-D0F2796430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8142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BB7F0-D48B-4186-AA32-302875E5F520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BD85-1124-40C5-B30E-D0F2796430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8112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BB7F0-D48B-4186-AA32-302875E5F520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BD85-1124-40C5-B30E-D0F2796430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7256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BB7F0-D48B-4186-AA32-302875E5F520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BD85-1124-40C5-B30E-D0F2796430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417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BB7F0-D48B-4186-AA32-302875E5F520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BD85-1124-40C5-B30E-D0F2796430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8251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BB7F0-D48B-4186-AA32-302875E5F520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BD85-1124-40C5-B30E-D0F2796430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5830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BB7F0-D48B-4186-AA32-302875E5F520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BD85-1124-40C5-B30E-D0F2796430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4881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8BB7F0-D48B-4186-AA32-302875E5F520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92BD85-1124-40C5-B30E-D0F2796430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6745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16183" y="642029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ВСС РФ. Организация и управление на предприятиях связи</a:t>
            </a:r>
            <a:endParaRPr lang="ru-RU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16183" y="3872201"/>
            <a:ext cx="9144000" cy="1655762"/>
          </a:xfrm>
        </p:spPr>
        <p:txBody>
          <a:bodyPr/>
          <a:lstStyle/>
          <a:p>
            <a:endParaRPr lang="ru-RU" dirty="0" smtClean="0"/>
          </a:p>
          <a:p>
            <a:r>
              <a:rPr lang="ru-RU" sz="6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ВСС РФ</a:t>
            </a:r>
            <a:endParaRPr lang="ru-RU" sz="6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9599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40327" y="196656"/>
            <a:ext cx="1103514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Совет по Регуляции Работы </a:t>
            </a:r>
            <a:r>
              <a:rPr lang="ru-RU" sz="2800" b="1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Internet</a:t>
            </a: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lang="ru-RU" sz="2800" b="1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Internet</a:t>
            </a: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800" b="1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Activities</a:t>
            </a: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800" b="1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Board</a:t>
            </a: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IAB) - Совет определяет основную политику в области глобальной сети </a:t>
            </a:r>
            <a:r>
              <a:rPr lang="ru-RU" sz="2800" b="1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Internet</a:t>
            </a: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 </a:t>
            </a:r>
          </a:p>
          <a:p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Включает в себя два подкомитета: исследовательский - IRTF (</a:t>
            </a:r>
            <a:r>
              <a:rPr lang="ru-RU" sz="2800" b="1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Internet</a:t>
            </a: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800" b="1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Reseach</a:t>
            </a: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800" b="1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Task</a:t>
            </a: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800" b="1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Forse</a:t>
            </a: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и стандартизации - IETF (</a:t>
            </a:r>
            <a:r>
              <a:rPr lang="ru-RU" sz="2800" b="1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Internet</a:t>
            </a: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800" b="1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Engineering</a:t>
            </a: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800" b="1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Task</a:t>
            </a: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800" b="1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Forse</a:t>
            </a: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). Стандарты IAB называются "</a:t>
            </a:r>
            <a:r>
              <a:rPr lang="ru-RU" sz="2800" b="1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Request</a:t>
            </a: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800" b="1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</a:t>
            </a: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800" b="1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Comments</a:t>
            </a: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" (RFC) </a:t>
            </a: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53291" y="3577168"/>
            <a:ext cx="11533909" cy="30654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lnSpc>
                <a:spcPct val="115000"/>
              </a:lnSpc>
              <a:spcAft>
                <a:spcPts val="0"/>
              </a:spcAft>
            </a:pPr>
            <a:r>
              <a:rPr lang="ru-RU" sz="28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Для работ над спецификациями систем третьего поколения мобильной связи 3</a:t>
            </a:r>
            <a:r>
              <a:rPr lang="en-US" sz="28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</a:t>
            </a:r>
            <a:r>
              <a:rPr lang="ru-RU" sz="28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было решено объединить усилия и ресурсы разных региональных организаций, занимающихся разработкой стандартов в области СПС. Для этого шестью организациями из пяти разных частей света был создан партнерский проект 3</a:t>
            </a:r>
            <a:r>
              <a:rPr lang="en-US" sz="28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GPP</a:t>
            </a:r>
            <a:r>
              <a:rPr lang="ru-RU" sz="28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(</a:t>
            </a:r>
            <a:r>
              <a:rPr lang="en-US" sz="28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Third </a:t>
            </a:r>
            <a:r>
              <a:rPr lang="en-US" sz="2800" b="1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GenerationPartnership</a:t>
            </a:r>
            <a:r>
              <a:rPr lang="en-US" sz="28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Project</a:t>
            </a:r>
            <a:r>
              <a:rPr lang="ru-RU" sz="28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).</a:t>
            </a:r>
            <a:endParaRPr lang="ru-RU" sz="28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6323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3290" y="1228830"/>
            <a:ext cx="11554691" cy="56291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В нашей стране работы по стандартизации в области связи наряду с Государственным комитетом по стандартизации, метрологии и сертификации (Госстандартом) проводят также Министерство цифрового развития связи и массовых коммуникаций РФ (</a:t>
            </a:r>
            <a:r>
              <a:rPr lang="ru-RU" sz="2800" b="1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Минкомсвязи</a:t>
            </a: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РФ) и Государственная комиссия по электросвязи (ГКЭС) Минсвязи РФ, Государственная комиссия по распределению частот (ГКРЧ) Минсвязи РФ и </a:t>
            </a:r>
            <a:r>
              <a:rPr lang="ru-RU" sz="2800" b="1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Главгоссвязьнадзор</a:t>
            </a: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России (Федеральная служба по надзору в сфере связи, информационных технологий и массовых коммуникаций).</a:t>
            </a:r>
            <a:endParaRPr lang="ru-RU" sz="2800" b="1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</a:t>
            </a:r>
            <a:endParaRPr lang="ru-RU" sz="28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86269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72835" y="1785242"/>
            <a:ext cx="11762509" cy="38174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ВСС </a:t>
            </a:r>
            <a:r>
              <a:rPr lang="ru-RU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представляет собой сложную, иерархическую систему. Упрощенно ее можно представить тремя уровнями.</a:t>
            </a:r>
            <a:endParaRPr lang="ru-RU" sz="28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 уровень. </a:t>
            </a:r>
            <a:r>
              <a:rPr lang="ru-RU" sz="28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Первичные </a:t>
            </a:r>
            <a:r>
              <a:rPr lang="ru-RU" sz="28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сети ВСС.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Представляет </a:t>
            </a:r>
            <a:r>
              <a:rPr lang="ru-RU" sz="2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собой совокупность узлов, линий передачи, типовых физических цепей, типовых каналов передачи и сетевых трактов ВСС. Первичная сеть представляет вторичным сетям каналы передачи и физические цепи</a:t>
            </a:r>
            <a:r>
              <a:rPr lang="ru-RU" sz="28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49271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5636" y="-128528"/>
            <a:ext cx="11471564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   </a:t>
            </a:r>
            <a:r>
              <a:rPr lang="ru-RU" sz="28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Сеть </a:t>
            </a:r>
            <a:r>
              <a:rPr lang="ru-RU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первичная (</a:t>
            </a:r>
            <a:r>
              <a:rPr lang="ru-RU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transmission</a:t>
            </a:r>
            <a:r>
              <a:rPr lang="ru-RU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network</a:t>
            </a:r>
            <a:r>
              <a:rPr lang="ru-RU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transmission</a:t>
            </a:r>
            <a:r>
              <a:rPr lang="ru-RU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</a:t>
            </a:r>
            <a:r>
              <a:rPr lang="ru-RU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— Совокупность типовых физических цепей, типовых каналов передачи и сетевых трактов, образованную на базе сетевых узлов, сетевых станций, оконечных устройств первичной сети и соединяющих их линий передачи.</a:t>
            </a:r>
          </a:p>
          <a:p>
            <a:r>
              <a:rPr lang="ru-RU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Сеть первичная внутризоновая — Часть первичной сети, обеспечивающая соединение между собой типовых каналов передачи разных местных первичных сетей одной зоны нумерации телефонной сети.</a:t>
            </a:r>
          </a:p>
          <a:p>
            <a:r>
              <a:rPr lang="ru-RU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28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Сеть </a:t>
            </a:r>
            <a:r>
              <a:rPr lang="ru-RU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первичная магистральная — Часть первичной сети, обеспечивающая соединение между собой типовых каналов передачи и сетевых трактов разных внутризоновых первичных сетей на всей территории страны.</a:t>
            </a:r>
          </a:p>
          <a:p>
            <a:r>
              <a:rPr lang="ru-RU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Сеть первичная местная — Часть первичной сети, ограниченная территорией города с пригородом или сельского района.</a:t>
            </a:r>
            <a:endParaRPr lang="ru-RU" sz="2800" b="1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7657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6746" y="372078"/>
            <a:ext cx="10806545" cy="5799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II </a:t>
            </a:r>
            <a:r>
              <a:rPr lang="ru-RU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уровень. Вторичные </a:t>
            </a:r>
            <a:r>
              <a:rPr lang="ru-RU" sz="28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сети.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8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Состоят </a:t>
            </a:r>
            <a:r>
              <a:rPr lang="ru-RU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из каналов определенного назначения (телефонных, телеграфных, передачи данных, телевизионных и т.д.)</a:t>
            </a:r>
            <a:endParaRPr lang="ru-RU" sz="28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На </a:t>
            </a:r>
            <a:r>
              <a:rPr lang="ru-RU" sz="2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основе типовых каналов передачи и физических цепей первичной сети с помощью узлов и станций коммутаций организуются различные вторичные сети (телефонная, телеграфная, передачи данных, передачи газет, сети распределения программ ТВ и ЗВ). Вторичные сети обеспечивают транспортировку, коммутацию, распределение сигналов в службах электросвязи.</a:t>
            </a:r>
            <a:endParaRPr lang="ru-RU" sz="28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52710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4236" y="188274"/>
            <a:ext cx="11284527" cy="61246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III </a:t>
            </a:r>
            <a:r>
              <a:rPr lang="ru-RU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уровень. Системы и службы электросвязи, предоставляющие пользователям конкретные услуги (Телефонную связь, Услуги по передаче данных, распределение программ звукового и телевизионного вещания, и т.д.</a:t>
            </a:r>
            <a:endParaRPr lang="ru-RU" sz="28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На </a:t>
            </a:r>
            <a:r>
              <a:rPr lang="ru-RU" sz="2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базе вторичных цепей организуются системы электросвязи, представляющие собой комплекс технических средств, осуществляющих электросвязь определенного вида и включающие в себя соответствующую вторичную сеть. Система электросвязи может включать в себя одну или несколько служб электросвязи и одну или несколько сетей электросвязи.</a:t>
            </a:r>
            <a:endParaRPr lang="ru-RU" sz="28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63806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ndo.sibsutis.ru/bakalavr/sem4/course147-4/images/img1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09255" y="270164"/>
            <a:ext cx="9621982" cy="55071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3590073" y="6112232"/>
            <a:ext cx="4139018" cy="5559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Общая структура ВСС</a:t>
            </a:r>
            <a:endParaRPr lang="ru-RU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68978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7199" y="210090"/>
            <a:ext cx="11346873" cy="6679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Управление </a:t>
            </a:r>
            <a:r>
              <a:rPr lang="ru-RU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сегментами ВСС осуществляют операторы связи – это специализированные предприятия, которые создают телекоммуникационную сеть для оказания общедоступных услуг, владеют этой сетью и поддерживают её работу. (т.е. операторы связи имеют собственную инфраструктуру).</a:t>
            </a:r>
            <a:endParaRPr lang="ru-RU" sz="28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Любая телекоммуникационная сеть оператора связи в общем виде состоит из:</a:t>
            </a:r>
            <a:endParaRPr lang="ru-RU" sz="28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сетей доступа;</a:t>
            </a:r>
            <a:endParaRPr lang="ru-RU" sz="28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магистральной (транспортной) сети;</a:t>
            </a:r>
            <a:endParaRPr lang="ru-RU" sz="28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центров управления сервисами (центры управления).</a:t>
            </a:r>
            <a:endParaRPr lang="ru-RU" sz="28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И сети доступа и магистральные сети строятся на основе коммутаторов.</a:t>
            </a:r>
            <a:endParaRPr lang="ru-RU" sz="28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92725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http://ndo.sibsutis.ru/bakalavr/sem4/course147-4/images/img2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62546" y="207818"/>
            <a:ext cx="8146472" cy="5320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852053" y="5911395"/>
            <a:ext cx="10432473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Структура телекоммуникационной сети оператора связи</a:t>
            </a:r>
            <a:endParaRPr lang="ru-RU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01901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7981" y="0"/>
            <a:ext cx="11533909" cy="62950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К </a:t>
            </a:r>
            <a:r>
              <a:rPr lang="ru-RU" sz="28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коммутаторам сетей доступа подключается оконечное оборудование пользователей. Основное назначение сетей доступа – концентрация информационных потоков, поступающих от многочисленных пользователей и передача их при необходимости коммутаторам магистральной сети.</a:t>
            </a:r>
            <a:endParaRPr lang="ru-RU" sz="2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800" b="1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Магистральная </a:t>
            </a:r>
            <a:r>
              <a:rPr lang="ru-RU" sz="28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сеть связывает отдельные сети доступа, обеспечивая транзит по высокоскоростным каналам. Коммутаторы магистральных сетей могут оперировать не только информационными соединениями отдельных пользователей, но и агрегированными информационными потоками.</a:t>
            </a:r>
            <a:endParaRPr lang="ru-RU" sz="2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ru-RU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9994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61110" y="729872"/>
            <a:ext cx="11035145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историческом плане все виды электросвязи длительное время развивались независимо друг от друга, в результате чего сформировались несколько независимых сетей.</a:t>
            </a:r>
            <a:endParaRPr lang="ru-RU" sz="3200" b="1" dirty="0"/>
          </a:p>
        </p:txBody>
      </p:sp>
      <p:pic>
        <p:nvPicPr>
          <p:cNvPr id="4" name="Рисунок 3" descr="http://library.tuit.uz/skanir_knigi/book/set_svyazi/Chast%201.files/image004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6973" y="3243466"/>
            <a:ext cx="7585364" cy="3383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27696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12618" y="492155"/>
            <a:ext cx="11679382" cy="63658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32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</a:t>
            </a:r>
            <a:r>
              <a:rPr lang="ru-RU" sz="28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</a:t>
            </a: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ети общего пользования не справлялись с требуемыми объемами передачи информации, необходимыми для нормального развития экономики и поэтому ряд министерств и ведомств стали создавать свои сети для удовлетворения собственных нужд.</a:t>
            </a:r>
            <a:endParaRPr lang="ru-RU" sz="2800" b="1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В 70-х годах было принято решение о создании Единой автоматизированной сети связи (ЕАСС) СССР. Работа по созданию сети ЕАСС прекратилась в связи с развалом СССР.</a:t>
            </a:r>
            <a:endParaRPr lang="ru-RU" sz="2800" b="1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В настоящее время этот проект, отражая изменение геополитической ситуации и новые революционные достижения в области связи, носит название Взаимоувязанная сеть связи России.</a:t>
            </a:r>
            <a:endParaRPr lang="ru-RU" sz="28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63937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1726" y="236659"/>
            <a:ext cx="11388437" cy="5175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Для того чтобы существующие и создаваемые сети могли успешно взаимодействовать друг с другом внутри страны, а так же с сетями других государств, необходимо обеспечить выполнение общих организационно-технических требований, которые формулируются организациями стандартизации.</a:t>
            </a:r>
            <a:endParaRPr lang="ru-RU" sz="2800" b="1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Организации стандартизации обеспечивают условия для обсуждения прогрессивных технологий, утверждают результаты этих обсуждений в виде официальных стандартов, а также обеспечиваю</a:t>
            </a: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 распространение утвержденных стандартов.</a:t>
            </a:r>
            <a:endParaRPr lang="ru-RU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86884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95235" y="0"/>
            <a:ext cx="11367654" cy="65330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ru-RU" sz="32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Международная организация стандартизации </a:t>
            </a:r>
            <a:r>
              <a:rPr lang="ru-RU" sz="32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(МОС) </a:t>
            </a: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ru-RU" sz="2800" b="1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International</a:t>
            </a: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800" b="1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Standard</a:t>
            </a: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800" b="1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Organization</a:t>
            </a: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ISO) - является автором стандартов в различных областях деятельности, включая стандарты по телекоммуникациям. Членами ISO являются национальные организации стандартизации. Участие в ISO является добровольным. Наиболее известным стандартом ISO в области телекоммуникаций является эталонная модель взаимодействия открытых систем.</a:t>
            </a:r>
            <a:endParaRPr lang="ru-RU" sz="2800" b="1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ru-RU" sz="32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Телекоммуникационный сектор стандартизации Международного союза электросвязи (МСЭ-Т) </a:t>
            </a: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ru-RU" sz="2800" b="1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Telecommunication</a:t>
            </a: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800" b="1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Standardization</a:t>
            </a: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800" b="1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Sector</a:t>
            </a: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800" b="1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of</a:t>
            </a: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800" b="1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International</a:t>
            </a: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800" b="1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Telecommunication</a:t>
            </a: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800" b="1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Union</a:t>
            </a: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ITU-T) -  международная организация, разрабатывающая стандарты в области связи. 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62186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" y="38072"/>
            <a:ext cx="11637818" cy="6987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lnSpc>
                <a:spcPct val="115000"/>
              </a:lnSpc>
              <a:spcAft>
                <a:spcPts val="0"/>
              </a:spcAft>
            </a:pP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 мае 1865 года в Париже была подписана конвенция о созда­нии Международного Телеграфного Союза - </a:t>
            </a:r>
            <a:r>
              <a:rPr lang="en-US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International Telegraph Union</a:t>
            </a: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Россия была одной из стран, которые учредили эту меж­правительственную организацию. Конференция, состоявшаяся в 1932 году в Мадриде, решила объединить Международный Телеграфный Союз с аналогичной организацией, занимающей­ся вопросами радиосвязи. </a:t>
            </a:r>
          </a:p>
          <a:p>
            <a:pPr indent="457200">
              <a:lnSpc>
                <a:spcPct val="115000"/>
              </a:lnSpc>
              <a:spcAft>
                <a:spcPts val="0"/>
              </a:spcAft>
            </a:pP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 результате появилось название </a:t>
            </a:r>
            <a:r>
              <a:rPr lang="en-US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ITU</a:t>
            </a: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- </a:t>
            </a:r>
            <a:r>
              <a:rPr lang="en-US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International Telecommunication Union</a:t>
            </a: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Примечательно, что это преобразование не потребовало изменения аббревиатуры на английском языке - </a:t>
            </a:r>
            <a:r>
              <a:rPr lang="en-US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ITU</a:t>
            </a: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С 1947 года статус </a:t>
            </a:r>
            <a:r>
              <a:rPr lang="en-US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ITU</a:t>
            </a: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изменился. Он стал специализированным учреждением Организации Объединенных Наций</a:t>
            </a:r>
            <a:endParaRPr lang="ru-RU" sz="28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7443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5636" y="224315"/>
            <a:ext cx="11346873" cy="4552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lnSpc>
                <a:spcPct val="115000"/>
              </a:lnSpc>
            </a:pPr>
            <a:endParaRPr lang="ru-RU" sz="2800" b="1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457200">
              <a:lnSpc>
                <a:spcPct val="115000"/>
              </a:lnSpc>
            </a:pPr>
            <a:endParaRPr lang="ru-RU" sz="28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457200">
              <a:lnSpc>
                <a:spcPct val="115000"/>
              </a:lnSpc>
            </a:pP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Штаб-квартира </a:t>
            </a:r>
            <a:r>
              <a:rPr lang="en-US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ITU</a:t>
            </a: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с 1948 года расположена в Женеве. </a:t>
            </a:r>
            <a:endParaRPr lang="ru-RU" sz="2800" b="1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457200">
              <a:lnSpc>
                <a:spcPct val="115000"/>
              </a:lnSpc>
              <a:spcAft>
                <a:spcPts val="0"/>
              </a:spcAft>
            </a:pP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 настоящее время (после ряда структурных изменений) основные рабочие органы </a:t>
            </a:r>
            <a:r>
              <a:rPr lang="en-US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ITU</a:t>
            </a: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представлены тремя секторами:</a:t>
            </a:r>
            <a:endParaRPr lang="ru-RU" sz="2800" b="1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457200">
              <a:lnSpc>
                <a:spcPct val="115000"/>
              </a:lnSpc>
              <a:spcAft>
                <a:spcPts val="0"/>
              </a:spcAft>
            </a:pP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•    стандартизации электросвязи (</a:t>
            </a:r>
            <a:r>
              <a:rPr lang="en-US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ITU</a:t>
            </a: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en-US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</a:t>
            </a: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);</a:t>
            </a:r>
            <a:endParaRPr lang="ru-RU" sz="2800" b="1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457200">
              <a:lnSpc>
                <a:spcPct val="115000"/>
              </a:lnSpc>
              <a:spcAft>
                <a:spcPts val="0"/>
              </a:spcAft>
            </a:pP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•    радиосвязи (</a:t>
            </a:r>
            <a:r>
              <a:rPr lang="en-US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ITU</a:t>
            </a: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en-US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</a:t>
            </a: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);</a:t>
            </a:r>
            <a:endParaRPr lang="ru-RU" sz="2800" b="1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457200">
              <a:lnSpc>
                <a:spcPct val="115000"/>
              </a:lnSpc>
              <a:spcAft>
                <a:spcPts val="0"/>
              </a:spcAft>
            </a:pP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•    развития электросвязи (</a:t>
            </a:r>
            <a:r>
              <a:rPr lang="en-US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ITU</a:t>
            </a: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en-US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</a:t>
            </a: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).</a:t>
            </a:r>
            <a:endParaRPr lang="ru-RU" sz="28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34168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3886" y="668547"/>
            <a:ext cx="11305309" cy="46802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Европейский институт стандартизации электросвязи</a:t>
            </a:r>
            <a:r>
              <a:rPr lang="en-US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(European Telecommunications Standards Institute - ETSI). </a:t>
            </a: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Определяет единую техническую политику в области телекоммуникаций для стран - членов Европейского сообщества. Наиболее известным стандартом ETSI является стандарт сотовой системы подвижной радиосвязи GSM.</a:t>
            </a:r>
            <a:endParaRPr lang="ru-RU" sz="2800" b="1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Европейская ассоциация производителей ЭВМ</a:t>
            </a:r>
            <a:r>
              <a:rPr lang="en-US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(European Computer Manufactures Association - ECMA).</a:t>
            </a:r>
            <a:endParaRPr lang="ru-RU" sz="28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02355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2673" y="0"/>
            <a:ext cx="11305309" cy="5799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Американский Национальный Институт Стандартизации (</a:t>
            </a:r>
            <a:r>
              <a:rPr lang="ru-RU" sz="2800" b="1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American</a:t>
            </a: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800" b="1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National</a:t>
            </a: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800" b="1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Standard</a:t>
            </a: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800" b="1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Institute</a:t>
            </a: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ANSI) - является координирующим органом добровольных групп по стандартизации в пределах США. ANSI является членом ISO. Широко известным стандартом ANSI по коммуникациям является FDDI.</a:t>
            </a:r>
            <a:endParaRPr lang="ru-RU" sz="2800" b="1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Федеральная комиссия по связи (</a:t>
            </a:r>
            <a:r>
              <a:rPr lang="ru-RU" sz="2800" b="1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Federal</a:t>
            </a: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800" b="1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Communication</a:t>
            </a: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800" b="1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Commission</a:t>
            </a:r>
            <a:r>
              <a:rPr lang="ru-RU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FCC) США. Правительственная организация США, занимающаяся регулированием в отрасли связи, в том числе распределением спектра радиочастот.</a:t>
            </a:r>
            <a:endParaRPr lang="ru-RU" sz="2800" b="1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endParaRPr lang="ru-RU" sz="28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598860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732</Words>
  <Application>Microsoft Office PowerPoint</Application>
  <PresentationFormat>Широкоэкранный</PresentationFormat>
  <Paragraphs>52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Symbol</vt:lpstr>
      <vt:lpstr>Times New Roman</vt:lpstr>
      <vt:lpstr>Тема Office</vt:lpstr>
      <vt:lpstr>ВСС РФ. Организация и управление на предприятиях связи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и управление на предприятиях связи</dc:title>
  <dc:creator>Evgeniy</dc:creator>
  <cp:lastModifiedBy>Evgeniy</cp:lastModifiedBy>
  <cp:revision>16</cp:revision>
  <dcterms:created xsi:type="dcterms:W3CDTF">2019-09-02T01:32:17Z</dcterms:created>
  <dcterms:modified xsi:type="dcterms:W3CDTF">2020-01-23T09:42:30Z</dcterms:modified>
</cp:coreProperties>
</file>