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882" autoAdjust="0"/>
    <p:restoredTop sz="94660"/>
  </p:normalViewPr>
  <p:slideViewPr>
    <p:cSldViewPr>
      <p:cViewPr varScale="1">
        <p:scale>
          <a:sx n="110" d="100"/>
          <a:sy n="110" d="100"/>
        </p:scale>
        <p:origin x="-20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42A815-2874-4C95-B6C1-F5910DA1C361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6273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11DC6-CD32-4E3D-AE4B-5619BE672D29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8451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FF2FE-AF77-4BB4-9F7D-0BD6C7D85865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6058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D17522-ECC5-4430-9665-3380610EF167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03613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DB3254-B10D-49B0-B45B-F358D8391104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43538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C8944F-E6DD-45DD-BAF4-C3F2E18E5401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8907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DE39D7-D1D7-451D-A3FA-E5846CA08FCA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2902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E7812A-1EFB-421C-981B-7BF8811B5753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582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61A837-4DEE-4A69-BCBA-F4B3ACEA228A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83513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5FAFDB-C0F3-483E-9FB6-1B1649E0AD46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6725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509CDE-C8CE-4B75-B914-53ACE1A74B41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1523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Щелчок правит 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Щелчок правит 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CF563F90-9005-4D04-A5FD-322D1B6588F9}" type="slidenum">
              <a:rPr lang="ru-RU" altLang="ru-RU" smtClean="0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588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png"/><Relationship Id="rId5" Type="http://schemas.openxmlformats.org/officeDocument/2006/relationships/oleObject" Target="../embeddings/oleObject3.bin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9144000" cy="838200"/>
          </a:xfrm>
        </p:spPr>
        <p:txBody>
          <a:bodyPr/>
          <a:lstStyle/>
          <a:p>
            <a:r>
              <a:rPr lang="ru-RU" altLang="ru-RU" sz="3600" b="1">
                <a:solidFill>
                  <a:srgbClr val="0066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3.13. Измерение ионизирующих излучений</a:t>
            </a:r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0" y="1371600"/>
            <a:ext cx="91440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ru-RU" altLang="ru-RU" sz="2400" smtClean="0">
                <a:solidFill>
                  <a:srgbClr val="000000"/>
                </a:solidFill>
              </a:rPr>
              <a:t>  Основа регистрации ионизирующего излучения (</a:t>
            </a:r>
            <a:r>
              <a:rPr lang="ru-RU" altLang="ru-RU" sz="2400" b="1" smtClean="0">
                <a:solidFill>
                  <a:srgbClr val="FF3300"/>
                </a:solidFill>
              </a:rPr>
              <a:t>ИИ</a:t>
            </a:r>
            <a:r>
              <a:rPr lang="ru-RU" altLang="ru-RU" sz="2400" smtClean="0">
                <a:solidFill>
                  <a:srgbClr val="000000"/>
                </a:solidFill>
              </a:rPr>
              <a:t>) - его взаимодействие с веществом детектора, который вместе с усилителем сигнала и регистрирующим прибором составляет блок-схему для измерений.</a:t>
            </a:r>
          </a:p>
        </p:txBody>
      </p:sp>
      <p:grpSp>
        <p:nvGrpSpPr>
          <p:cNvPr id="2057" name="Group 9"/>
          <p:cNvGrpSpPr>
            <a:grpSpLocks/>
          </p:cNvGrpSpPr>
          <p:nvPr/>
        </p:nvGrpSpPr>
        <p:grpSpPr bwMode="auto">
          <a:xfrm>
            <a:off x="762000" y="3505200"/>
            <a:ext cx="1905000" cy="685800"/>
            <a:chOff x="864" y="1872"/>
            <a:chExt cx="1200" cy="432"/>
          </a:xfrm>
        </p:grpSpPr>
        <p:sp>
          <p:nvSpPr>
            <p:cNvPr id="2052" name="Rectangle 4"/>
            <p:cNvSpPr>
              <a:spLocks noChangeArrowheads="1"/>
            </p:cNvSpPr>
            <p:nvPr/>
          </p:nvSpPr>
          <p:spPr bwMode="auto">
            <a:xfrm>
              <a:off x="864" y="1872"/>
              <a:ext cx="1200" cy="432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altLang="ru-RU" sz="240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056" name="Text Box 8"/>
            <p:cNvSpPr txBox="1">
              <a:spLocks noChangeArrowheads="1"/>
            </p:cNvSpPr>
            <p:nvPr/>
          </p:nvSpPr>
          <p:spPr bwMode="auto">
            <a:xfrm>
              <a:off x="912" y="1920"/>
              <a:ext cx="1104" cy="327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ru-RU" altLang="ru-RU" sz="2800" b="1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Детектор</a:t>
              </a:r>
            </a:p>
          </p:txBody>
        </p:sp>
      </p:grpSp>
      <p:grpSp>
        <p:nvGrpSpPr>
          <p:cNvPr id="2059" name="Group 11"/>
          <p:cNvGrpSpPr>
            <a:grpSpLocks/>
          </p:cNvGrpSpPr>
          <p:nvPr/>
        </p:nvGrpSpPr>
        <p:grpSpPr bwMode="auto">
          <a:xfrm>
            <a:off x="3200400" y="3505200"/>
            <a:ext cx="1981200" cy="685800"/>
            <a:chOff x="2544" y="1872"/>
            <a:chExt cx="1248" cy="432"/>
          </a:xfrm>
        </p:grpSpPr>
        <p:sp>
          <p:nvSpPr>
            <p:cNvPr id="2053" name="Rectangle 5"/>
            <p:cNvSpPr>
              <a:spLocks noChangeArrowheads="1"/>
            </p:cNvSpPr>
            <p:nvPr/>
          </p:nvSpPr>
          <p:spPr bwMode="auto">
            <a:xfrm>
              <a:off x="2544" y="1872"/>
              <a:ext cx="1248" cy="43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400" smtClean="0">
                <a:solidFill>
                  <a:srgbClr val="000000"/>
                </a:solidFill>
              </a:endParaRPr>
            </a:p>
          </p:txBody>
        </p:sp>
        <p:sp>
          <p:nvSpPr>
            <p:cNvPr id="2058" name="Text Box 10"/>
            <p:cNvSpPr txBox="1">
              <a:spLocks noChangeArrowheads="1"/>
            </p:cNvSpPr>
            <p:nvPr/>
          </p:nvSpPr>
          <p:spPr bwMode="auto">
            <a:xfrm>
              <a:off x="2640" y="1920"/>
              <a:ext cx="1104" cy="28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ru-RU" altLang="ru-RU" sz="2400" b="1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Усилитель</a:t>
              </a:r>
            </a:p>
          </p:txBody>
        </p:sp>
      </p:grpSp>
      <p:grpSp>
        <p:nvGrpSpPr>
          <p:cNvPr id="2061" name="Group 13"/>
          <p:cNvGrpSpPr>
            <a:grpSpLocks/>
          </p:cNvGrpSpPr>
          <p:nvPr/>
        </p:nvGrpSpPr>
        <p:grpSpPr bwMode="auto">
          <a:xfrm>
            <a:off x="5867400" y="3352800"/>
            <a:ext cx="2819400" cy="914400"/>
            <a:chOff x="3696" y="1824"/>
            <a:chExt cx="1776" cy="576"/>
          </a:xfrm>
        </p:grpSpPr>
        <p:sp>
          <p:nvSpPr>
            <p:cNvPr id="2054" name="Rectangle 6"/>
            <p:cNvSpPr>
              <a:spLocks noChangeArrowheads="1"/>
            </p:cNvSpPr>
            <p:nvPr/>
          </p:nvSpPr>
          <p:spPr bwMode="auto">
            <a:xfrm>
              <a:off x="3696" y="1824"/>
              <a:ext cx="1776" cy="576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400" smtClean="0">
                <a:solidFill>
                  <a:srgbClr val="000000"/>
                </a:solidFill>
              </a:endParaRPr>
            </a:p>
          </p:txBody>
        </p:sp>
        <p:sp>
          <p:nvSpPr>
            <p:cNvPr id="2060" name="Text Box 12"/>
            <p:cNvSpPr txBox="1">
              <a:spLocks noChangeArrowheads="1"/>
            </p:cNvSpPr>
            <p:nvPr/>
          </p:nvSpPr>
          <p:spPr bwMode="auto">
            <a:xfrm>
              <a:off x="3744" y="1872"/>
              <a:ext cx="1680" cy="518"/>
            </a:xfrm>
            <a:prstGeom prst="rect">
              <a:avLst/>
            </a:prstGeom>
            <a:solidFill>
              <a:srgbClr val="00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ru-RU" altLang="ru-RU" sz="2400" b="1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Регистрирующий</a:t>
              </a:r>
              <a:br>
                <a:rPr lang="ru-RU" altLang="ru-RU" sz="2400" b="1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</a:br>
              <a:r>
                <a:rPr lang="ru-RU" altLang="ru-RU" sz="2400" b="1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         прибор</a:t>
              </a:r>
            </a:p>
          </p:txBody>
        </p:sp>
      </p:grpSp>
      <p:sp>
        <p:nvSpPr>
          <p:cNvPr id="2062" name="Line 14"/>
          <p:cNvSpPr>
            <a:spLocks noChangeShapeType="1"/>
          </p:cNvSpPr>
          <p:nvPr/>
        </p:nvSpPr>
        <p:spPr bwMode="auto">
          <a:xfrm>
            <a:off x="0" y="3810000"/>
            <a:ext cx="762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</a:endParaRPr>
          </a:p>
        </p:txBody>
      </p:sp>
      <p:sp>
        <p:nvSpPr>
          <p:cNvPr id="2063" name="Line 15"/>
          <p:cNvSpPr>
            <a:spLocks noChangeShapeType="1"/>
          </p:cNvSpPr>
          <p:nvPr/>
        </p:nvSpPr>
        <p:spPr bwMode="auto">
          <a:xfrm>
            <a:off x="2667000" y="3810000"/>
            <a:ext cx="533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</a:endParaRPr>
          </a:p>
        </p:txBody>
      </p:sp>
      <p:sp>
        <p:nvSpPr>
          <p:cNvPr id="2064" name="Line 16"/>
          <p:cNvSpPr>
            <a:spLocks noChangeShapeType="1"/>
          </p:cNvSpPr>
          <p:nvPr/>
        </p:nvSpPr>
        <p:spPr bwMode="auto">
          <a:xfrm>
            <a:off x="5181600" y="3810000"/>
            <a:ext cx="68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</a:endParaRPr>
          </a:p>
        </p:txBody>
      </p:sp>
      <p:sp>
        <p:nvSpPr>
          <p:cNvPr id="2065" name="Text Box 17"/>
          <p:cNvSpPr txBox="1">
            <a:spLocks noChangeArrowheads="1"/>
          </p:cNvSpPr>
          <p:nvPr/>
        </p:nvSpPr>
        <p:spPr bwMode="auto">
          <a:xfrm>
            <a:off x="0" y="2971800"/>
            <a:ext cx="76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ru-RU" altLang="ru-RU" sz="2400" b="1" smtClean="0">
                <a:solidFill>
                  <a:srgbClr val="FF3300"/>
                </a:solidFill>
              </a:rPr>
              <a:t>ИИ</a:t>
            </a:r>
          </a:p>
        </p:txBody>
      </p:sp>
      <p:sp>
        <p:nvSpPr>
          <p:cNvPr id="2066" name="Text Box 18"/>
          <p:cNvSpPr txBox="1">
            <a:spLocks noChangeArrowheads="1"/>
          </p:cNvSpPr>
          <p:nvPr/>
        </p:nvSpPr>
        <p:spPr bwMode="auto">
          <a:xfrm>
            <a:off x="2362200" y="2895600"/>
            <a:ext cx="137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ru-RU" altLang="ru-RU" sz="2400" b="1" smtClean="0">
                <a:solidFill>
                  <a:srgbClr val="000000"/>
                </a:solidFill>
              </a:rPr>
              <a:t>Сигнал</a:t>
            </a:r>
          </a:p>
        </p:txBody>
      </p:sp>
      <p:sp>
        <p:nvSpPr>
          <p:cNvPr id="2067" name="Text Box 19"/>
          <p:cNvSpPr txBox="1">
            <a:spLocks noChangeArrowheads="1"/>
          </p:cNvSpPr>
          <p:nvPr/>
        </p:nvSpPr>
        <p:spPr bwMode="auto">
          <a:xfrm>
            <a:off x="0" y="4495800"/>
            <a:ext cx="9144000" cy="228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ru-RU" altLang="ru-RU" sz="2400" smtClean="0">
                <a:solidFill>
                  <a:srgbClr val="000000"/>
                </a:solidFill>
              </a:rPr>
              <a:t>  В зависимости от типа детектора сигналами могут быть:</a:t>
            </a:r>
            <a:br>
              <a:rPr lang="ru-RU" altLang="ru-RU" sz="2400" smtClean="0">
                <a:solidFill>
                  <a:srgbClr val="000000"/>
                </a:solidFill>
              </a:rPr>
            </a:br>
            <a:r>
              <a:rPr lang="ru-RU" altLang="ru-RU" sz="2400" smtClean="0">
                <a:solidFill>
                  <a:srgbClr val="000000"/>
                </a:solidFill>
              </a:rPr>
              <a:t>        1. Вспышки света - сцинтилляционный детектор.</a:t>
            </a:r>
            <a:br>
              <a:rPr lang="ru-RU" altLang="ru-RU" sz="2400" smtClean="0">
                <a:solidFill>
                  <a:srgbClr val="000000"/>
                </a:solidFill>
              </a:rPr>
            </a:br>
            <a:r>
              <a:rPr lang="ru-RU" altLang="ru-RU" sz="2400" smtClean="0">
                <a:solidFill>
                  <a:srgbClr val="000000"/>
                </a:solidFill>
              </a:rPr>
              <a:t>        2. Сила или импульсы тока - ионизационный детектор.</a:t>
            </a:r>
            <a:br>
              <a:rPr lang="ru-RU" altLang="ru-RU" sz="2400" smtClean="0">
                <a:solidFill>
                  <a:srgbClr val="000000"/>
                </a:solidFill>
              </a:rPr>
            </a:br>
            <a:r>
              <a:rPr lang="ru-RU" altLang="ru-RU" sz="2400" smtClean="0">
                <a:solidFill>
                  <a:srgbClr val="000000"/>
                </a:solidFill>
              </a:rPr>
              <a:t>            Этот способ регистрации ионизирующих излучений</a:t>
            </a:r>
            <a:br>
              <a:rPr lang="ru-RU" altLang="ru-RU" sz="2400" smtClean="0">
                <a:solidFill>
                  <a:srgbClr val="000000"/>
                </a:solidFill>
              </a:rPr>
            </a:br>
            <a:r>
              <a:rPr lang="ru-RU" altLang="ru-RU" sz="2400" smtClean="0">
                <a:solidFill>
                  <a:srgbClr val="000000"/>
                </a:solidFill>
              </a:rPr>
              <a:t>            наиболее распространён.</a:t>
            </a:r>
            <a:br>
              <a:rPr lang="ru-RU" altLang="ru-RU" sz="2400" smtClean="0">
                <a:solidFill>
                  <a:srgbClr val="000000"/>
                </a:solidFill>
              </a:rPr>
            </a:br>
            <a:endParaRPr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2068" name="Text Box 20"/>
          <p:cNvSpPr txBox="1">
            <a:spLocks noChangeArrowheads="1"/>
          </p:cNvSpPr>
          <p:nvPr/>
        </p:nvSpPr>
        <p:spPr bwMode="auto">
          <a:xfrm>
            <a:off x="0" y="0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ru-RU" altLang="ru-RU" sz="2400" smtClean="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2069" name="Text Box 21"/>
          <p:cNvSpPr txBox="1">
            <a:spLocks noChangeArrowheads="1"/>
          </p:cNvSpPr>
          <p:nvPr/>
        </p:nvSpPr>
        <p:spPr bwMode="auto">
          <a:xfrm>
            <a:off x="8229600" y="6248400"/>
            <a:ext cx="9144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ru-RU" altLang="ru-RU" sz="2400" b="1" smtClean="0">
                <a:solidFill>
                  <a:srgbClr val="000000"/>
                </a:solidFill>
              </a:rPr>
              <a:t>Анв</a:t>
            </a:r>
          </a:p>
        </p:txBody>
      </p:sp>
    </p:spTree>
    <p:extLst>
      <p:ext uri="{BB962C8B-B14F-4D97-AF65-F5344CB8AC3E}">
        <p14:creationId xmlns:p14="http://schemas.microsoft.com/office/powerpoint/2010/main" val="921704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27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7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9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23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25500"/>
                            </p:stCondLst>
                            <p:childTnLst>
                              <p:par>
                                <p:cTn id="19" presetID="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28000"/>
                            </p:stCondLst>
                            <p:childTnLst>
                              <p:par>
                                <p:cTn id="24" presetID="15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31000"/>
                            </p:stCondLst>
                            <p:childTnLst>
                              <p:par>
                                <p:cTn id="31" presetID="12" presetClass="entr" presetSubtype="8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31600"/>
                            </p:stCondLst>
                            <p:childTnLst>
                              <p:par>
                                <p:cTn id="36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33100"/>
                            </p:stCondLst>
                            <p:childTnLst>
                              <p:par>
                                <p:cTn id="41" presetID="12" presetClass="entr" presetSubtype="8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33700"/>
                            </p:stCondLst>
                            <p:childTnLst>
                              <p:par>
                                <p:cTn id="46" presetID="1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35200"/>
                            </p:stCondLst>
                            <p:childTnLst>
                              <p:par>
                                <p:cTn id="51" presetID="2" presetClass="entr" presetSubtype="4" fill="hold" grpId="0" nodeType="afterEffect">
                                  <p:stCondLst>
                                    <p:cond delay="44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autoUpdateAnimBg="0"/>
      <p:bldP spid="2062" grpId="0" animBg="1"/>
      <p:bldP spid="2063" grpId="0" animBg="1"/>
      <p:bldP spid="2064" grpId="0" animBg="1"/>
      <p:bldP spid="2065" grpId="0" autoUpdateAnimBg="0"/>
      <p:bldP spid="2066" grpId="0" autoUpdateAnimBg="0"/>
      <p:bldP spid="2067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0" y="5867400"/>
            <a:ext cx="9144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ru-RU" altLang="ru-RU" sz="2800" b="1" smtClean="0">
                <a:solidFill>
                  <a:srgbClr val="000000"/>
                </a:solidFill>
              </a:rPr>
              <a:t>Рис. 61 Измеритель полученной дозы ДП-22-В (ДП-24)</a:t>
            </a:r>
          </a:p>
        </p:txBody>
      </p:sp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4724400" y="838200"/>
            <a:ext cx="4419600" cy="4864100"/>
          </a:xfrm>
          <a:prstGeom prst="rect">
            <a:avLst/>
          </a:prstGeom>
          <a:noFill/>
          <a:ln w="25400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ru-RU" altLang="ru-RU" sz="2400" smtClean="0">
                <a:solidFill>
                  <a:srgbClr val="000000"/>
                </a:solidFill>
              </a:rPr>
              <a:t>В состав прибора входят инди-</a:t>
            </a:r>
            <a:br>
              <a:rPr lang="ru-RU" altLang="ru-RU" sz="2400" smtClean="0">
                <a:solidFill>
                  <a:srgbClr val="000000"/>
                </a:solidFill>
              </a:rPr>
            </a:br>
            <a:r>
              <a:rPr lang="ru-RU" altLang="ru-RU" sz="2400" smtClean="0">
                <a:solidFill>
                  <a:srgbClr val="000000"/>
                </a:solidFill>
              </a:rPr>
              <a:t>видуальные дозиметры с иони-</a:t>
            </a:r>
            <a:br>
              <a:rPr lang="ru-RU" altLang="ru-RU" sz="2400" smtClean="0">
                <a:solidFill>
                  <a:srgbClr val="000000"/>
                </a:solidFill>
              </a:rPr>
            </a:br>
            <a:r>
              <a:rPr lang="ru-RU" altLang="ru-RU" sz="2400" smtClean="0">
                <a:solidFill>
                  <a:srgbClr val="000000"/>
                </a:solidFill>
              </a:rPr>
              <a:t>зационной камерой и зарядное</a:t>
            </a:r>
            <a:br>
              <a:rPr lang="ru-RU" altLang="ru-RU" sz="2400" smtClean="0">
                <a:solidFill>
                  <a:srgbClr val="000000"/>
                </a:solidFill>
              </a:rPr>
            </a:br>
            <a:r>
              <a:rPr lang="ru-RU" altLang="ru-RU" sz="2400" smtClean="0">
                <a:solidFill>
                  <a:srgbClr val="000000"/>
                </a:solidFill>
              </a:rPr>
              <a:t>устройство.</a:t>
            </a:r>
            <a:br>
              <a:rPr lang="ru-RU" altLang="ru-RU" sz="2400" smtClean="0">
                <a:solidFill>
                  <a:srgbClr val="000000"/>
                </a:solidFill>
              </a:rPr>
            </a:br>
            <a:r>
              <a:rPr lang="ru-RU" altLang="ru-RU" sz="2400" smtClean="0">
                <a:solidFill>
                  <a:srgbClr val="000000"/>
                </a:solidFill>
              </a:rPr>
              <a:t>Измеряется доза от 0 до 50 Р.</a:t>
            </a:r>
            <a:br>
              <a:rPr lang="ru-RU" altLang="ru-RU" sz="2400" smtClean="0">
                <a:solidFill>
                  <a:srgbClr val="000000"/>
                </a:solidFill>
              </a:rPr>
            </a:br>
            <a:r>
              <a:rPr lang="ru-RU" altLang="ru-RU" sz="2400" smtClean="0">
                <a:solidFill>
                  <a:srgbClr val="000000"/>
                </a:solidFill>
              </a:rPr>
              <a:t>Перед началом измерений дози-</a:t>
            </a:r>
            <a:br>
              <a:rPr lang="ru-RU" altLang="ru-RU" sz="2400" smtClean="0">
                <a:solidFill>
                  <a:srgbClr val="000000"/>
                </a:solidFill>
              </a:rPr>
            </a:br>
            <a:r>
              <a:rPr lang="ru-RU" altLang="ru-RU" sz="2400" smtClean="0">
                <a:solidFill>
                  <a:srgbClr val="000000"/>
                </a:solidFill>
              </a:rPr>
              <a:t>метр вставляют в зарядное ус-</a:t>
            </a:r>
            <a:br>
              <a:rPr lang="ru-RU" altLang="ru-RU" sz="2400" smtClean="0">
                <a:solidFill>
                  <a:srgbClr val="000000"/>
                </a:solidFill>
              </a:rPr>
            </a:br>
            <a:r>
              <a:rPr lang="ru-RU" altLang="ru-RU" sz="2400" smtClean="0">
                <a:solidFill>
                  <a:srgbClr val="000000"/>
                </a:solidFill>
              </a:rPr>
              <a:t>тройство, нажимают на него и поворотом ручки потенциомет-</a:t>
            </a:r>
            <a:br>
              <a:rPr lang="ru-RU" altLang="ru-RU" sz="2400" smtClean="0">
                <a:solidFill>
                  <a:srgbClr val="000000"/>
                </a:solidFill>
              </a:rPr>
            </a:br>
            <a:r>
              <a:rPr lang="ru-RU" altLang="ru-RU" sz="2400" smtClean="0">
                <a:solidFill>
                  <a:srgbClr val="000000"/>
                </a:solidFill>
              </a:rPr>
              <a:t>ра устанавливают «0» шкалы.</a:t>
            </a:r>
            <a:br>
              <a:rPr lang="ru-RU" altLang="ru-RU" sz="2400" smtClean="0">
                <a:solidFill>
                  <a:srgbClr val="000000"/>
                </a:solidFill>
              </a:rPr>
            </a:br>
            <a:r>
              <a:rPr lang="ru-RU" altLang="ru-RU" sz="2400" smtClean="0">
                <a:solidFill>
                  <a:srgbClr val="000000"/>
                </a:solidFill>
              </a:rPr>
              <a:t>Полученная доза фиксирует-</a:t>
            </a:r>
            <a:br>
              <a:rPr lang="ru-RU" altLang="ru-RU" sz="2400" smtClean="0">
                <a:solidFill>
                  <a:srgbClr val="000000"/>
                </a:solidFill>
              </a:rPr>
            </a:br>
            <a:r>
              <a:rPr lang="ru-RU" altLang="ru-RU" sz="2400" smtClean="0">
                <a:solidFill>
                  <a:srgbClr val="000000"/>
                </a:solidFill>
              </a:rPr>
              <a:t>ся при выходе из зоны радиоак-</a:t>
            </a:r>
            <a:br>
              <a:rPr lang="ru-RU" altLang="ru-RU" sz="2400" smtClean="0">
                <a:solidFill>
                  <a:srgbClr val="000000"/>
                </a:solidFill>
              </a:rPr>
            </a:br>
            <a:r>
              <a:rPr lang="ru-RU" altLang="ru-RU" sz="2400" smtClean="0">
                <a:solidFill>
                  <a:srgbClr val="000000"/>
                </a:solidFill>
              </a:rPr>
              <a:t>тивного заражения. </a:t>
            </a:r>
          </a:p>
        </p:txBody>
      </p:sp>
      <p:graphicFrame>
        <p:nvGraphicFramePr>
          <p:cNvPr id="10250" name="Object 10"/>
          <p:cNvGraphicFramePr>
            <a:graphicFrameLocks noChangeAspect="1"/>
          </p:cNvGraphicFramePr>
          <p:nvPr/>
        </p:nvGraphicFramePr>
        <p:xfrm>
          <a:off x="323850" y="1296988"/>
          <a:ext cx="4095750" cy="342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2" name="Photo Editor Photo" r:id="rId3" imgW="3371429" imgH="2819794" progId="MSPhotoEd.3">
                  <p:embed/>
                </p:oleObj>
              </mc:Choice>
              <mc:Fallback>
                <p:oleObj name="Photo Editor Photo" r:id="rId3" imgW="3371429" imgH="2819794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1296988"/>
                        <a:ext cx="4095750" cy="342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1" name="Text Box 11"/>
          <p:cNvSpPr txBox="1">
            <a:spLocks noChangeArrowheads="1"/>
          </p:cNvSpPr>
          <p:nvPr/>
        </p:nvSpPr>
        <p:spPr bwMode="auto">
          <a:xfrm>
            <a:off x="0" y="152400"/>
            <a:ext cx="60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ru-RU" altLang="ru-RU" sz="2400" smtClean="0">
                <a:solidFill>
                  <a:srgbClr val="000000"/>
                </a:solidFill>
              </a:rPr>
              <a:t>10</a:t>
            </a:r>
          </a:p>
        </p:txBody>
      </p:sp>
      <p:sp>
        <p:nvSpPr>
          <p:cNvPr id="10252" name="Text Box 12"/>
          <p:cNvSpPr txBox="1">
            <a:spLocks noChangeArrowheads="1"/>
          </p:cNvSpPr>
          <p:nvPr/>
        </p:nvSpPr>
        <p:spPr bwMode="auto">
          <a:xfrm>
            <a:off x="8305800" y="6324600"/>
            <a:ext cx="8382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ru-RU" altLang="ru-RU" sz="2400" b="1" smtClean="0">
                <a:solidFill>
                  <a:srgbClr val="000000"/>
                </a:solidFill>
              </a:rPr>
              <a:t>Анв</a:t>
            </a:r>
          </a:p>
        </p:txBody>
      </p:sp>
    </p:spTree>
    <p:extLst>
      <p:ext uri="{BB962C8B-B14F-4D97-AF65-F5344CB8AC3E}">
        <p14:creationId xmlns:p14="http://schemas.microsoft.com/office/powerpoint/2010/main" val="3482124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9" presetID="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9" grpId="0" animBg="1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914400"/>
          </a:xfrm>
        </p:spPr>
        <p:txBody>
          <a:bodyPr/>
          <a:lstStyle/>
          <a:p>
            <a:r>
              <a:rPr lang="ru-RU" altLang="ru-RU" sz="32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Схема ионизационной камеры </a:t>
            </a:r>
          </a:p>
        </p:txBody>
      </p:sp>
      <p:sp>
        <p:nvSpPr>
          <p:cNvPr id="3094" name="Freeform 22"/>
          <p:cNvSpPr>
            <a:spLocks/>
          </p:cNvSpPr>
          <p:nvPr/>
        </p:nvSpPr>
        <p:spPr bwMode="auto">
          <a:xfrm>
            <a:off x="1143000" y="2362200"/>
            <a:ext cx="900113" cy="127000"/>
          </a:xfrm>
          <a:custGeom>
            <a:avLst/>
            <a:gdLst>
              <a:gd name="T0" fmla="*/ 0 w 567"/>
              <a:gd name="T1" fmla="*/ 23 h 80"/>
              <a:gd name="T2" fmla="*/ 48 w 567"/>
              <a:gd name="T3" fmla="*/ 7 h 80"/>
              <a:gd name="T4" fmla="*/ 146 w 567"/>
              <a:gd name="T5" fmla="*/ 39 h 80"/>
              <a:gd name="T6" fmla="*/ 308 w 567"/>
              <a:gd name="T7" fmla="*/ 23 h 80"/>
              <a:gd name="T8" fmla="*/ 340 w 567"/>
              <a:gd name="T9" fmla="*/ 72 h 80"/>
              <a:gd name="T10" fmla="*/ 421 w 567"/>
              <a:gd name="T11" fmla="*/ 56 h 80"/>
              <a:gd name="T12" fmla="*/ 567 w 567"/>
              <a:gd name="T13" fmla="*/ 23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67" h="80">
                <a:moveTo>
                  <a:pt x="0" y="23"/>
                </a:moveTo>
                <a:cubicBezTo>
                  <a:pt x="16" y="18"/>
                  <a:pt x="31" y="5"/>
                  <a:pt x="48" y="7"/>
                </a:cubicBezTo>
                <a:cubicBezTo>
                  <a:pt x="82" y="11"/>
                  <a:pt x="146" y="39"/>
                  <a:pt x="146" y="39"/>
                </a:cubicBezTo>
                <a:cubicBezTo>
                  <a:pt x="218" y="21"/>
                  <a:pt x="238" y="0"/>
                  <a:pt x="308" y="23"/>
                </a:cubicBezTo>
                <a:cubicBezTo>
                  <a:pt x="319" y="39"/>
                  <a:pt x="321" y="67"/>
                  <a:pt x="340" y="72"/>
                </a:cubicBezTo>
                <a:cubicBezTo>
                  <a:pt x="366" y="80"/>
                  <a:pt x="394" y="63"/>
                  <a:pt x="421" y="56"/>
                </a:cubicBezTo>
                <a:cubicBezTo>
                  <a:pt x="560" y="18"/>
                  <a:pt x="472" y="23"/>
                  <a:pt x="567" y="23"/>
                </a:cubicBezTo>
              </a:path>
            </a:pathLst>
          </a:custGeom>
          <a:noFill/>
          <a:ln w="28575" cmpd="sng">
            <a:solidFill>
              <a:srgbClr val="FF3300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</a:endParaRPr>
          </a:p>
        </p:txBody>
      </p:sp>
      <p:sp>
        <p:nvSpPr>
          <p:cNvPr id="3100" name="Text Box 28"/>
          <p:cNvSpPr txBox="1">
            <a:spLocks noChangeArrowheads="1"/>
          </p:cNvSpPr>
          <p:nvPr/>
        </p:nvSpPr>
        <p:spPr bwMode="auto">
          <a:xfrm>
            <a:off x="0" y="3886200"/>
            <a:ext cx="9144000" cy="301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ru-RU" altLang="ru-RU" sz="2400" smtClean="0">
                <a:solidFill>
                  <a:srgbClr val="000000"/>
                </a:solidFill>
              </a:rPr>
              <a:t>  Ионизационная камера представляет собой конденсатор, между пластинами которого находится газ. При отсутствии </a:t>
            </a:r>
            <a:r>
              <a:rPr lang="ru-RU" altLang="ru-RU" sz="2400" b="1" smtClean="0">
                <a:solidFill>
                  <a:srgbClr val="FF3300"/>
                </a:solidFill>
              </a:rPr>
              <a:t>ИИ</a:t>
            </a:r>
            <a:r>
              <a:rPr lang="ru-RU" altLang="ru-RU" sz="2400" smtClean="0">
                <a:solidFill>
                  <a:srgbClr val="000000"/>
                </a:solidFill>
              </a:rPr>
              <a:t> ионизация в камере не происходит и амперметр тока не фиксирует. Под действием </a:t>
            </a:r>
            <a:r>
              <a:rPr lang="ru-RU" altLang="ru-RU" sz="2400" b="1" smtClean="0">
                <a:solidFill>
                  <a:srgbClr val="FF3300"/>
                </a:solidFill>
              </a:rPr>
              <a:t>ИИ</a:t>
            </a:r>
            <a:r>
              <a:rPr lang="ru-RU" altLang="ru-RU" sz="2400" smtClean="0">
                <a:solidFill>
                  <a:srgbClr val="000000"/>
                </a:solidFill>
              </a:rPr>
              <a:t> в газе камеры возникают положительные и отрицательные ионы и в цепи появится ток, сила которого будет пропорциональна интенсивности излучения. Если увеличить напряжение - возникает импульсный ток. Такие устройства называются импульсные газоразрядные счётчики. </a:t>
            </a:r>
          </a:p>
        </p:txBody>
      </p:sp>
      <p:grpSp>
        <p:nvGrpSpPr>
          <p:cNvPr id="3105" name="Group 33"/>
          <p:cNvGrpSpPr>
            <a:grpSpLocks/>
          </p:cNvGrpSpPr>
          <p:nvPr/>
        </p:nvGrpSpPr>
        <p:grpSpPr bwMode="auto">
          <a:xfrm>
            <a:off x="838200" y="1752600"/>
            <a:ext cx="762000" cy="762000"/>
            <a:chOff x="528" y="1104"/>
            <a:chExt cx="480" cy="480"/>
          </a:xfrm>
        </p:grpSpPr>
        <p:sp>
          <p:nvSpPr>
            <p:cNvPr id="3095" name="Text Box 23"/>
            <p:cNvSpPr txBox="1">
              <a:spLocks noChangeArrowheads="1"/>
            </p:cNvSpPr>
            <p:nvPr/>
          </p:nvSpPr>
          <p:spPr bwMode="auto">
            <a:xfrm>
              <a:off x="528" y="1104"/>
              <a:ext cx="4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ru-RU" altLang="ru-RU" sz="2400" b="1" smtClean="0">
                  <a:solidFill>
                    <a:srgbClr val="FF3300"/>
                  </a:solidFill>
                </a:rPr>
                <a:t>ИИ</a:t>
              </a:r>
            </a:p>
          </p:txBody>
        </p:sp>
        <p:sp>
          <p:nvSpPr>
            <p:cNvPr id="3101" name="AutoShape 29"/>
            <p:cNvSpPr>
              <a:spLocks noChangeArrowheads="1"/>
            </p:cNvSpPr>
            <p:nvPr/>
          </p:nvSpPr>
          <p:spPr bwMode="auto">
            <a:xfrm>
              <a:off x="624" y="1440"/>
              <a:ext cx="96" cy="144"/>
            </a:xfrm>
            <a:prstGeom prst="sun">
              <a:avLst>
                <a:gd name="adj" fmla="val 25000"/>
              </a:avLst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400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3119" name="Group 47"/>
          <p:cNvGrpSpPr>
            <a:grpSpLocks/>
          </p:cNvGrpSpPr>
          <p:nvPr/>
        </p:nvGrpSpPr>
        <p:grpSpPr bwMode="auto">
          <a:xfrm>
            <a:off x="762000" y="914400"/>
            <a:ext cx="8382000" cy="2819400"/>
            <a:chOff x="480" y="592"/>
            <a:chExt cx="5280" cy="1776"/>
          </a:xfrm>
        </p:grpSpPr>
        <p:sp>
          <p:nvSpPr>
            <p:cNvPr id="3076" name="Line 4"/>
            <p:cNvSpPr>
              <a:spLocks noChangeShapeType="1"/>
            </p:cNvSpPr>
            <p:nvPr/>
          </p:nvSpPr>
          <p:spPr bwMode="auto">
            <a:xfrm>
              <a:off x="3312" y="1120"/>
              <a:ext cx="67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400" smtClean="0">
                <a:solidFill>
                  <a:srgbClr val="000000"/>
                </a:solidFill>
              </a:endParaRPr>
            </a:p>
          </p:txBody>
        </p:sp>
        <p:sp>
          <p:nvSpPr>
            <p:cNvPr id="3082" name="Line 10"/>
            <p:cNvSpPr>
              <a:spLocks noChangeShapeType="1"/>
            </p:cNvSpPr>
            <p:nvPr/>
          </p:nvSpPr>
          <p:spPr bwMode="auto">
            <a:xfrm>
              <a:off x="1392" y="1120"/>
              <a:ext cx="0" cy="28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400" smtClean="0">
                <a:solidFill>
                  <a:srgbClr val="000000"/>
                </a:solidFill>
              </a:endParaRPr>
            </a:p>
          </p:txBody>
        </p:sp>
        <p:sp>
          <p:nvSpPr>
            <p:cNvPr id="3083" name="Oval 11"/>
            <p:cNvSpPr>
              <a:spLocks noChangeArrowheads="1"/>
            </p:cNvSpPr>
            <p:nvPr/>
          </p:nvSpPr>
          <p:spPr bwMode="auto">
            <a:xfrm>
              <a:off x="2784" y="864"/>
              <a:ext cx="528" cy="5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400" smtClean="0">
                <a:solidFill>
                  <a:srgbClr val="000000"/>
                </a:solidFill>
              </a:endParaRPr>
            </a:p>
          </p:txBody>
        </p:sp>
        <p:sp>
          <p:nvSpPr>
            <p:cNvPr id="3075" name="Line 3"/>
            <p:cNvSpPr>
              <a:spLocks noChangeShapeType="1"/>
            </p:cNvSpPr>
            <p:nvPr/>
          </p:nvSpPr>
          <p:spPr bwMode="auto">
            <a:xfrm>
              <a:off x="1392" y="1120"/>
              <a:ext cx="13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400" smtClean="0">
                <a:solidFill>
                  <a:srgbClr val="000000"/>
                </a:solidFill>
              </a:endParaRPr>
            </a:p>
          </p:txBody>
        </p:sp>
        <p:sp>
          <p:nvSpPr>
            <p:cNvPr id="3077" name="Line 5"/>
            <p:cNvSpPr>
              <a:spLocks noChangeShapeType="1"/>
            </p:cNvSpPr>
            <p:nvPr/>
          </p:nvSpPr>
          <p:spPr bwMode="auto">
            <a:xfrm>
              <a:off x="3984" y="1120"/>
              <a:ext cx="0" cy="91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400" smtClean="0">
                <a:solidFill>
                  <a:srgbClr val="000000"/>
                </a:solidFill>
              </a:endParaRPr>
            </a:p>
          </p:txBody>
        </p:sp>
        <p:sp>
          <p:nvSpPr>
            <p:cNvPr id="3078" name="Line 6"/>
            <p:cNvSpPr>
              <a:spLocks noChangeShapeType="1"/>
            </p:cNvSpPr>
            <p:nvPr/>
          </p:nvSpPr>
          <p:spPr bwMode="auto">
            <a:xfrm flipH="1">
              <a:off x="3696" y="2032"/>
              <a:ext cx="28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400" smtClean="0">
                <a:solidFill>
                  <a:srgbClr val="000000"/>
                </a:solidFill>
              </a:endParaRPr>
            </a:p>
          </p:txBody>
        </p:sp>
        <p:sp>
          <p:nvSpPr>
            <p:cNvPr id="3079" name="Line 7"/>
            <p:cNvSpPr>
              <a:spLocks noChangeShapeType="1"/>
            </p:cNvSpPr>
            <p:nvPr/>
          </p:nvSpPr>
          <p:spPr bwMode="auto">
            <a:xfrm flipH="1">
              <a:off x="1392" y="2032"/>
              <a:ext cx="206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400" smtClean="0">
                <a:solidFill>
                  <a:srgbClr val="000000"/>
                </a:solidFill>
              </a:endParaRPr>
            </a:p>
          </p:txBody>
        </p:sp>
        <p:sp>
          <p:nvSpPr>
            <p:cNvPr id="3081" name="Line 9"/>
            <p:cNvSpPr>
              <a:spLocks noChangeShapeType="1"/>
            </p:cNvSpPr>
            <p:nvPr/>
          </p:nvSpPr>
          <p:spPr bwMode="auto">
            <a:xfrm flipV="1">
              <a:off x="1392" y="1600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400" smtClean="0">
                <a:solidFill>
                  <a:srgbClr val="000000"/>
                </a:solidFill>
              </a:endParaRPr>
            </a:p>
          </p:txBody>
        </p:sp>
        <p:sp>
          <p:nvSpPr>
            <p:cNvPr id="3084" name="Line 12"/>
            <p:cNvSpPr>
              <a:spLocks noChangeShapeType="1"/>
            </p:cNvSpPr>
            <p:nvPr/>
          </p:nvSpPr>
          <p:spPr bwMode="auto">
            <a:xfrm>
              <a:off x="1200" y="1600"/>
              <a:ext cx="384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400" smtClean="0">
                <a:solidFill>
                  <a:srgbClr val="000000"/>
                </a:solidFill>
              </a:endParaRPr>
            </a:p>
          </p:txBody>
        </p:sp>
        <p:sp>
          <p:nvSpPr>
            <p:cNvPr id="3085" name="Line 13"/>
            <p:cNvSpPr>
              <a:spLocks noChangeShapeType="1"/>
            </p:cNvSpPr>
            <p:nvPr/>
          </p:nvSpPr>
          <p:spPr bwMode="auto">
            <a:xfrm>
              <a:off x="1200" y="1408"/>
              <a:ext cx="384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400" smtClean="0">
                <a:solidFill>
                  <a:srgbClr val="000000"/>
                </a:solidFill>
              </a:endParaRPr>
            </a:p>
          </p:txBody>
        </p:sp>
        <p:sp>
          <p:nvSpPr>
            <p:cNvPr id="3086" name="Line 14"/>
            <p:cNvSpPr>
              <a:spLocks noChangeShapeType="1"/>
            </p:cNvSpPr>
            <p:nvPr/>
          </p:nvSpPr>
          <p:spPr bwMode="auto">
            <a:xfrm flipV="1">
              <a:off x="3456" y="1744"/>
              <a:ext cx="0" cy="52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400" smtClean="0">
                <a:solidFill>
                  <a:srgbClr val="000000"/>
                </a:solidFill>
              </a:endParaRPr>
            </a:p>
          </p:txBody>
        </p:sp>
        <p:sp>
          <p:nvSpPr>
            <p:cNvPr id="3087" name="Line 15"/>
            <p:cNvSpPr>
              <a:spLocks noChangeShapeType="1"/>
            </p:cNvSpPr>
            <p:nvPr/>
          </p:nvSpPr>
          <p:spPr bwMode="auto">
            <a:xfrm flipV="1">
              <a:off x="3696" y="1888"/>
              <a:ext cx="0" cy="2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400" smtClean="0">
                <a:solidFill>
                  <a:srgbClr val="000000"/>
                </a:solidFill>
              </a:endParaRPr>
            </a:p>
          </p:txBody>
        </p:sp>
        <p:sp>
          <p:nvSpPr>
            <p:cNvPr id="3090" name="Text Box 18"/>
            <p:cNvSpPr txBox="1">
              <a:spLocks noChangeArrowheads="1"/>
            </p:cNvSpPr>
            <p:nvPr/>
          </p:nvSpPr>
          <p:spPr bwMode="auto">
            <a:xfrm>
              <a:off x="3168" y="2080"/>
              <a:ext cx="1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ru-RU" altLang="ru-RU" sz="2400" b="1" smtClean="0">
                  <a:solidFill>
                    <a:srgbClr val="000000"/>
                  </a:solidFill>
                </a:rPr>
                <a:t>+</a:t>
              </a:r>
            </a:p>
          </p:txBody>
        </p:sp>
        <p:sp>
          <p:nvSpPr>
            <p:cNvPr id="3091" name="Text Box 19"/>
            <p:cNvSpPr txBox="1">
              <a:spLocks noChangeArrowheads="1"/>
            </p:cNvSpPr>
            <p:nvPr/>
          </p:nvSpPr>
          <p:spPr bwMode="auto">
            <a:xfrm>
              <a:off x="3744" y="2032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ru-RU" altLang="ru-RU" sz="2400" b="1" smtClean="0">
                  <a:solidFill>
                    <a:srgbClr val="000000"/>
                  </a:solidFill>
                </a:rPr>
                <a:t>-</a:t>
              </a:r>
            </a:p>
          </p:txBody>
        </p:sp>
        <p:sp>
          <p:nvSpPr>
            <p:cNvPr id="3092" name="Text Box 20"/>
            <p:cNvSpPr txBox="1">
              <a:spLocks noChangeArrowheads="1"/>
            </p:cNvSpPr>
            <p:nvPr/>
          </p:nvSpPr>
          <p:spPr bwMode="auto">
            <a:xfrm>
              <a:off x="1488" y="1648"/>
              <a:ext cx="1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ru-RU" altLang="ru-RU" sz="2400" b="1" smtClean="0">
                  <a:solidFill>
                    <a:srgbClr val="000000"/>
                  </a:solidFill>
                </a:rPr>
                <a:t>+</a:t>
              </a:r>
            </a:p>
          </p:txBody>
        </p:sp>
        <p:sp>
          <p:nvSpPr>
            <p:cNvPr id="3093" name="Text Box 21"/>
            <p:cNvSpPr txBox="1">
              <a:spLocks noChangeArrowheads="1"/>
            </p:cNvSpPr>
            <p:nvPr/>
          </p:nvSpPr>
          <p:spPr bwMode="auto">
            <a:xfrm>
              <a:off x="1440" y="1120"/>
              <a:ext cx="1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ru-RU" altLang="ru-RU" sz="2400" b="1" smtClean="0">
                  <a:solidFill>
                    <a:srgbClr val="000000"/>
                  </a:solidFill>
                </a:rPr>
                <a:t>-</a:t>
              </a:r>
            </a:p>
          </p:txBody>
        </p:sp>
        <p:sp>
          <p:nvSpPr>
            <p:cNvPr id="3097" name="Text Box 25"/>
            <p:cNvSpPr txBox="1">
              <a:spLocks noChangeArrowheads="1"/>
            </p:cNvSpPr>
            <p:nvPr/>
          </p:nvSpPr>
          <p:spPr bwMode="auto">
            <a:xfrm>
              <a:off x="3264" y="640"/>
              <a:ext cx="3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ru-RU" altLang="ru-RU" sz="2400" b="1" smtClean="0">
                  <a:solidFill>
                    <a:srgbClr val="000000"/>
                  </a:solidFill>
                </a:rPr>
                <a:t>А</a:t>
              </a:r>
            </a:p>
          </p:txBody>
        </p:sp>
        <p:sp>
          <p:nvSpPr>
            <p:cNvPr id="3099" name="Text Box 27"/>
            <p:cNvSpPr txBox="1">
              <a:spLocks noChangeArrowheads="1"/>
            </p:cNvSpPr>
            <p:nvPr/>
          </p:nvSpPr>
          <p:spPr bwMode="auto">
            <a:xfrm>
              <a:off x="4176" y="1840"/>
              <a:ext cx="158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ru-RU" altLang="ru-RU" sz="2000" b="1" smtClean="0">
                  <a:solidFill>
                    <a:srgbClr val="000000"/>
                  </a:solidFill>
                </a:rPr>
                <a:t>Источник питания</a:t>
              </a:r>
            </a:p>
          </p:txBody>
        </p:sp>
        <p:sp>
          <p:nvSpPr>
            <p:cNvPr id="3113" name="Text Box 41"/>
            <p:cNvSpPr txBox="1">
              <a:spLocks noChangeArrowheads="1"/>
            </p:cNvSpPr>
            <p:nvPr/>
          </p:nvSpPr>
          <p:spPr bwMode="auto">
            <a:xfrm>
              <a:off x="480" y="592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endParaRPr lang="ru-RU" altLang="ru-RU" sz="2400" b="1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3102" name="Line 30"/>
          <p:cNvSpPr>
            <a:spLocks noChangeShapeType="1"/>
          </p:cNvSpPr>
          <p:nvPr/>
        </p:nvSpPr>
        <p:spPr bwMode="auto">
          <a:xfrm>
            <a:off x="2514600" y="3581400"/>
            <a:ext cx="2209800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</a:endParaRPr>
          </a:p>
        </p:txBody>
      </p:sp>
      <p:sp>
        <p:nvSpPr>
          <p:cNvPr id="3103" name="Line 31"/>
          <p:cNvSpPr>
            <a:spLocks noChangeShapeType="1"/>
          </p:cNvSpPr>
          <p:nvPr/>
        </p:nvSpPr>
        <p:spPr bwMode="auto">
          <a:xfrm>
            <a:off x="2514600" y="1600200"/>
            <a:ext cx="1676400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</a:endParaRPr>
          </a:p>
        </p:txBody>
      </p:sp>
      <p:sp>
        <p:nvSpPr>
          <p:cNvPr id="3120" name="Line 48"/>
          <p:cNvSpPr>
            <a:spLocks noChangeShapeType="1"/>
          </p:cNvSpPr>
          <p:nvPr/>
        </p:nvSpPr>
        <p:spPr bwMode="auto">
          <a:xfrm flipV="1">
            <a:off x="4648200" y="1600200"/>
            <a:ext cx="381000" cy="3810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</a:endParaRPr>
          </a:p>
        </p:txBody>
      </p:sp>
      <p:sp>
        <p:nvSpPr>
          <p:cNvPr id="3123" name="Text Box 51"/>
          <p:cNvSpPr txBox="1">
            <a:spLocks noChangeArrowheads="1"/>
          </p:cNvSpPr>
          <p:nvPr/>
        </p:nvSpPr>
        <p:spPr bwMode="auto">
          <a:xfrm>
            <a:off x="0" y="152400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ru-RU" altLang="ru-RU" sz="2400" smtClean="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3125" name="Text Box 53"/>
          <p:cNvSpPr txBox="1">
            <a:spLocks noChangeArrowheads="1"/>
          </p:cNvSpPr>
          <p:nvPr/>
        </p:nvSpPr>
        <p:spPr bwMode="auto">
          <a:xfrm>
            <a:off x="8305800" y="0"/>
            <a:ext cx="8382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ru-RU" altLang="ru-RU" sz="2400" b="1" smtClean="0">
                <a:solidFill>
                  <a:srgbClr val="000000"/>
                </a:solidFill>
              </a:rPr>
              <a:t>Анв</a:t>
            </a:r>
          </a:p>
        </p:txBody>
      </p:sp>
    </p:spTree>
    <p:extLst>
      <p:ext uri="{BB962C8B-B14F-4D97-AF65-F5344CB8AC3E}">
        <p14:creationId xmlns:p14="http://schemas.microsoft.com/office/powerpoint/2010/main" val="1163383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38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38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46000"/>
                            </p:stCondLst>
                            <p:childTnLst>
                              <p:par>
                                <p:cTn id="11" presetID="1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0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3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47500"/>
                            </p:stCondLst>
                            <p:childTnLst>
                              <p:par>
                                <p:cTn id="16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9000"/>
                            </p:stCondLst>
                            <p:childTnLst>
                              <p:par>
                                <p:cTn id="21" presetID="1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3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3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11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94" grpId="0" animBg="1"/>
      <p:bldP spid="3100" grpId="0" autoUpdateAnimBg="0"/>
      <p:bldP spid="3102" grpId="0" animBg="1"/>
      <p:bldP spid="3103" grpId="0" animBg="1"/>
      <p:bldP spid="31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ru-RU" altLang="ru-RU" sz="32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Схема газоразрядного счётчика</a:t>
            </a: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741363" y="1624013"/>
            <a:ext cx="131921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endParaRPr lang="ru-RU" altLang="ru-RU" sz="2800" b="1" smtClean="0">
              <a:solidFill>
                <a:srgbClr val="000000"/>
              </a:solidFill>
            </a:endParaRPr>
          </a:p>
        </p:txBody>
      </p:sp>
      <p:grpSp>
        <p:nvGrpSpPr>
          <p:cNvPr id="11271" name="Group 7"/>
          <p:cNvGrpSpPr>
            <a:grpSpLocks/>
          </p:cNvGrpSpPr>
          <p:nvPr/>
        </p:nvGrpSpPr>
        <p:grpSpPr bwMode="auto">
          <a:xfrm>
            <a:off x="1219200" y="1600200"/>
            <a:ext cx="7140575" cy="4908550"/>
            <a:chOff x="768" y="1008"/>
            <a:chExt cx="4498" cy="3092"/>
          </a:xfrm>
        </p:grpSpPr>
        <p:graphicFrame>
          <p:nvGraphicFramePr>
            <p:cNvPr id="11268" name="Object 4"/>
            <p:cNvGraphicFramePr>
              <a:graphicFrameLocks noChangeAspect="1"/>
            </p:cNvGraphicFramePr>
            <p:nvPr/>
          </p:nvGraphicFramePr>
          <p:xfrm>
            <a:off x="768" y="1008"/>
            <a:ext cx="4498" cy="24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18" name="Scanned Photo" r:id="rId3" imgW="5544324" imgH="2200582" progId="MSPhotoEdScan.3">
                    <p:embed/>
                  </p:oleObj>
                </mc:Choice>
                <mc:Fallback>
                  <p:oleObj name="Scanned Photo" r:id="rId3" imgW="5544324" imgH="2200582" progId="MSPhotoEdSca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68" y="1008"/>
                          <a:ext cx="4498" cy="24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270" name="Text Box 6"/>
            <p:cNvSpPr txBox="1">
              <a:spLocks noChangeArrowheads="1"/>
            </p:cNvSpPr>
            <p:nvPr/>
          </p:nvSpPr>
          <p:spPr bwMode="auto">
            <a:xfrm>
              <a:off x="2256" y="3504"/>
              <a:ext cx="1488" cy="5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ru-RU" altLang="ru-RU" sz="2800" b="1" smtClean="0">
                  <a:solidFill>
                    <a:srgbClr val="000000"/>
                  </a:solidFill>
                </a:rPr>
                <a:t>1 - анод;</a:t>
              </a:r>
              <a:br>
                <a:rPr lang="ru-RU" altLang="ru-RU" sz="2800" b="1" smtClean="0">
                  <a:solidFill>
                    <a:srgbClr val="000000"/>
                  </a:solidFill>
                </a:rPr>
              </a:br>
              <a:r>
                <a:rPr lang="ru-RU" altLang="ru-RU" sz="2800" b="1" smtClean="0">
                  <a:solidFill>
                    <a:srgbClr val="000000"/>
                  </a:solidFill>
                </a:rPr>
                <a:t>2 - катод.</a:t>
              </a:r>
            </a:p>
          </p:txBody>
        </p:sp>
      </p:grpSp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0" y="76200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ru-RU" altLang="ru-RU" sz="2400" smtClean="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11273" name="Text Box 9"/>
          <p:cNvSpPr txBox="1">
            <a:spLocks noChangeArrowheads="1"/>
          </p:cNvSpPr>
          <p:nvPr/>
        </p:nvSpPr>
        <p:spPr bwMode="auto">
          <a:xfrm>
            <a:off x="8229600" y="6248400"/>
            <a:ext cx="9144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ru-RU" altLang="ru-RU" sz="2400" b="1" smtClean="0">
                <a:solidFill>
                  <a:srgbClr val="000000"/>
                </a:solidFill>
              </a:rPr>
              <a:t>Анв</a:t>
            </a:r>
          </a:p>
        </p:txBody>
      </p:sp>
    </p:spTree>
    <p:extLst>
      <p:ext uri="{BB962C8B-B14F-4D97-AF65-F5344CB8AC3E}">
        <p14:creationId xmlns:p14="http://schemas.microsoft.com/office/powerpoint/2010/main" val="3272622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762000"/>
          </a:xfrm>
        </p:spPr>
        <p:txBody>
          <a:bodyPr/>
          <a:lstStyle/>
          <a:p>
            <a:r>
              <a:rPr lang="ru-RU" altLang="ru-RU" sz="3200" b="1">
                <a:effectLst>
                  <a:outerShdw blurRad="38100" dist="38100" dir="2700000" algn="tl">
                    <a:srgbClr val="C0C0C0"/>
                  </a:outerShdw>
                </a:effectLst>
              </a:rPr>
              <a:t>Дозиметрические приборы</a:t>
            </a: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0" y="1219200"/>
            <a:ext cx="91440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ru-RU" altLang="ru-RU" sz="2400" b="1" smtClean="0">
                <a:solidFill>
                  <a:srgbClr val="000000"/>
                </a:solidFill>
              </a:rPr>
              <a:t>1. </a:t>
            </a:r>
            <a:r>
              <a:rPr lang="ru-RU" altLang="ru-RU" sz="2400" b="1" u="sng" smtClean="0">
                <a:solidFill>
                  <a:srgbClr val="000000"/>
                </a:solidFill>
              </a:rPr>
              <a:t>Дозиметры бытовые и профессиональные</a:t>
            </a:r>
            <a:r>
              <a:rPr lang="ru-RU" altLang="ru-RU" sz="2400" b="1" smtClean="0">
                <a:solidFill>
                  <a:srgbClr val="000000"/>
                </a:solidFill>
              </a:rPr>
              <a:t> </a:t>
            </a:r>
            <a:r>
              <a:rPr lang="ru-RU" altLang="ru-RU" sz="2400" smtClean="0">
                <a:solidFill>
                  <a:srgbClr val="000000"/>
                </a:solidFill>
              </a:rPr>
              <a:t>предназначены для обнаружения источников гамма-излучения и измерения мощности эквивалентной дозы. Работают в режимах «Поиск» и «Измерение».</a:t>
            </a:r>
            <a:endParaRPr lang="ru-RU" altLang="ru-RU" sz="2400" b="1" smtClean="0">
              <a:solidFill>
                <a:srgbClr val="000000"/>
              </a:solidFill>
            </a:endParaRPr>
          </a:p>
        </p:txBody>
      </p:sp>
      <p:sp>
        <p:nvSpPr>
          <p:cNvPr id="4106" name="Text Box 10"/>
          <p:cNvSpPr txBox="1">
            <a:spLocks noChangeArrowheads="1"/>
          </p:cNvSpPr>
          <p:nvPr/>
        </p:nvSpPr>
        <p:spPr bwMode="auto">
          <a:xfrm>
            <a:off x="0" y="2514600"/>
            <a:ext cx="6705600" cy="4826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ru-RU" altLang="ru-RU" sz="2400" b="1" smtClean="0">
                <a:solidFill>
                  <a:srgbClr val="000000"/>
                </a:solidFill>
              </a:rPr>
              <a:t>ДРГ - 01Т1</a:t>
            </a:r>
            <a:r>
              <a:rPr lang="ru-RU" altLang="ru-RU" sz="2400" smtClean="0">
                <a:solidFill>
                  <a:srgbClr val="000000"/>
                </a:solidFill>
              </a:rPr>
              <a:t>. Диапазон измерений  0,01 - 10 мР/ч</a:t>
            </a:r>
          </a:p>
        </p:txBody>
      </p:sp>
      <p:sp>
        <p:nvSpPr>
          <p:cNvPr id="4107" name="Text Box 11"/>
          <p:cNvSpPr txBox="1">
            <a:spLocks noChangeArrowheads="1"/>
          </p:cNvSpPr>
          <p:nvPr/>
        </p:nvSpPr>
        <p:spPr bwMode="auto">
          <a:xfrm>
            <a:off x="0" y="3048000"/>
            <a:ext cx="7010400" cy="4826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ru-RU" altLang="ru-RU" sz="2400" b="1" smtClean="0">
                <a:solidFill>
                  <a:srgbClr val="000000"/>
                </a:solidFill>
              </a:rPr>
              <a:t>ДБГ - 06Т</a:t>
            </a:r>
            <a:r>
              <a:rPr lang="ru-RU" altLang="ru-RU" sz="2400" smtClean="0">
                <a:solidFill>
                  <a:srgbClr val="000000"/>
                </a:solidFill>
              </a:rPr>
              <a:t>. Диапазон измерений 0,01 - 10000 мР/ч.</a:t>
            </a:r>
          </a:p>
        </p:txBody>
      </p:sp>
      <p:sp>
        <p:nvSpPr>
          <p:cNvPr id="4108" name="Text Box 12"/>
          <p:cNvSpPr txBox="1">
            <a:spLocks noChangeArrowheads="1"/>
          </p:cNvSpPr>
          <p:nvPr/>
        </p:nvSpPr>
        <p:spPr bwMode="auto">
          <a:xfrm>
            <a:off x="0" y="3657600"/>
            <a:ext cx="8229600" cy="4826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ru-RU" altLang="ru-RU" sz="2400" smtClean="0">
                <a:solidFill>
                  <a:srgbClr val="000000"/>
                </a:solidFill>
              </a:rPr>
              <a:t>Дозиметры бытовые </a:t>
            </a:r>
            <a:r>
              <a:rPr lang="ru-RU" altLang="ru-RU" sz="2400" b="1" smtClean="0">
                <a:solidFill>
                  <a:srgbClr val="000000"/>
                </a:solidFill>
              </a:rPr>
              <a:t>«Белла», РКСБ - 104</a:t>
            </a:r>
            <a:r>
              <a:rPr lang="ru-RU" altLang="ru-RU" sz="2400" smtClean="0">
                <a:solidFill>
                  <a:srgbClr val="000000"/>
                </a:solidFill>
              </a:rPr>
              <a:t>  (20 - 9999 мкР/ч).</a:t>
            </a:r>
          </a:p>
        </p:txBody>
      </p:sp>
      <p:sp>
        <p:nvSpPr>
          <p:cNvPr id="4109" name="Text Box 13"/>
          <p:cNvSpPr txBox="1">
            <a:spLocks noChangeArrowheads="1"/>
          </p:cNvSpPr>
          <p:nvPr/>
        </p:nvSpPr>
        <p:spPr bwMode="auto">
          <a:xfrm>
            <a:off x="0" y="4267200"/>
            <a:ext cx="9144000" cy="264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ru-RU" altLang="ru-RU" sz="2400" smtClean="0">
                <a:solidFill>
                  <a:srgbClr val="000000"/>
                </a:solidFill>
              </a:rPr>
              <a:t> С помощью бытового дозиметра можно определить уровень радиоактивного загрязнения продуктов. Если показания прибора над фоном увеличатся на 0,15 мкЗв/ч (15 мкР/ч), то уровень радиоактивного загрязнения допустим (4 кБк/кг(л)), а если увеличение составит 100 мкР/ч, то употребление таких продуктов недопустимо. Выпускаются  также специальные приборы для этих целей («Квартекс РД 8901»). </a:t>
            </a:r>
          </a:p>
        </p:txBody>
      </p:sp>
      <p:sp>
        <p:nvSpPr>
          <p:cNvPr id="4110" name="Text Box 14"/>
          <p:cNvSpPr txBox="1">
            <a:spLocks noChangeArrowheads="1"/>
          </p:cNvSpPr>
          <p:nvPr/>
        </p:nvSpPr>
        <p:spPr bwMode="auto">
          <a:xfrm>
            <a:off x="0" y="76200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ru-RU" altLang="ru-RU" sz="2400" smtClean="0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4111" name="Text Box 15"/>
          <p:cNvSpPr txBox="1">
            <a:spLocks noChangeArrowheads="1"/>
          </p:cNvSpPr>
          <p:nvPr/>
        </p:nvSpPr>
        <p:spPr bwMode="auto">
          <a:xfrm>
            <a:off x="8229600" y="0"/>
            <a:ext cx="9144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ru-RU" altLang="ru-RU" sz="2400" b="1" smtClean="0">
                <a:solidFill>
                  <a:srgbClr val="000000"/>
                </a:solidFill>
              </a:rPr>
              <a:t>Анв</a:t>
            </a:r>
          </a:p>
        </p:txBody>
      </p:sp>
    </p:spTree>
    <p:extLst>
      <p:ext uri="{BB962C8B-B14F-4D97-AF65-F5344CB8AC3E}">
        <p14:creationId xmlns:p14="http://schemas.microsoft.com/office/powerpoint/2010/main" val="896211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2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2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100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23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29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2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26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79000"/>
                            </p:stCondLst>
                            <p:childTnLst>
                              <p:par>
                                <p:cTn id="25" presetID="7" presetClass="entr" presetSubtype="4" fill="hold" grpId="0" nodeType="afterEffect">
                                  <p:stCondLst>
                                    <p:cond delay="34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3" grpId="0" autoUpdateAnimBg="0"/>
      <p:bldP spid="4106" grpId="0" animBg="1" autoUpdateAnimBg="0"/>
      <p:bldP spid="4107" grpId="0" animBg="1" autoUpdateAnimBg="0"/>
      <p:bldP spid="4108" grpId="0" animBg="1" autoUpdateAnimBg="0"/>
      <p:bldP spid="4109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32" name="Group 16"/>
          <p:cNvGrpSpPr>
            <a:grpSpLocks/>
          </p:cNvGrpSpPr>
          <p:nvPr/>
        </p:nvGrpSpPr>
        <p:grpSpPr bwMode="auto">
          <a:xfrm>
            <a:off x="0" y="381000"/>
            <a:ext cx="4724400" cy="3086100"/>
            <a:chOff x="0" y="240"/>
            <a:chExt cx="2976" cy="1944"/>
          </a:xfrm>
        </p:grpSpPr>
        <p:graphicFrame>
          <p:nvGraphicFramePr>
            <p:cNvPr id="9223" name="Object 7"/>
            <p:cNvGraphicFramePr>
              <a:graphicFrameLocks noChangeAspect="1"/>
            </p:cNvGraphicFramePr>
            <p:nvPr/>
          </p:nvGraphicFramePr>
          <p:xfrm>
            <a:off x="384" y="336"/>
            <a:ext cx="2592" cy="18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2" name="Photo Editor Photo" r:id="rId3" imgW="3486637" imgH="2486372" progId="MSPhotoEd.3">
                    <p:embed/>
                  </p:oleObj>
                </mc:Choice>
                <mc:Fallback>
                  <p:oleObj name="Photo Editor Photo" r:id="rId3" imgW="3486637" imgH="2486372" progId="MSPhotoEd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4" y="336"/>
                          <a:ext cx="2592" cy="18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226" name="Text Box 10"/>
            <p:cNvSpPr txBox="1">
              <a:spLocks noChangeArrowheads="1"/>
            </p:cNvSpPr>
            <p:nvPr/>
          </p:nvSpPr>
          <p:spPr bwMode="auto">
            <a:xfrm>
              <a:off x="0" y="240"/>
              <a:ext cx="28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ru-RU" altLang="ru-RU" sz="2000" b="1" smtClean="0">
                  <a:solidFill>
                    <a:srgbClr val="000000"/>
                  </a:solidFill>
                </a:rPr>
                <a:t>а)</a:t>
              </a:r>
            </a:p>
          </p:txBody>
        </p:sp>
      </p:grpSp>
      <p:grpSp>
        <p:nvGrpSpPr>
          <p:cNvPr id="9233" name="Group 17"/>
          <p:cNvGrpSpPr>
            <a:grpSpLocks/>
          </p:cNvGrpSpPr>
          <p:nvPr/>
        </p:nvGrpSpPr>
        <p:grpSpPr bwMode="auto">
          <a:xfrm>
            <a:off x="0" y="3581400"/>
            <a:ext cx="4695825" cy="2968625"/>
            <a:chOff x="0" y="2256"/>
            <a:chExt cx="2958" cy="1870"/>
          </a:xfrm>
        </p:grpSpPr>
        <p:graphicFrame>
          <p:nvGraphicFramePr>
            <p:cNvPr id="9224" name="Object 8"/>
            <p:cNvGraphicFramePr>
              <a:graphicFrameLocks noChangeAspect="1"/>
            </p:cNvGraphicFramePr>
            <p:nvPr/>
          </p:nvGraphicFramePr>
          <p:xfrm>
            <a:off x="432" y="2256"/>
            <a:ext cx="2526" cy="18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3" name="Photo Editor Photo" r:id="rId5" imgW="3304762" imgH="2448267" progId="MSPhotoEd.3">
                    <p:embed/>
                  </p:oleObj>
                </mc:Choice>
                <mc:Fallback>
                  <p:oleObj name="Photo Editor Photo" r:id="rId5" imgW="3304762" imgH="2448267" progId="MSPhotoEd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2" y="2256"/>
                          <a:ext cx="2526" cy="187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227" name="Text Box 11"/>
            <p:cNvSpPr txBox="1">
              <a:spLocks noChangeArrowheads="1"/>
            </p:cNvSpPr>
            <p:nvPr/>
          </p:nvSpPr>
          <p:spPr bwMode="auto">
            <a:xfrm>
              <a:off x="0" y="2352"/>
              <a:ext cx="28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ru-RU" altLang="ru-RU" sz="2000" b="1" smtClean="0">
                  <a:solidFill>
                    <a:srgbClr val="000000"/>
                  </a:solidFill>
                </a:rPr>
                <a:t>б)</a:t>
              </a:r>
            </a:p>
          </p:txBody>
        </p:sp>
      </p:grpSp>
      <p:sp>
        <p:nvSpPr>
          <p:cNvPr id="9229" name="Text Box 13"/>
          <p:cNvSpPr txBox="1">
            <a:spLocks noChangeArrowheads="1"/>
          </p:cNvSpPr>
          <p:nvPr/>
        </p:nvSpPr>
        <p:spPr bwMode="auto">
          <a:xfrm>
            <a:off x="5105400" y="2514600"/>
            <a:ext cx="4038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ru-RU" altLang="ru-RU" sz="2400" b="1" smtClean="0">
                <a:solidFill>
                  <a:srgbClr val="000000"/>
                </a:solidFill>
              </a:rPr>
              <a:t>Рис. 56 Дозиметрические</a:t>
            </a:r>
            <a:br>
              <a:rPr lang="ru-RU" altLang="ru-RU" sz="2400" b="1" smtClean="0">
                <a:solidFill>
                  <a:srgbClr val="000000"/>
                </a:solidFill>
              </a:rPr>
            </a:br>
            <a:r>
              <a:rPr lang="ru-RU" altLang="ru-RU" sz="2400" b="1" smtClean="0">
                <a:solidFill>
                  <a:srgbClr val="000000"/>
                </a:solidFill>
              </a:rPr>
              <a:t>             приборы</a:t>
            </a:r>
          </a:p>
        </p:txBody>
      </p:sp>
      <p:sp>
        <p:nvSpPr>
          <p:cNvPr id="9230" name="Text Box 14"/>
          <p:cNvSpPr txBox="1">
            <a:spLocks noChangeArrowheads="1"/>
          </p:cNvSpPr>
          <p:nvPr/>
        </p:nvSpPr>
        <p:spPr bwMode="auto">
          <a:xfrm>
            <a:off x="5105400" y="3886200"/>
            <a:ext cx="4038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ru-RU" altLang="ru-RU" sz="2400" smtClean="0">
                <a:solidFill>
                  <a:srgbClr val="000000"/>
                </a:solidFill>
              </a:rPr>
              <a:t>а) - ДБГ-06Т;</a:t>
            </a:r>
            <a:br>
              <a:rPr lang="ru-RU" altLang="ru-RU" sz="2400" smtClean="0">
                <a:solidFill>
                  <a:srgbClr val="000000"/>
                </a:solidFill>
              </a:rPr>
            </a:br>
            <a:r>
              <a:rPr lang="ru-RU" altLang="ru-RU" sz="2400" smtClean="0">
                <a:solidFill>
                  <a:srgbClr val="000000"/>
                </a:solidFill>
              </a:rPr>
              <a:t>б) - МКГ;</a:t>
            </a:r>
          </a:p>
        </p:txBody>
      </p:sp>
      <p:sp>
        <p:nvSpPr>
          <p:cNvPr id="9231" name="Text Box 15"/>
          <p:cNvSpPr txBox="1">
            <a:spLocks noChangeArrowheads="1"/>
          </p:cNvSpPr>
          <p:nvPr/>
        </p:nvSpPr>
        <p:spPr bwMode="auto">
          <a:xfrm>
            <a:off x="457200" y="0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ru-RU" altLang="ru-RU" sz="2400" smtClean="0">
                <a:solidFill>
                  <a:srgbClr val="000000"/>
                </a:solidFill>
              </a:rPr>
              <a:t>5</a:t>
            </a:r>
          </a:p>
        </p:txBody>
      </p:sp>
      <p:sp>
        <p:nvSpPr>
          <p:cNvPr id="9234" name="Text Box 18"/>
          <p:cNvSpPr txBox="1">
            <a:spLocks noChangeArrowheads="1"/>
          </p:cNvSpPr>
          <p:nvPr/>
        </p:nvSpPr>
        <p:spPr bwMode="auto">
          <a:xfrm>
            <a:off x="8229600" y="6324600"/>
            <a:ext cx="9144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ru-RU" altLang="ru-RU" sz="2400" b="1" smtClean="0">
                <a:solidFill>
                  <a:srgbClr val="000000"/>
                </a:solidFill>
              </a:rPr>
              <a:t>Анв</a:t>
            </a:r>
          </a:p>
        </p:txBody>
      </p:sp>
    </p:spTree>
    <p:extLst>
      <p:ext uri="{BB962C8B-B14F-4D97-AF65-F5344CB8AC3E}">
        <p14:creationId xmlns:p14="http://schemas.microsoft.com/office/powerpoint/2010/main" val="625184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r>
              <a:rPr lang="ru-RU" altLang="ru-RU" sz="3200" b="1">
                <a:effectLst>
                  <a:outerShdw blurRad="38100" dist="38100" dir="2700000" algn="tl">
                    <a:srgbClr val="C0C0C0"/>
                  </a:outerShdw>
                </a:effectLst>
              </a:rPr>
              <a:t>Дозиметрические приборы (продолжение 1)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0" y="914400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ru-RU" altLang="ru-RU" sz="2400" smtClean="0">
                <a:solidFill>
                  <a:srgbClr val="000000"/>
                </a:solidFill>
              </a:rPr>
              <a:t>2. </a:t>
            </a:r>
            <a:r>
              <a:rPr lang="ru-RU" altLang="ru-RU" sz="2400" b="1" smtClean="0">
                <a:solidFill>
                  <a:srgbClr val="000000"/>
                </a:solidFill>
              </a:rPr>
              <a:t>Измерители мощности дозы</a:t>
            </a:r>
            <a:r>
              <a:rPr lang="ru-RU" altLang="ru-RU" sz="2400" smtClean="0">
                <a:solidFill>
                  <a:srgbClr val="000000"/>
                </a:solidFill>
              </a:rPr>
              <a:t> излучения техногенного характера и для работы в зоне радиоактивного заражения.</a:t>
            </a: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0" y="1752600"/>
            <a:ext cx="9144000" cy="121285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ru-RU" altLang="ru-RU" sz="2400" u="sng" smtClean="0">
                <a:solidFill>
                  <a:srgbClr val="000000"/>
                </a:solidFill>
              </a:rPr>
              <a:t>Измеритель мощности дозы </a:t>
            </a:r>
            <a:r>
              <a:rPr lang="ru-RU" altLang="ru-RU" sz="2400" b="1" u="sng" smtClean="0">
                <a:solidFill>
                  <a:srgbClr val="000000"/>
                </a:solidFill>
              </a:rPr>
              <a:t>ДП-5В</a:t>
            </a:r>
            <a:r>
              <a:rPr lang="ru-RU" altLang="ru-RU" sz="2400" smtClean="0">
                <a:solidFill>
                  <a:srgbClr val="000000"/>
                </a:solidFill>
              </a:rPr>
              <a:t> - предназначен для измерения гамма-излучения. Диапазон измерений от 50 мкР/ч до 200 Р/ч. Возможно обнаружение бета-излучений.</a:t>
            </a:r>
            <a:r>
              <a:rPr lang="ru-RU" altLang="ru-RU" sz="2400" b="1" u="sng" smtClean="0">
                <a:solidFill>
                  <a:srgbClr val="000000"/>
                </a:solidFill>
              </a:rPr>
              <a:t> </a:t>
            </a:r>
            <a:endParaRPr lang="ru-RU" altLang="ru-RU" sz="2400" u="sng" smtClean="0">
              <a:solidFill>
                <a:srgbClr val="000000"/>
              </a:solidFill>
            </a:endParaRPr>
          </a:p>
        </p:txBody>
      </p:sp>
      <p:graphicFrame>
        <p:nvGraphicFramePr>
          <p:cNvPr id="5127" name="Object 7"/>
          <p:cNvGraphicFramePr>
            <a:graphicFrameLocks noChangeAspect="1"/>
          </p:cNvGraphicFramePr>
          <p:nvPr/>
        </p:nvGraphicFramePr>
        <p:xfrm>
          <a:off x="1295400" y="3048000"/>
          <a:ext cx="6573838" cy="300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6" name="Photo Editor Photo" r:id="rId3" imgW="6571429" imgH="3000000" progId="MSPhotoEd.3">
                  <p:embed/>
                </p:oleObj>
              </mc:Choice>
              <mc:Fallback>
                <p:oleObj name="Photo Editor Photo" r:id="rId3" imgW="6571429" imgH="3000000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3048000"/>
                        <a:ext cx="6573838" cy="3000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1066800" y="6019800"/>
            <a:ext cx="670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ru-RU" altLang="ru-RU" sz="2400" b="1" smtClean="0">
                <a:solidFill>
                  <a:srgbClr val="000000"/>
                </a:solidFill>
              </a:rPr>
              <a:t>Рис. 57  Измеритель мощности дозы ДП-5В</a:t>
            </a:r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0" y="1524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ru-RU" altLang="ru-RU" sz="2400" smtClean="0">
                <a:solidFill>
                  <a:srgbClr val="000000"/>
                </a:solidFill>
              </a:rPr>
              <a:t>6</a:t>
            </a:r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8305800" y="6324600"/>
            <a:ext cx="8382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ru-RU" altLang="ru-RU" sz="2400" b="1" smtClean="0">
                <a:solidFill>
                  <a:srgbClr val="000000"/>
                </a:solidFill>
              </a:rPr>
              <a:t>Анв</a:t>
            </a:r>
          </a:p>
        </p:txBody>
      </p:sp>
    </p:spTree>
    <p:extLst>
      <p:ext uri="{BB962C8B-B14F-4D97-AF65-F5344CB8AC3E}">
        <p14:creationId xmlns:p14="http://schemas.microsoft.com/office/powerpoint/2010/main" val="2351240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640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745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autoUpdateAnimBg="0"/>
      <p:bldP spid="5124" grpId="0" animBg="1" autoUpdateAnimBg="0"/>
      <p:bldP spid="5128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/>
          <a:lstStyle/>
          <a:p>
            <a:r>
              <a:rPr lang="ru-RU" altLang="ru-RU" sz="3200" b="1">
                <a:effectLst>
                  <a:outerShdw blurRad="38100" dist="38100" dir="2700000" algn="tl">
                    <a:srgbClr val="C0C0C0"/>
                  </a:outerShdw>
                </a:effectLst>
              </a:rPr>
              <a:t>Дозиметрические приборы (продолжение 2)</a:t>
            </a:r>
          </a:p>
        </p:txBody>
      </p:sp>
      <p:graphicFrame>
        <p:nvGraphicFramePr>
          <p:cNvPr id="6149" name="Object 5"/>
          <p:cNvGraphicFramePr>
            <a:graphicFrameLocks noChangeAspect="1"/>
          </p:cNvGraphicFramePr>
          <p:nvPr/>
        </p:nvGraphicFramePr>
        <p:xfrm>
          <a:off x="381000" y="906463"/>
          <a:ext cx="8382000" cy="441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0" name="Photo Editor Photo" r:id="rId3" imgW="6542857" imgH="3448531" progId="MSPhotoEd.3">
                  <p:embed/>
                </p:oleObj>
              </mc:Choice>
              <mc:Fallback>
                <p:oleObj name="Photo Editor Photo" r:id="rId3" imgW="6542857" imgH="3448531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906463"/>
                        <a:ext cx="8382000" cy="4413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5257800" y="1066800"/>
            <a:ext cx="3886200" cy="264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ru-RU" altLang="ru-RU" sz="2400" smtClean="0">
                <a:solidFill>
                  <a:srgbClr val="000000"/>
                </a:solidFill>
              </a:rPr>
              <a:t>1 - измерительный пульт;</a:t>
            </a:r>
            <a:br>
              <a:rPr lang="ru-RU" altLang="ru-RU" sz="2400" smtClean="0">
                <a:solidFill>
                  <a:srgbClr val="000000"/>
                </a:solidFill>
              </a:rPr>
            </a:br>
            <a:r>
              <a:rPr lang="ru-RU" altLang="ru-RU" sz="2400" smtClean="0">
                <a:solidFill>
                  <a:srgbClr val="000000"/>
                </a:solidFill>
              </a:rPr>
              <a:t>2 - гибкий кабель;</a:t>
            </a:r>
            <a:br>
              <a:rPr lang="ru-RU" altLang="ru-RU" sz="2400" smtClean="0">
                <a:solidFill>
                  <a:srgbClr val="000000"/>
                </a:solidFill>
              </a:rPr>
            </a:br>
            <a:r>
              <a:rPr lang="ru-RU" altLang="ru-RU" sz="2400" smtClean="0">
                <a:solidFill>
                  <a:srgbClr val="000000"/>
                </a:solidFill>
              </a:rPr>
              <a:t>3 - блок детектирования;</a:t>
            </a:r>
            <a:br>
              <a:rPr lang="ru-RU" altLang="ru-RU" sz="2400" smtClean="0">
                <a:solidFill>
                  <a:srgbClr val="000000"/>
                </a:solidFill>
              </a:rPr>
            </a:br>
            <a:r>
              <a:rPr lang="ru-RU" altLang="ru-RU" sz="2400" smtClean="0">
                <a:solidFill>
                  <a:srgbClr val="000000"/>
                </a:solidFill>
              </a:rPr>
              <a:t>     включающий газораз-</a:t>
            </a:r>
            <a:br>
              <a:rPr lang="ru-RU" altLang="ru-RU" sz="2400" smtClean="0">
                <a:solidFill>
                  <a:srgbClr val="000000"/>
                </a:solidFill>
              </a:rPr>
            </a:br>
            <a:r>
              <a:rPr lang="ru-RU" altLang="ru-RU" sz="2400" smtClean="0">
                <a:solidFill>
                  <a:srgbClr val="000000"/>
                </a:solidFill>
              </a:rPr>
              <a:t>     рядные счётчики;</a:t>
            </a:r>
            <a:br>
              <a:rPr lang="ru-RU" altLang="ru-RU" sz="2400" smtClean="0">
                <a:solidFill>
                  <a:srgbClr val="000000"/>
                </a:solidFill>
              </a:rPr>
            </a:br>
            <a:r>
              <a:rPr lang="ru-RU" altLang="ru-RU" sz="2400" smtClean="0">
                <a:solidFill>
                  <a:srgbClr val="000000"/>
                </a:solidFill>
              </a:rPr>
              <a:t>4 - контрольный источник</a:t>
            </a:r>
            <a:br>
              <a:rPr lang="ru-RU" altLang="ru-RU" sz="2400" smtClean="0">
                <a:solidFill>
                  <a:srgbClr val="000000"/>
                </a:solidFill>
              </a:rPr>
            </a:br>
            <a:r>
              <a:rPr lang="ru-RU" altLang="ru-RU" sz="2400" smtClean="0">
                <a:solidFill>
                  <a:srgbClr val="000000"/>
                </a:solidFill>
              </a:rPr>
              <a:t>      бета-излучений.</a:t>
            </a: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1219200" y="5715000"/>
            <a:ext cx="7467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ru-RU" altLang="ru-RU" sz="2400" b="1" smtClean="0">
                <a:solidFill>
                  <a:srgbClr val="000000"/>
                </a:solidFill>
              </a:rPr>
              <a:t>Рис. 58  Основные элементы прибора ДП-5В </a:t>
            </a:r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0" y="762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ru-RU" altLang="ru-RU" sz="2400" smtClean="0">
                <a:solidFill>
                  <a:srgbClr val="000000"/>
                </a:solidFill>
              </a:rPr>
              <a:t>7</a:t>
            </a:r>
          </a:p>
        </p:txBody>
      </p:sp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8229600" y="6400800"/>
            <a:ext cx="9144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ru-RU" altLang="ru-RU" sz="2400" b="1" smtClean="0">
                <a:solidFill>
                  <a:srgbClr val="000000"/>
                </a:solidFill>
              </a:rPr>
              <a:t>Анв</a:t>
            </a:r>
          </a:p>
        </p:txBody>
      </p:sp>
    </p:spTree>
    <p:extLst>
      <p:ext uri="{BB962C8B-B14F-4D97-AF65-F5344CB8AC3E}">
        <p14:creationId xmlns:p14="http://schemas.microsoft.com/office/powerpoint/2010/main" val="3827951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8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2" presetID="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0" grpId="0" autoUpdateAnimBg="0"/>
      <p:bldP spid="6151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1" name="Object 3"/>
          <p:cNvGraphicFramePr>
            <a:graphicFrameLocks noChangeAspect="1"/>
          </p:cNvGraphicFramePr>
          <p:nvPr/>
        </p:nvGraphicFramePr>
        <p:xfrm>
          <a:off x="381000" y="0"/>
          <a:ext cx="8382000" cy="350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4" name="Photo Editor Photo" r:id="rId3" imgW="4486901" imgH="1876190" progId="MSPhotoEd.3">
                  <p:embed/>
                </p:oleObj>
              </mc:Choice>
              <mc:Fallback>
                <p:oleObj name="Photo Editor Photo" r:id="rId3" imgW="4486901" imgH="1876190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0"/>
                        <a:ext cx="8382000" cy="350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905000" y="3352800"/>
            <a:ext cx="541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ru-RU" altLang="ru-RU" sz="2400" b="1" smtClean="0">
                <a:solidFill>
                  <a:srgbClr val="000000"/>
                </a:solidFill>
              </a:rPr>
              <a:t>Рис. 59  Вид прибора ДП-5В  спереди</a:t>
            </a: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609600" y="3886200"/>
            <a:ext cx="7848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ru-RU" altLang="ru-RU" sz="2400" smtClean="0">
                <a:solidFill>
                  <a:srgbClr val="000000"/>
                </a:solidFill>
              </a:rPr>
              <a:t>1 - тумблер подсвета шкалы; 2 - шкала микроамперметра;</a:t>
            </a:r>
            <a:br>
              <a:rPr lang="ru-RU" altLang="ru-RU" sz="2400" smtClean="0">
                <a:solidFill>
                  <a:srgbClr val="000000"/>
                </a:solidFill>
              </a:rPr>
            </a:br>
            <a:r>
              <a:rPr lang="ru-RU" altLang="ru-RU" sz="2400" smtClean="0">
                <a:solidFill>
                  <a:srgbClr val="000000"/>
                </a:solidFill>
              </a:rPr>
              <a:t>2 - переключатель поддиапазонов; 4 - кнопка сброса.</a:t>
            </a: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0" y="4800600"/>
            <a:ext cx="91440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ru-RU" altLang="ru-RU" sz="2400" smtClean="0">
                <a:solidFill>
                  <a:srgbClr val="000000"/>
                </a:solidFill>
              </a:rPr>
              <a:t>  Блок  детектирования имеет кольцевой поворотный экран с маркировкой</a:t>
            </a:r>
            <a:r>
              <a:rPr lang="ru-RU" altLang="ru-RU" sz="2400" b="1" smtClean="0">
                <a:solidFill>
                  <a:srgbClr val="000000"/>
                </a:solidFill>
              </a:rPr>
              <a:t>: К</a:t>
            </a:r>
            <a:r>
              <a:rPr lang="ru-RU" altLang="ru-RU" sz="2400" smtClean="0">
                <a:solidFill>
                  <a:srgbClr val="000000"/>
                </a:solidFill>
              </a:rPr>
              <a:t> - калибровка (щелчки в телефоне и отклонение стрелки; </a:t>
            </a:r>
            <a:r>
              <a:rPr lang="ru-RU" altLang="ru-RU" sz="2400" b="1" smtClean="0">
                <a:solidFill>
                  <a:srgbClr val="000000"/>
                </a:solidFill>
              </a:rPr>
              <a:t>Г</a:t>
            </a:r>
            <a:r>
              <a:rPr lang="ru-RU" altLang="ru-RU" sz="2400" smtClean="0">
                <a:solidFill>
                  <a:srgbClr val="000000"/>
                </a:solidFill>
              </a:rPr>
              <a:t> - измерение гамма-излучений; </a:t>
            </a:r>
            <a:r>
              <a:rPr lang="ru-RU" altLang="ru-RU" sz="2400" b="1" smtClean="0">
                <a:solidFill>
                  <a:srgbClr val="000000"/>
                </a:solidFill>
              </a:rPr>
              <a:t>Б</a:t>
            </a:r>
            <a:r>
              <a:rPr lang="ru-RU" altLang="ru-RU" sz="2400" smtClean="0">
                <a:solidFill>
                  <a:srgbClr val="000000"/>
                </a:solidFill>
              </a:rPr>
              <a:t> - открывается окно и производится измерение суммы бета и гамма- излучений.</a:t>
            </a:r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0" y="76200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ru-RU" altLang="ru-RU" sz="2400" smtClean="0">
                <a:solidFill>
                  <a:srgbClr val="000000"/>
                </a:solidFill>
              </a:rPr>
              <a:t>8</a:t>
            </a:r>
          </a:p>
        </p:txBody>
      </p: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8153400" y="6324600"/>
            <a:ext cx="9906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ru-RU" altLang="ru-RU" sz="2400" b="1" smtClean="0">
                <a:solidFill>
                  <a:srgbClr val="000000"/>
                </a:solidFill>
              </a:rPr>
              <a:t>Анв</a:t>
            </a:r>
          </a:p>
        </p:txBody>
      </p:sp>
    </p:spTree>
    <p:extLst>
      <p:ext uri="{BB962C8B-B14F-4D97-AF65-F5344CB8AC3E}">
        <p14:creationId xmlns:p14="http://schemas.microsoft.com/office/powerpoint/2010/main" val="1436857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4" grpId="0" autoUpdateAnimBg="0"/>
      <p:bldP spid="7175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00" name="Group 8"/>
          <p:cNvGrpSpPr>
            <a:grpSpLocks/>
          </p:cNvGrpSpPr>
          <p:nvPr/>
        </p:nvGrpSpPr>
        <p:grpSpPr bwMode="auto">
          <a:xfrm>
            <a:off x="838200" y="1171575"/>
            <a:ext cx="7467600" cy="4695825"/>
            <a:chOff x="528" y="738"/>
            <a:chExt cx="4704" cy="2958"/>
          </a:xfrm>
        </p:grpSpPr>
        <p:graphicFrame>
          <p:nvGraphicFramePr>
            <p:cNvPr id="8196" name="Object 4"/>
            <p:cNvGraphicFramePr>
              <a:graphicFrameLocks noChangeAspect="1"/>
            </p:cNvGraphicFramePr>
            <p:nvPr/>
          </p:nvGraphicFramePr>
          <p:xfrm>
            <a:off x="528" y="738"/>
            <a:ext cx="4704" cy="24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38" name="Scanned Photo" r:id="rId3" imgW="5133333" imgH="2657846" progId="MSPhotoEdScan.3">
                    <p:embed/>
                  </p:oleObj>
                </mc:Choice>
                <mc:Fallback>
                  <p:oleObj name="Scanned Photo" r:id="rId3" imgW="5133333" imgH="2657846" progId="MSPhotoEdSca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8" y="738"/>
                          <a:ext cx="4704" cy="243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197" name="Text Box 5"/>
            <p:cNvSpPr txBox="1">
              <a:spLocks noChangeArrowheads="1"/>
            </p:cNvSpPr>
            <p:nvPr/>
          </p:nvSpPr>
          <p:spPr bwMode="auto">
            <a:xfrm>
              <a:off x="912" y="3408"/>
              <a:ext cx="41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ru-RU" altLang="ru-RU" sz="2400" b="1" smtClean="0">
                  <a:solidFill>
                    <a:srgbClr val="000000"/>
                  </a:solidFill>
                </a:rPr>
                <a:t>Диапазон измерений:  10 мкрад/ч - 1000 рад/ч</a:t>
              </a:r>
            </a:p>
          </p:txBody>
        </p:sp>
      </p:grp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0" y="228600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ru-RU" altLang="ru-RU" sz="2400" smtClean="0">
                <a:solidFill>
                  <a:srgbClr val="000000"/>
                </a:solidFill>
              </a:rPr>
              <a:t>9</a:t>
            </a: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3886200" y="6019800"/>
            <a:ext cx="152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ru-RU" altLang="ru-RU" sz="2400" b="1" smtClean="0">
                <a:solidFill>
                  <a:srgbClr val="000000"/>
                </a:solidFill>
              </a:rPr>
              <a:t>Рис. 60</a:t>
            </a:r>
          </a:p>
        </p:txBody>
      </p:sp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8305800" y="6324600"/>
            <a:ext cx="8382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ru-RU" altLang="ru-RU" sz="2400" b="1" smtClean="0">
                <a:solidFill>
                  <a:srgbClr val="000000"/>
                </a:solidFill>
              </a:rPr>
              <a:t>Анв</a:t>
            </a:r>
          </a:p>
        </p:txBody>
      </p:sp>
    </p:spTree>
    <p:extLst>
      <p:ext uri="{BB962C8B-B14F-4D97-AF65-F5344CB8AC3E}">
        <p14:creationId xmlns:p14="http://schemas.microsoft.com/office/powerpoint/2010/main" val="1407569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441</Words>
  <Application>Microsoft Office PowerPoint</Application>
  <PresentationFormat>Экран (4:3)</PresentationFormat>
  <Paragraphs>63</Paragraphs>
  <Slides>10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Тема Office</vt:lpstr>
      <vt:lpstr>1_Тема Office</vt:lpstr>
      <vt:lpstr>Microsoft Photo Editor 3.0 Scan</vt:lpstr>
      <vt:lpstr>Microsoft Photo Editor 3.0 Photo</vt:lpstr>
      <vt:lpstr>3.13. Измерение ионизирующих излучений</vt:lpstr>
      <vt:lpstr>Схема ионизационной камеры </vt:lpstr>
      <vt:lpstr>Схема газоразрядного счётчика</vt:lpstr>
      <vt:lpstr>Дозиметрические приборы</vt:lpstr>
      <vt:lpstr>Презентация PowerPoint</vt:lpstr>
      <vt:lpstr>Дозиметрические приборы (продолжение 1)</vt:lpstr>
      <vt:lpstr>Дозиметрические приборы (продолжение 2)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Ионизирующие излучения. Действие на человека</dc:title>
  <dc:creator>Denis</dc:creator>
  <cp:lastModifiedBy>Denis</cp:lastModifiedBy>
  <cp:revision>5</cp:revision>
  <dcterms:created xsi:type="dcterms:W3CDTF">2021-11-08T03:05:32Z</dcterms:created>
  <dcterms:modified xsi:type="dcterms:W3CDTF">2021-11-08T05:12:19Z</dcterms:modified>
</cp:coreProperties>
</file>