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9"/>
  </p:notesMasterIdLst>
  <p:sldIdLst>
    <p:sldId id="257" r:id="rId2"/>
    <p:sldId id="256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1" r:id="rId33"/>
    <p:sldId id="292" r:id="rId34"/>
    <p:sldId id="293" r:id="rId35"/>
    <p:sldId id="289" r:id="rId36"/>
    <p:sldId id="290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  <a:srgbClr val="663300"/>
    <a:srgbClr val="990000"/>
    <a:srgbClr val="336600"/>
    <a:srgbClr val="660066"/>
    <a:srgbClr val="1A703F"/>
    <a:srgbClr val="006600"/>
    <a:srgbClr val="ED194B"/>
    <a:srgbClr val="1FF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9AA1-09FD-4157-AD17-6479EF01DFA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25AE-416B-4915-8FC6-19F21320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25AE-416B-4915-8FC6-19F21320ED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25AE-416B-4915-8FC6-19F21320ED9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25AE-416B-4915-8FC6-19F21320ED9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1D37-8AED-414D-A1A9-043C0A67DFE0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7E15-46D3-4298-A30C-7A589AE8BF3C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927D-DDA6-4F2D-84F0-662005D007DE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CB62E5-75C9-45E2-9707-F7ECC882F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BEF-BF72-48D8-8841-449425996F15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F7B-8D96-4BDE-95F0-855A846EAA50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D95F-BB90-40CA-8327-F26011BCB771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69B-E28A-4972-A659-153471975679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539B-D76D-430A-AD64-3254DFE0142D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0216-2FC1-4CB1-995B-F8AB36729533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ED31-49B8-42FD-862B-536C2081722B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0DC9-C4C3-4E21-933B-A7E40685C910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6E20-29D9-4993-945C-07C5E44318EE}" type="datetime1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AC11-3BD6-4680-AE68-E3E4BD5B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1700808"/>
            <a:ext cx="6912768" cy="36317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ahoma" pitchFamily="34" charset="0"/>
                <a:cs typeface="Tahoma" pitchFamily="34" charset="0"/>
              </a:rPr>
              <a:t>Кулонометрический метод анализа</a:t>
            </a:r>
          </a:p>
          <a:p>
            <a:pPr algn="ctr"/>
            <a:endParaRPr lang="ru-RU" sz="4400" b="1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ru-RU" sz="4000" b="1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>Доц. Е.А. Осипова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0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ru-RU" baseline="-25000" dirty="0" err="1" smtClean="0">
                <a:latin typeface="Tahoma" pitchFamily="34" charset="0"/>
                <a:cs typeface="Tahoma" pitchFamily="34" charset="0"/>
              </a:rPr>
              <a:t>ф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664296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60032" y="23488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lgI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7728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cs typeface="Tahoma" pitchFamily="34" charset="0"/>
              </a:rPr>
              <a:t>lgI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  <a:sym typeface="Symbol"/>
              </a:rPr>
              <a:t>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27809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tg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  <a:sym typeface="Symbol"/>
              </a:rPr>
              <a:t> = 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  <a:sym typeface="Symbol"/>
              </a:rPr>
              <a:t>-2,303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  <a:sym typeface="Symbol"/>
              </a:rPr>
              <a:t>k</a:t>
            </a:r>
            <a:endParaRPr lang="ru-RU" sz="2000" b="1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342900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  <a:sym typeface="Symbol"/>
              </a:rPr>
              <a:t></a:t>
            </a:r>
            <a:endParaRPr lang="ru-RU" sz="2000" b="1" dirty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55679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2000" b="1" baseline="-25000" dirty="0" smtClean="0">
                <a:latin typeface="Tahoma" pitchFamily="34" charset="0"/>
                <a:cs typeface="Tahoma" pitchFamily="34" charset="0"/>
                <a:sym typeface="Symbol"/>
              </a:rPr>
              <a:t>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24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211960" y="45091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cs typeface="Tahoma" pitchFamily="34" charset="0"/>
                <a:sym typeface="Symbol"/>
              </a:rPr>
              <a:t>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8344" y="46531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cs typeface="Tahoma" pitchFamily="34" charset="0"/>
                <a:sym typeface="Symbol"/>
              </a:rPr>
              <a:t>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835292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987824" y="191683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а)</a:t>
            </a:r>
            <a:endParaRPr lang="ru-RU" sz="2000" b="1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6376" y="191683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б)</a:t>
            </a:r>
            <a:endParaRPr lang="ru-RU" sz="2000" b="1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13176"/>
            <a:ext cx="7992888" cy="11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139952" y="6237312"/>
            <a:ext cx="4104456" cy="40011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Находят </a:t>
            </a:r>
            <a:r>
              <a:rPr lang="en-US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000" b="1" baseline="-250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k </a:t>
            </a:r>
            <a:r>
              <a:rPr lang="ru-RU" sz="2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графически.</a:t>
            </a:r>
            <a:endParaRPr lang="ru-RU" sz="20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6165304"/>
            <a:ext cx="2390775" cy="457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grayscl/>
          </a:blip>
          <a:srcRect/>
          <a:stretch>
            <a:fillRect/>
          </a:stretch>
        </p:blipFill>
        <p:spPr bwMode="auto">
          <a:xfrm>
            <a:off x="683568" y="2564904"/>
            <a:ext cx="3096344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6336704" cy="2232695"/>
          </a:xfrm>
          <a:prstGeom prst="rect">
            <a:avLst/>
          </a:prstGeom>
          <a:noFill/>
          <a:ln w="127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356992"/>
            <a:ext cx="48245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Нахождение момента завершения электрохимической реакции</a:t>
            </a:r>
            <a:endParaRPr lang="ru-RU" sz="22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32848" cy="1337058"/>
          </a:xfrm>
          <a:prstGeom prst="rect">
            <a:avLst/>
          </a:prstGeom>
          <a:noFill/>
          <a:ln w="127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820313" cy="93610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299" y="2636912"/>
            <a:ext cx="5791369" cy="1656184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365104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Выбор условий проведения электролиза</a:t>
            </a:r>
            <a:endParaRPr lang="ru-RU" sz="24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16824" cy="570869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1600" y="1124744"/>
            <a:ext cx="194421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71600" y="2708920"/>
            <a:ext cx="216024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43608" y="3212976"/>
            <a:ext cx="23042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3717032"/>
            <a:ext cx="16561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2060848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9592" y="4869160"/>
            <a:ext cx="201622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99592" y="5949280"/>
            <a:ext cx="194421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99592" y="6525344"/>
            <a:ext cx="25202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4941168"/>
            <a:ext cx="208823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6165304"/>
            <a:ext cx="1800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059832" y="3645024"/>
            <a:ext cx="1296144" cy="0"/>
          </a:xfrm>
          <a:prstGeom prst="straightConnector1">
            <a:avLst/>
          </a:prstGeom>
          <a:ln w="28575">
            <a:solidFill>
              <a:srgbClr val="ED19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flipV="1">
            <a:off x="3707904" y="4509120"/>
            <a:ext cx="720080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ED194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>
            <a:off x="2987824" y="5805264"/>
            <a:ext cx="136815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ED194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1844824"/>
            <a:ext cx="3888432" cy="523220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К = 0,43</a:t>
            </a:r>
            <a:r>
              <a:rPr lang="en-US" sz="28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DS</a:t>
            </a:r>
            <a:r>
              <a:rPr lang="ru-RU" sz="28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8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V</a:t>
            </a:r>
            <a:r>
              <a:rPr lang="ru-RU" sz="28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  <a:sym typeface="Symbol"/>
              </a:rPr>
              <a:t></a:t>
            </a:r>
            <a:endParaRPr lang="ru-RU" sz="2800" b="1" dirty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852936"/>
            <a:ext cx="5472608" cy="256249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Время электролиза сокращается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Увеличение 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</a:t>
            </a:r>
            <a:endParaRPr lang="ru-RU" sz="22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Перемешивание раствора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Нагревание раствора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Замена растворителя</a:t>
            </a:r>
            <a:endParaRPr lang="ru-RU" sz="2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8024" y="476672"/>
            <a:ext cx="3168352" cy="461665"/>
          </a:xfrm>
          <a:prstGeom prst="rect">
            <a:avLst/>
          </a:prstGeom>
          <a:noFill/>
          <a:ln w="190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Метод ПГК</a:t>
            </a:r>
            <a:endParaRPr lang="ru-RU" sz="2400" b="1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E:\Image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536504" cy="374441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39838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6016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95536" y="4149080"/>
          <a:ext cx="1296144" cy="78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5" imgW="647640" imgH="393480" progId="Equation.3">
                  <p:embed/>
                </p:oleObj>
              </mc:Choice>
              <mc:Fallback>
                <p:oleObj name="Формула" r:id="rId5" imgW="6476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149080"/>
                        <a:ext cx="1296144" cy="78785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D6009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72200" y="4005064"/>
            <a:ext cx="423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cs typeface="Tahoma" pitchFamily="34" charset="0"/>
                <a:sym typeface="Symbol"/>
              </a:rPr>
              <a:t></a:t>
            </a:r>
            <a:r>
              <a:rPr lang="en-US" sz="2000" b="1" baseline="-25000" dirty="0" smtClean="0">
                <a:latin typeface="Tahoma" pitchFamily="34" charset="0"/>
                <a:cs typeface="Tahoma" pitchFamily="34" charset="0"/>
                <a:sym typeface="Symbol"/>
              </a:rPr>
              <a:t>3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400506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cs typeface="Tahoma" pitchFamily="34" charset="0"/>
                <a:sym typeface="Symbol"/>
              </a:rPr>
              <a:t>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83568" y="2420888"/>
            <a:ext cx="648072" cy="1728192"/>
          </a:xfrm>
          <a:prstGeom prst="straightConnector1">
            <a:avLst/>
          </a:prstGeom>
          <a:ln w="19050">
            <a:solidFill>
              <a:srgbClr val="ED19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5536" y="5157192"/>
            <a:ext cx="8352928" cy="1015663"/>
          </a:xfrm>
          <a:prstGeom prst="rect">
            <a:avLst/>
          </a:prstGeom>
          <a:noFill/>
          <a:ln w="190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Метод ПГК: 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определяемое вещество находится (предварительно выделено) на РЭ в виде твердой фазы (металла или оксида металла).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7544" y="5517232"/>
            <a:ext cx="201622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1"/>
            <a:ext cx="8568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Твердая фаза содержит смесь нескольких металлов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на кривой </a:t>
            </a:r>
            <a:r>
              <a:rPr lang="ru-RU" sz="2000" b="1" dirty="0" err="1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электрорастворения</a:t>
            </a:r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несколько скачков потенциала, соответствующих завершению процесса </a:t>
            </a:r>
            <a:r>
              <a:rPr lang="ru-RU" sz="2000" b="1" dirty="0" err="1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электроокисления</a:t>
            </a:r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каждого из металлов в отдельности</a:t>
            </a:r>
            <a:r>
              <a:rPr lang="ru-RU" sz="2000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395536" y="1484784"/>
            <a:ext cx="3168352" cy="2543191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1920" y="1916832"/>
            <a:ext cx="4176464" cy="1323439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Кривая анодного растворения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Bi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(1),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Cu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(2) и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Ag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(3), выделенных на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Pt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электроде</a:t>
            </a:r>
            <a:endParaRPr lang="ru-R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2861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1115616" y="5517232"/>
            <a:ext cx="1656184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7032"/>
            <a:ext cx="3056586" cy="2808312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804248" y="4149080"/>
            <a:ext cx="2195736" cy="64633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MeO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+ 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O +2e</a:t>
            </a: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MeO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+2OH</a:t>
            </a:r>
            <a:r>
              <a:rPr lang="en-US" b="1" baseline="30000" dirty="0" smtClean="0">
                <a:latin typeface="Tahoma" pitchFamily="34" charset="0"/>
                <a:cs typeface="Tahoma" pitchFamily="34" charset="0"/>
              </a:rPr>
              <a:t>-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020272" y="458112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524328" y="414908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100392" y="4509120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76256" y="4941168"/>
            <a:ext cx="2088232" cy="646331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cs typeface="Tahoma" pitchFamily="34" charset="0"/>
              </a:rPr>
              <a:t>MeO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+H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O+ 2e</a:t>
            </a: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       M   + 2OH</a:t>
            </a:r>
            <a:r>
              <a:rPr lang="en-US" b="1" baseline="3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7524328" y="494116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020272" y="537321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668344" y="522920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48264" y="5877272"/>
            <a:ext cx="2016224" cy="400110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ru-RU" sz="2000" b="1" baseline="-25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э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= const</a:t>
            </a:r>
            <a:endParaRPr lang="ru-RU" sz="20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3688-A4CD-4379-825B-AB176A42AC08}" type="slidenum">
              <a:rPr lang="ru-RU"/>
              <a:pPr/>
              <a:t>17</a:t>
            </a:fld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00138"/>
          </a:xfrm>
          <a:noFill/>
          <a:ln/>
        </p:spPr>
        <p:txBody>
          <a:bodyPr>
            <a:normAutofit/>
          </a:bodyPr>
          <a:lstStyle/>
          <a:p>
            <a:r>
              <a:rPr lang="ru-RU" sz="2400" b="1" dirty="0">
                <a:latin typeface="Tahoma" pitchFamily="34" charset="0"/>
                <a:cs typeface="Tahoma" pitchFamily="34" charset="0"/>
              </a:rPr>
              <a:t>Сравнительные характеристики методов прямой </a:t>
            </a:r>
            <a:r>
              <a:rPr lang="ru-RU" sz="2400" b="1" dirty="0" err="1">
                <a:latin typeface="Tahoma" pitchFamily="34" charset="0"/>
                <a:cs typeface="Tahoma" pitchFamily="34" charset="0"/>
              </a:rPr>
              <a:t>кулонометрии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/>
        </p:nvGraphicFramePr>
        <p:xfrm>
          <a:off x="323528" y="980728"/>
          <a:ext cx="8496300" cy="3774441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Характеристика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E = const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I = const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Погрешность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%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     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– 20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0,01 - 3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мкг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0,01 - 0,1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t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мин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–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час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Селективность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Высокая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 применения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Смеси ионов металлов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(Sb, As, Bi, Cd, Sn, Pb, Cu);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органические соед.; газы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Ограничена (пленки металлов,  их оксидов)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323528" y="4869160"/>
            <a:ext cx="8496300" cy="1261884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A50021"/>
                </a:solidFill>
              </a:rPr>
              <a:t>Безэталонный</a:t>
            </a:r>
            <a:r>
              <a:rPr lang="ru-RU" sz="2400" b="1" dirty="0">
                <a:solidFill>
                  <a:srgbClr val="A50021"/>
                </a:solidFill>
              </a:rPr>
              <a:t>;</a:t>
            </a:r>
            <a:r>
              <a:rPr lang="ru-RU" sz="2800" b="1" dirty="0">
                <a:solidFill>
                  <a:srgbClr val="A50021"/>
                </a:solidFill>
              </a:rPr>
              <a:t>                                                           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ru-RU" sz="2400" b="1" dirty="0">
                <a:solidFill>
                  <a:srgbClr val="A50021"/>
                </a:solidFill>
              </a:rPr>
              <a:t>Высокочувствительный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b="1" dirty="0" smtClean="0"/>
              <a:t>(10</a:t>
            </a:r>
            <a:r>
              <a:rPr lang="ru-RU" sz="2000" b="1" baseline="30000" dirty="0" smtClean="0"/>
              <a:t>-9</a:t>
            </a:r>
            <a:r>
              <a:rPr lang="ru-RU" sz="2000" b="1" dirty="0" smtClean="0"/>
              <a:t> </a:t>
            </a:r>
            <a:r>
              <a:rPr lang="ru-RU" sz="2000" b="1" dirty="0"/>
              <a:t>г при </a:t>
            </a:r>
            <a:r>
              <a:rPr lang="en-US" sz="2000" b="1" i="1" dirty="0"/>
              <a:t>I</a:t>
            </a:r>
            <a:r>
              <a:rPr lang="ru-RU" sz="2000" b="1" dirty="0"/>
              <a:t> = 1 мкА</a:t>
            </a:r>
            <a:r>
              <a:rPr lang="en-US" sz="2000" b="1" dirty="0"/>
              <a:t>, t</a:t>
            </a:r>
            <a:r>
              <a:rPr lang="ru-RU" sz="2000" b="1" dirty="0"/>
              <a:t> = </a:t>
            </a:r>
            <a:r>
              <a:rPr lang="ru-RU" sz="2000" b="1" dirty="0" smtClean="0"/>
              <a:t>1</a:t>
            </a:r>
            <a:r>
              <a:rPr lang="ru-RU" sz="2000" b="1" baseline="30000" dirty="0" smtClean="0"/>
              <a:t> </a:t>
            </a:r>
            <a:r>
              <a:rPr lang="ru-RU" sz="2000" b="1" dirty="0" smtClean="0"/>
              <a:t>с)</a:t>
            </a:r>
            <a:r>
              <a:rPr lang="en-US" sz="2000" b="1" dirty="0" smtClean="0"/>
              <a:t>. </a:t>
            </a:r>
            <a:endParaRPr lang="ru-RU" sz="2000" b="1" dirty="0" smtClean="0"/>
          </a:p>
          <a:p>
            <a:r>
              <a:rPr lang="ru-RU" sz="2400" b="1" dirty="0" smtClean="0">
                <a:solidFill>
                  <a:srgbClr val="A50021"/>
                </a:solidFill>
              </a:rPr>
              <a:t>Высокоточный</a:t>
            </a:r>
            <a:r>
              <a:rPr lang="ru-RU" sz="2000" b="1" dirty="0" smtClean="0">
                <a:solidFill>
                  <a:srgbClr val="800000"/>
                </a:solidFill>
              </a:rPr>
              <a:t>   </a:t>
            </a:r>
            <a:r>
              <a:rPr lang="ru-RU" sz="2000" b="1" dirty="0">
                <a:solidFill>
                  <a:srgbClr val="800000"/>
                </a:solidFill>
              </a:rPr>
              <a:t>- </a:t>
            </a:r>
            <a:r>
              <a:rPr lang="ru-RU" sz="2000" b="1" dirty="0"/>
              <a:t>до 0,01% погрешности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Проблема обеспечения 100%-ного выхода по току</a:t>
            </a:r>
            <a:endParaRPr lang="ru-RU" sz="20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456384" cy="2455332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6912768" cy="3216344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Косвенная </a:t>
            </a:r>
            <a:r>
              <a:rPr lang="ru-RU" sz="240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кулонометрия</a:t>
            </a: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(кулонометрическое титрование)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4752528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8424936" cy="477054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Особенность: абсолютный (</a:t>
            </a:r>
            <a:r>
              <a:rPr lang="ru-RU" sz="2500" b="1" dirty="0" err="1" smtClean="0">
                <a:solidFill>
                  <a:srgbClr val="002060"/>
                </a:solidFill>
              </a:rPr>
              <a:t>безэталонный</a:t>
            </a:r>
            <a:r>
              <a:rPr lang="ru-RU" sz="2500" b="1" dirty="0" smtClean="0">
                <a:solidFill>
                  <a:srgbClr val="002060"/>
                </a:solidFill>
              </a:rPr>
              <a:t>) метод анализа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81128"/>
            <a:ext cx="8640960" cy="193899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Достоинства метода:</a:t>
            </a:r>
          </a:p>
          <a:p>
            <a:pPr lvl="0" algn="just" hangingPunct="0"/>
            <a:r>
              <a:rPr lang="ru-RU" sz="20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Прецизионность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(</a:t>
            </a:r>
            <a:r>
              <a:rPr lang="en-US" sz="20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Sr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Symbol"/>
              </a:rPr>
              <a:t>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0,005)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lvl="0" algn="just" hangingPunct="0"/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Возможность определения как основных компонентов вещества, так и примесей, часто без предварительного разделения и концентрирования;</a:t>
            </a:r>
          </a:p>
          <a:p>
            <a:pPr lvl="0" algn="just" hangingPunct="0"/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Возможность автоматизации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8605464" cy="3785652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Области применения метода: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Количественный анализ (точное установление содержания </a:t>
            </a:r>
            <a:r>
              <a:rPr lang="ru-RU" sz="2000" b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компонента в образце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); 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Фундаментальные научные исследования (изучение механизма, кинетики и стехиометрии  реакций</a:t>
            </a:r>
            <a:r>
              <a:rPr lang="ru-RU" sz="2000" b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, протекающих в жидкой, твердой и газовой фазах, 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оценка величин констант равновесия реакций,  идентификация продуктов реакций, установление </a:t>
            </a:r>
            <a:r>
              <a:rPr lang="ru-RU" sz="2000" b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состава малорастворимых и комплексных 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соединений, установление числа электронов) ;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Фазовый анализ;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Различные отрасли промышленности (например</a:t>
            </a:r>
            <a:r>
              <a:rPr lang="ru-RU" sz="2000" b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изучение </a:t>
            </a:r>
            <a:r>
              <a:rPr lang="ru-RU" sz="2000" b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коррозии 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металлов).</a:t>
            </a:r>
            <a:endParaRPr lang="ru-RU" sz="2000" b="1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Косвенная </a:t>
            </a:r>
            <a:r>
              <a:rPr lang="ru-RU" sz="2000" b="1" dirty="0" err="1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кулонометрия</a:t>
            </a:r>
            <a:endParaRPr lang="ru-RU" sz="2000" b="1" dirty="0" smtClean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с контролируемым потенциалом (КПК)</a:t>
            </a:r>
            <a:endParaRPr lang="ru-RU" sz="2000" dirty="0" smtClean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2808312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8496944" cy="2123313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Косвенная </a:t>
            </a:r>
            <a:r>
              <a:rPr lang="ru-RU" sz="2000" b="1" dirty="0" err="1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кулонометрия</a:t>
            </a:r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с контролируемым током (КГК)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9644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Можно определять и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электроактивные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электронеактивные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вещества.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5688633" cy="241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2430016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8568952" cy="2880320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395536" y="3933056"/>
            <a:ext cx="5328592" cy="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95536" y="5589240"/>
            <a:ext cx="4104456" cy="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7129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atin typeface="Tahoma" pitchFamily="34" charset="0"/>
                <a:cs typeface="Tahoma" pitchFamily="34" charset="0"/>
              </a:rPr>
              <a:t>Определение </a:t>
            </a:r>
            <a:r>
              <a:rPr lang="ru-RU" sz="1900" b="1" dirty="0" err="1" smtClean="0">
                <a:latin typeface="Tahoma" pitchFamily="34" charset="0"/>
                <a:cs typeface="Tahoma" pitchFamily="34" charset="0"/>
              </a:rPr>
              <a:t>электроактивных</a:t>
            </a:r>
            <a:r>
              <a:rPr lang="ru-RU" sz="1900" b="1" dirty="0" smtClean="0">
                <a:latin typeface="Tahoma" pitchFamily="34" charset="0"/>
                <a:cs typeface="Tahoma" pitchFamily="34" charset="0"/>
              </a:rPr>
              <a:t> веществ: церия</a:t>
            </a:r>
            <a:r>
              <a:rPr lang="en-US" sz="1900" b="1" dirty="0" smtClean="0">
                <a:latin typeface="Tahoma" pitchFamily="34" charset="0"/>
                <a:cs typeface="Tahoma" pitchFamily="34" charset="0"/>
              </a:rPr>
              <a:t>(IV</a:t>
            </a:r>
            <a:r>
              <a:rPr lang="ru-RU" sz="1900" b="1" dirty="0" smtClean="0">
                <a:latin typeface="Tahoma" pitchFamily="34" charset="0"/>
                <a:cs typeface="Tahoma" pitchFamily="34" charset="0"/>
              </a:rPr>
              <a:t>), железа(</a:t>
            </a:r>
            <a:r>
              <a:rPr lang="en-US" sz="1900" b="1" dirty="0" smtClean="0">
                <a:latin typeface="Tahoma" pitchFamily="34" charset="0"/>
                <a:cs typeface="Tahoma" pitchFamily="34" charset="0"/>
              </a:rPr>
              <a:t>II</a:t>
            </a:r>
            <a:r>
              <a:rPr lang="ru-RU" sz="19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ru-RU" sz="19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424936" cy="86409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80928"/>
            <a:ext cx="2952328" cy="2103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403648" y="2780928"/>
            <a:ext cx="4320480" cy="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7544" y="1772816"/>
            <a:ext cx="4680520" cy="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24944"/>
            <a:ext cx="5383907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475656" y="3212976"/>
            <a:ext cx="288032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3528" y="3573016"/>
            <a:ext cx="1872208" cy="0"/>
          </a:xfrm>
          <a:prstGeom prst="line">
            <a:avLst/>
          </a:prstGeom>
          <a:ln w="190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95536" y="4941168"/>
            <a:ext cx="1008112" cy="0"/>
          </a:xfrm>
          <a:prstGeom prst="line">
            <a:avLst/>
          </a:prstGeom>
          <a:ln w="19050">
            <a:solidFill>
              <a:srgbClr val="1A7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95536" y="2420888"/>
            <a:ext cx="1080120" cy="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95536" y="2132856"/>
            <a:ext cx="2016224" cy="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85184"/>
            <a:ext cx="8496944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796136" y="548680"/>
            <a:ext cx="2880320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836712"/>
            <a:ext cx="720080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1800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Современные направления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4969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11560" y="5229200"/>
            <a:ext cx="49685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1560" y="5517232"/>
            <a:ext cx="17281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7848872" cy="1754326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Требования к активному аноду: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Должен иметь высокую коррозионную устойчивость по отношению к фоновым растворам;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Должен  легко </a:t>
            </a:r>
            <a:r>
              <a:rPr lang="ru-RU" b="1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депассивироваться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Должно быть высокое перенапряжение выделения Н</a:t>
            </a:r>
            <a:r>
              <a:rPr lang="ru-RU" b="1" baseline="-25000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 должен содержать примесей 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  <a:sym typeface="Symbol"/>
              </a:rPr>
              <a:t> 0,01%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492896"/>
            <a:ext cx="7920880" cy="1754326"/>
          </a:xfrm>
          <a:prstGeom prst="rect">
            <a:avLst/>
          </a:prstGeom>
          <a:noFill/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Требования к электрохимическим ячейкам в КГК</a:t>
            </a:r>
            <a:endParaRPr lang="ru-RU" u="sng" dirty="0" smtClean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r>
              <a:rPr lang="ru-RU" b="1" i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Должны обеспечивать 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электролитический контакт;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несмешиваемость</a:t>
            </a:r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растворов в анодной и катодной камерах;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тщательное перемешивание раствора в камере РЭ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если нужно, титрование в инертной атмосфере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157192"/>
            <a:ext cx="1279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691680" y="4365104"/>
          <a:ext cx="3024336" cy="209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r:id="rId4" imgW="6095238" imgH="4571429" progId="">
                  <p:embed/>
                </p:oleObj>
              </mc:Choice>
              <mc:Fallback>
                <p:oleObj r:id="rId4" imgW="6095238" imgH="45714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365104"/>
                        <a:ext cx="3024336" cy="2094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9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>
                <a:solidFill>
                  <a:srgbClr val="A50021"/>
                </a:solidFill>
                <a:latin typeface="Tahoma" pitchFamily="34" charset="0"/>
              </a:rPr>
              <a:t>Электрогенерация</a:t>
            </a:r>
            <a:r>
              <a:rPr lang="ru-RU" sz="2000" b="1" dirty="0">
                <a:solidFill>
                  <a:srgbClr val="A50021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A50021"/>
                </a:solidFill>
                <a:latin typeface="Tahoma" pitchFamily="34" charset="0"/>
              </a:rPr>
              <a:t>титранта</a:t>
            </a:r>
            <a:r>
              <a:rPr lang="ru-RU" sz="2000" b="1" dirty="0" smtClean="0">
                <a:solidFill>
                  <a:srgbClr val="A50021"/>
                </a:solidFill>
                <a:latin typeface="Tahoma" pitchFamily="34" charset="0"/>
              </a:rPr>
              <a:t>: 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</a:rPr>
              <a:t>Внешняя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и внутренняя</a:t>
            </a:r>
            <a:endParaRPr lang="ru-RU" sz="2000" b="1" dirty="0">
              <a:solidFill>
                <a:srgbClr val="A50021"/>
              </a:solidFill>
              <a:latin typeface="Tahoma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5112568" cy="35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7584" y="4509120"/>
            <a:ext cx="7704856" cy="1754326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Достоинства внешней генерации </a:t>
            </a:r>
            <a:r>
              <a:rPr lang="ru-RU" b="1" u="sng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титранта</a:t>
            </a:r>
            <a:r>
              <a:rPr lang="ru-RU" b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Отсутствие влияния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электроактивных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примесей;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Простота выбора оптимальных условий генераторной и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титрационной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систем;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Исключение помех в индикаторной цепи при работе генераторной системы</a:t>
            </a:r>
            <a:endParaRPr 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499992" y="692696"/>
            <a:ext cx="792088" cy="216024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Способы индикации конечной точки титрования </a:t>
            </a:r>
            <a:endParaRPr lang="ru-RU" sz="2000" b="1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708920"/>
            <a:ext cx="7488832" cy="175432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Потенциометрия (ИСЭ, неполяризованные </a:t>
            </a:r>
            <a:r>
              <a:rPr lang="ru-RU" b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и поляризованные </a:t>
            </a:r>
            <a:r>
              <a:rPr lang="ru-RU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Э)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Амперометрия</a:t>
            </a:r>
            <a:r>
              <a:rPr lang="ru-RU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(с одним и двумя ИЭ)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Спектрофотометрия</a:t>
            </a:r>
            <a:endParaRPr lang="ru-RU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Кондуктометрия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Визуальная индикация (применение индикаторов)</a:t>
            </a:r>
            <a:endParaRPr lang="ru-RU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48836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7584" y="1268760"/>
            <a:ext cx="504056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19381" cy="439248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8568952" cy="50405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91947"/>
            <a:ext cx="7056784" cy="58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784976" cy="65761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/>
              <a:t>История возникновения </a:t>
            </a:r>
            <a:r>
              <a:rPr lang="ru-RU" sz="2800" b="1" u="sng" dirty="0" smtClean="0"/>
              <a:t>метода </a:t>
            </a:r>
            <a:endParaRPr lang="ru-RU" sz="2000" b="1" u="sng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Первые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сведения об использовании электролиза в химическом анализе относятся еще к началу 19 века.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В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1801 году 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У. </a:t>
            </a:r>
            <a:r>
              <a:rPr lang="ru-RU" sz="2000" b="1" i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Круйкшенк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(Англия):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электролити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</a:t>
            </a: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ческое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осаждение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Ag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Cu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 целью их </a:t>
            </a:r>
            <a:r>
              <a:rPr lang="ru-RU" sz="2000" b="1" i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идентификации</a:t>
            </a:r>
            <a:r>
              <a:rPr lang="ru-RU" sz="20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ts val="2000"/>
              </a:lnSpc>
            </a:pPr>
            <a:endParaRPr lang="ru-R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      В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1807 - 1808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гг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Г. Дэви </a:t>
            </a:r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(Англия):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открыл 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      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7 новых элементов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Ba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Ca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Sr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Mg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ts val="2000"/>
              </a:lnSpc>
            </a:pPr>
            <a:endParaRPr lang="ru-R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	      В 1864 году 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У. Гиббс (США), К. Луков (Германия)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 		      электролитическое восстановление металлов для их     	      количественного определения. Они взвешивали электрод, на котором осаждался металл. Так возник </a:t>
            </a:r>
            <a:r>
              <a:rPr lang="ru-RU" sz="2000" b="1" i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электрогравиметрический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метод анализа</a:t>
            </a: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В 1881 году 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А. </a:t>
            </a:r>
            <a:r>
              <a:rPr lang="ru-RU" sz="2000" b="1" i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Классен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и М. </a:t>
            </a:r>
            <a:r>
              <a:rPr lang="ru-RU" sz="2000" b="1" i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Райс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(Германия)</a:t>
            </a:r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теоретические основы 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количественного </a:t>
            </a:r>
            <a:r>
              <a:rPr lang="ru-RU" sz="2000" b="1" i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электрогравиметрического</a:t>
            </a:r>
            <a:r>
              <a:rPr lang="ru-RU" sz="2000" b="1" i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анализа</a:t>
            </a:r>
            <a:endParaRPr lang="ru-RU" sz="2000" b="1" i="1" dirty="0" smtClean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1908 году 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ru-RU" sz="2000" b="1" i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2000" b="1" i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Сэнд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(Германия)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селективное </a:t>
            </a:r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осаждение металлов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при </a:t>
            </a:r>
            <a:r>
              <a:rPr lang="ru-RU" sz="2000" b="1" i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контролируемом потенциале рабочего электрода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1938 году </a:t>
            </a:r>
            <a:r>
              <a:rPr lang="ru-RU" sz="2000" b="1" i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Л. </a:t>
            </a:r>
            <a:r>
              <a:rPr lang="ru-RU" sz="2000" b="1" i="1" dirty="0" err="1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Себелледи</a:t>
            </a:r>
            <a:r>
              <a:rPr lang="ru-RU" sz="2000" b="1" i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и З. </a:t>
            </a:r>
            <a:r>
              <a:rPr lang="ru-RU" sz="2000" b="1" i="1" dirty="0" err="1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Шомодьи</a:t>
            </a:r>
            <a:r>
              <a:rPr lang="ru-RU" sz="2000" b="1" i="1" dirty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(Венгрия)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ввели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кулонометрию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аналитическую практику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96752"/>
            <a:ext cx="13681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1152128" cy="19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1476673" y="4005387"/>
          <a:ext cx="26860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r:id="rId3" imgW="5714286" imgH="4571429" progId="">
                  <p:embed/>
                </p:oleObj>
              </mc:Choice>
              <mc:Fallback>
                <p:oleObj r:id="rId3" imgW="5714286" imgH="45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73" y="4005387"/>
                        <a:ext cx="2686050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1387" name="Group 11"/>
          <p:cNvGraphicFramePr>
            <a:graphicFrameLocks noGrp="1"/>
          </p:cNvGraphicFramePr>
          <p:nvPr/>
        </p:nvGraphicFramePr>
        <p:xfrm>
          <a:off x="1403648" y="3645024"/>
          <a:ext cx="5372100" cy="2675573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1404" name="Object 28"/>
          <p:cNvGraphicFramePr>
            <a:graphicFrameLocks noChangeAspect="1"/>
          </p:cNvGraphicFramePr>
          <p:nvPr/>
        </p:nvGraphicFramePr>
        <p:xfrm>
          <a:off x="5436394" y="4005064"/>
          <a:ext cx="25717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r:id="rId5" imgW="5706272" imgH="3543795" progId="">
                  <p:embed/>
                </p:oleObj>
              </mc:Choice>
              <mc:Fallback>
                <p:oleObj r:id="rId5" imgW="5706272" imgH="35437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394" y="4005064"/>
                        <a:ext cx="257175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1407" name="Object 31"/>
          <p:cNvGraphicFramePr>
            <a:graphicFrameLocks noChangeAspect="1"/>
          </p:cNvGraphicFramePr>
          <p:nvPr/>
        </p:nvGraphicFramePr>
        <p:xfrm>
          <a:off x="1619548" y="1412999"/>
          <a:ext cx="25717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r:id="rId7" imgW="2409524" imgH="1905266" progId="">
                  <p:embed/>
                </p:oleObj>
              </mc:Choice>
              <mc:Fallback>
                <p:oleObj r:id="rId7" imgW="2409524" imgH="190526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548" y="1412999"/>
                        <a:ext cx="257175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1886248" y="2308349"/>
            <a:ext cx="2514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1409" name="Object 33"/>
          <p:cNvGraphicFramePr>
            <a:graphicFrameLocks noChangeAspect="1"/>
          </p:cNvGraphicFramePr>
          <p:nvPr/>
        </p:nvGraphicFramePr>
        <p:xfrm>
          <a:off x="5293023" y="1268537"/>
          <a:ext cx="256222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r:id="rId9" imgW="3428571" imgH="2572109" progId="">
                  <p:embed/>
                </p:oleObj>
              </mc:Choice>
              <mc:Fallback>
                <p:oleObj r:id="rId9" imgW="3428571" imgH="257210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23" y="1268537"/>
                        <a:ext cx="2562225" cy="216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1886248" y="2308349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27584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Современная аппаратура для кулонометрического титрования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884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763713" y="1268413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95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124075" y="1341438"/>
          <a:ext cx="42481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r:id="rId3" imgW="2752560" imgH="276120" progId="">
                  <p:embed/>
                </p:oleObj>
              </mc:Choice>
              <mc:Fallback>
                <p:oleObj r:id="rId3" imgW="2752560" imgH="276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41438"/>
                        <a:ext cx="42481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11300" y="3068638"/>
          <a:ext cx="6119813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r:id="rId5" imgW="5067000" imgH="1264680" progId="">
                  <p:embed/>
                </p:oleObj>
              </mc:Choice>
              <mc:Fallback>
                <p:oleObj r:id="rId5" imgW="5067000" imgH="1264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068638"/>
                        <a:ext cx="6119813" cy="152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619250" y="29972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979613" y="472440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9575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4652963"/>
          <a:ext cx="8207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r:id="rId7" imgW="6581520" imgH="599760" progId="">
                  <p:embed/>
                </p:oleObj>
              </mc:Choice>
              <mc:Fallback>
                <p:oleObj r:id="rId7" imgW="6581520" imgH="5997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52963"/>
                        <a:ext cx="82073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8496300" cy="415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Определение воды в органических веществах по Карлу Фишеру 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755650" y="908050"/>
            <a:ext cx="7632700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</a:t>
            </a:r>
            <a:r>
              <a:rPr lang="ru-RU" b="1" dirty="0">
                <a:solidFill>
                  <a:srgbClr val="006600"/>
                </a:solidFill>
              </a:rPr>
              <a:t>Вода вызывает взаимодействие диоксида серы и </a:t>
            </a:r>
            <a:r>
              <a:rPr lang="ru-RU" b="1" dirty="0" err="1">
                <a:solidFill>
                  <a:srgbClr val="006600"/>
                </a:solidFill>
              </a:rPr>
              <a:t>иода</a:t>
            </a:r>
            <a:r>
              <a:rPr lang="ru-RU" b="1" dirty="0">
                <a:solidFill>
                  <a:srgbClr val="006600"/>
                </a:solidFill>
              </a:rPr>
              <a:t>:  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79388" y="1773238"/>
            <a:ext cx="8785225" cy="119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Для смещения равновесия реакции вправо используют пиридин. Компоненты, входящие в состав реагента Фишера (диоксид серы, пиридин и безводный метанол) обусловливают протекание следующих реакций: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214313" y="5445125"/>
            <a:ext cx="8713787" cy="119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Метанол выступает в роли безводного растворителя и участвует в химических превращениях, образуя промежуточное соединение, которое и титруется </a:t>
            </a:r>
            <a:r>
              <a:rPr lang="ru-RU" b="1" dirty="0" err="1">
                <a:solidFill>
                  <a:srgbClr val="006600"/>
                </a:solidFill>
              </a:rPr>
              <a:t>иодом</a:t>
            </a:r>
            <a:r>
              <a:rPr lang="ru-RU" b="1" dirty="0">
                <a:solidFill>
                  <a:srgbClr val="006600"/>
                </a:solidFill>
              </a:rPr>
              <a:t>. Конечную точку титрования устанавливают по появлению избытка </a:t>
            </a:r>
            <a:r>
              <a:rPr lang="ru-RU" b="1" dirty="0" err="1">
                <a:solidFill>
                  <a:srgbClr val="006600"/>
                </a:solidFill>
              </a:rPr>
              <a:t>иода</a:t>
            </a:r>
            <a:r>
              <a:rPr lang="ru-RU" b="1" dirty="0">
                <a:solidFill>
                  <a:srgbClr val="006600"/>
                </a:solidFill>
              </a:rPr>
              <a:t> в системе (крахмал или изменение силы тока).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050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Box 3"/>
          <p:cNvSpPr txBox="1">
            <a:spLocks noChangeArrowheads="1"/>
          </p:cNvSpPr>
          <p:nvPr/>
        </p:nvSpPr>
        <p:spPr bwMode="auto">
          <a:xfrm>
            <a:off x="179512" y="332656"/>
            <a:ext cx="87129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C190E"/>
                </a:solidFill>
                <a:ea typeface="ヒラギノ角ゴ Pro W3" pitchFamily="-106" charset="-128"/>
              </a:rPr>
              <a:t>Кулонометрический </a:t>
            </a:r>
            <a:r>
              <a:rPr lang="ru-RU" sz="2800" b="1" dirty="0" err="1" smtClean="0">
                <a:solidFill>
                  <a:srgbClr val="5C190E"/>
                </a:solidFill>
                <a:ea typeface="ヒラギノ角ゴ Pro W3" pitchFamily="-106" charset="-128"/>
              </a:rPr>
              <a:t>титратор</a:t>
            </a:r>
            <a:r>
              <a:rPr lang="ru-RU" sz="2800" b="1" dirty="0" smtClean="0">
                <a:solidFill>
                  <a:srgbClr val="5C190E"/>
                </a:solidFill>
                <a:ea typeface="ヒラギノ角ゴ Pro W3" pitchFamily="-106" charset="-128"/>
              </a:rPr>
              <a:t> для</a:t>
            </a:r>
            <a:endParaRPr lang="ru-RU" sz="2800" b="1" dirty="0">
              <a:solidFill>
                <a:srgbClr val="5C190E"/>
              </a:solidFill>
              <a:ea typeface="ヒラギノ角ゴ Pro W3" pitchFamily="-106" charset="-128"/>
            </a:endParaRPr>
          </a:p>
          <a:p>
            <a:pPr algn="ctr"/>
            <a:r>
              <a:rPr lang="ru-RU" sz="2800" b="1" dirty="0">
                <a:solidFill>
                  <a:srgbClr val="5C190E"/>
                </a:solidFill>
                <a:ea typeface="ヒラギノ角ゴ Pro W3" pitchFamily="-106" charset="-128"/>
              </a:rPr>
              <a:t>определения </a:t>
            </a:r>
            <a:r>
              <a:rPr lang="ru-RU" sz="2800" b="1" dirty="0" smtClean="0">
                <a:solidFill>
                  <a:srgbClr val="5C190E"/>
                </a:solidFill>
                <a:ea typeface="ヒラギノ角ゴ Pro W3" pitchFamily="-106" charset="-128"/>
              </a:rPr>
              <a:t>содержания воды </a:t>
            </a:r>
            <a:r>
              <a:rPr lang="ru-RU" sz="2800" b="1" dirty="0">
                <a:solidFill>
                  <a:srgbClr val="5C190E"/>
                </a:solidFill>
                <a:ea typeface="ヒラギノ角ゴ Pro W3" pitchFamily="-106" charset="-128"/>
              </a:rPr>
              <a:t>по Фишеру</a:t>
            </a:r>
            <a:endParaRPr lang="en-US" sz="2800" b="1" dirty="0">
              <a:solidFill>
                <a:srgbClr val="5C190E"/>
              </a:solidFill>
              <a:ea typeface="ヒラギノ角ゴ Pro W3" pitchFamily="-106" charset="-128"/>
            </a:endParaRPr>
          </a:p>
        </p:txBody>
      </p:sp>
      <p:sp>
        <p:nvSpPr>
          <p:cNvPr id="110596" name="TextBox 4"/>
          <p:cNvSpPr txBox="1">
            <a:spLocks noChangeArrowheads="1"/>
          </p:cNvSpPr>
          <p:nvPr/>
        </p:nvSpPr>
        <p:spPr bwMode="auto">
          <a:xfrm>
            <a:off x="611560" y="1600200"/>
            <a:ext cx="4874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Производство: </a:t>
            </a:r>
            <a:r>
              <a:rPr lang="en-US" sz="2000" i="1" dirty="0" err="1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Mettler</a:t>
            </a:r>
            <a:r>
              <a:rPr lang="en-US" sz="2000" i="1" dirty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 Toledo</a:t>
            </a:r>
            <a:r>
              <a:rPr lang="ru-RU" sz="2000" i="1" dirty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,</a:t>
            </a:r>
            <a:endParaRPr lang="en-US" sz="2000" i="1" dirty="0">
              <a:latin typeface="Tahoma" pitchFamily="34" charset="0"/>
              <a:ea typeface="ヒラギノ角ゴ Pro W3" pitchFamily="-106" charset="-128"/>
              <a:cs typeface="Tahoma" pitchFamily="34" charset="0"/>
            </a:endParaRPr>
          </a:p>
          <a:p>
            <a:pPr algn="ctr"/>
            <a:r>
              <a:rPr lang="ru-RU" sz="2000" i="1" dirty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Швейцария</a:t>
            </a:r>
            <a:endParaRPr lang="en-US" sz="2000" i="1" dirty="0">
              <a:latin typeface="Tahoma" pitchFamily="34" charset="0"/>
              <a:ea typeface="ヒラギノ角ゴ Pro W3" pitchFamily="-106" charset="-128"/>
              <a:cs typeface="Tahoma" pitchFamily="34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07950" y="2781300"/>
            <a:ext cx="5184775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Анализ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образцов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с 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содержанием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влаги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до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 100</a:t>
            </a:r>
            <a:r>
              <a:rPr lang="en-US" b="1" dirty="0" smtClean="0">
                <a:solidFill>
                  <a:srgbClr val="663300"/>
                </a:solidFill>
                <a:ea typeface="ヒラギノ角ゴ Pro W3" pitchFamily="-106" charset="-128"/>
              </a:rPr>
              <a:t>%</a:t>
            </a:r>
            <a:endParaRPr lang="en-US" b="1" dirty="0">
              <a:solidFill>
                <a:srgbClr val="663300"/>
              </a:solidFill>
              <a:ea typeface="ヒラギノ角ゴ Pro W3" pitchFamily="-106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Оперативный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выбор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оптимального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метода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 smtClean="0">
                <a:solidFill>
                  <a:srgbClr val="663300"/>
                </a:solidFill>
                <a:ea typeface="ヒラギノ角ゴ Pro W3" pitchFamily="-106" charset="-128"/>
              </a:rPr>
              <a:t>анализа</a:t>
            </a:r>
            <a:endParaRPr lang="ru-RU" b="1" dirty="0">
              <a:solidFill>
                <a:srgbClr val="663300"/>
              </a:solidFill>
              <a:ea typeface="ヒラギノ角ゴ Pro W3" pitchFamily="-106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Запуск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анализа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простым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нажатием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 smtClean="0">
                <a:solidFill>
                  <a:srgbClr val="663300"/>
                </a:solidFill>
                <a:ea typeface="ヒラギノ角ゴ Pro W3" pitchFamily="-106" charset="-128"/>
              </a:rPr>
              <a:t>клавиши</a:t>
            </a:r>
            <a:endParaRPr lang="ru-RU" b="1" dirty="0">
              <a:solidFill>
                <a:srgbClr val="663300"/>
              </a:solidFill>
              <a:ea typeface="ヒラギノ角ゴ Pro W3" pitchFamily="-106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Протоколирование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результатов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 smtClean="0">
                <a:solidFill>
                  <a:srgbClr val="663300"/>
                </a:solidFill>
                <a:ea typeface="ヒラギノ角ゴ Pro W3" pitchFamily="-106" charset="-128"/>
              </a:rPr>
              <a:t>анализа</a:t>
            </a:r>
            <a:endParaRPr lang="ru-RU" b="1" dirty="0">
              <a:solidFill>
                <a:srgbClr val="663300"/>
              </a:solidFill>
              <a:ea typeface="ヒラギノ角ゴ Pro W3" pitchFamily="-106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Анализ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с 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использованием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>
                <a:solidFill>
                  <a:srgbClr val="663300"/>
                </a:solidFill>
                <a:ea typeface="ヒラギノ角ゴ Pro W3" pitchFamily="-106" charset="-128"/>
              </a:rPr>
              <a:t>сушильной</a:t>
            </a:r>
            <a:r>
              <a:rPr lang="en-US" b="1" dirty="0">
                <a:solidFill>
                  <a:srgbClr val="663300"/>
                </a:solidFill>
                <a:ea typeface="ヒラギノ角ゴ Pro W3" pitchFamily="-106" charset="-128"/>
              </a:rPr>
              <a:t> </a:t>
            </a:r>
            <a:r>
              <a:rPr lang="en-US" b="1" dirty="0" err="1" smtClean="0">
                <a:solidFill>
                  <a:srgbClr val="663300"/>
                </a:solidFill>
                <a:ea typeface="ヒラギノ角ゴ Pro W3" pitchFamily="-106" charset="-128"/>
              </a:rPr>
              <a:t>печи</a:t>
            </a:r>
            <a:endParaRPr lang="en-US" b="1" dirty="0">
              <a:solidFill>
                <a:srgbClr val="663300"/>
              </a:solidFill>
              <a:ea typeface="ヒラギノ角ゴ Pro W3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60275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849694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Автоматическое определение содержания воды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по Фишеру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3861048"/>
            <a:ext cx="3168352" cy="203132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Примеры применения: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Содержание воды в полиуретанах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Контроль качества полимеров (ПЭТФ)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Содержание воды в маслах</a:t>
            </a:r>
            <a:endParaRPr lang="ru-RU" b="1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05273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Производство: </a:t>
            </a:r>
            <a:r>
              <a:rPr lang="en-US" i="1" dirty="0" err="1" smtClean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Mettler</a:t>
            </a:r>
            <a:r>
              <a:rPr lang="en-US" i="1" dirty="0" smtClean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 Toledo</a:t>
            </a:r>
            <a:r>
              <a:rPr lang="ru-RU" i="1" dirty="0" smtClean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,</a:t>
            </a:r>
            <a:endParaRPr lang="en-US" i="1" dirty="0" smtClean="0">
              <a:latin typeface="Tahoma" pitchFamily="34" charset="0"/>
              <a:ea typeface="ヒラギノ角ゴ Pro W3" pitchFamily="-106" charset="-128"/>
              <a:cs typeface="Tahoma" pitchFamily="34" charset="0"/>
            </a:endParaRPr>
          </a:p>
          <a:p>
            <a:pPr algn="ctr"/>
            <a:r>
              <a:rPr lang="ru-RU" i="1" dirty="0" smtClean="0">
                <a:latin typeface="Tahoma" pitchFamily="34" charset="0"/>
                <a:ea typeface="ヒラギノ角ゴ Pro W3" pitchFamily="-106" charset="-128"/>
                <a:cs typeface="Tahoma" pitchFamily="34" charset="0"/>
              </a:rPr>
              <a:t>Швейцария</a:t>
            </a:r>
            <a:endParaRPr lang="en-US" i="1" dirty="0" smtClean="0">
              <a:latin typeface="Tahoma" pitchFamily="34" charset="0"/>
              <a:ea typeface="ヒラギノ角ゴ Pro W3" pitchFamily="-106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096344" cy="259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7488832" cy="361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92696"/>
            <a:ext cx="4680520" cy="84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83968" y="3573016"/>
            <a:ext cx="0" cy="28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1920" y="1772816"/>
            <a:ext cx="468052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Раствор </a:t>
            </a:r>
            <a:r>
              <a:rPr lang="en-US" b="1" dirty="0" smtClean="0">
                <a:solidFill>
                  <a:schemeClr val="tx2"/>
                </a:solidFill>
              </a:rPr>
              <a:t>Br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в 0,1 М </a:t>
            </a:r>
            <a:r>
              <a:rPr lang="en-US" b="1" dirty="0" err="1" smtClean="0">
                <a:solidFill>
                  <a:schemeClr val="tx2"/>
                </a:solidFill>
              </a:rPr>
              <a:t>KBr</a:t>
            </a:r>
            <a:r>
              <a:rPr lang="ru-RU" b="1" dirty="0" smtClean="0">
                <a:solidFill>
                  <a:schemeClr val="tx2"/>
                </a:solidFill>
              </a:rPr>
              <a:t>, прокачивают </a:t>
            </a:r>
            <a:r>
              <a:rPr lang="en-US" b="1" dirty="0" smtClean="0">
                <a:solidFill>
                  <a:schemeClr val="tx2"/>
                </a:solidFill>
              </a:rPr>
              <a:t>SO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SO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 + Br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 + H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O ↔ SO</a:t>
            </a:r>
            <a:r>
              <a:rPr lang="en-US" b="1" baseline="-25000" dirty="0" smtClean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 + 2HBr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4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68001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08367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типовых задач по теме "Кулонометрический анализ"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полное восстановление цинка в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кулонометрии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понадобилось 26 мин при силе тока 100 мА. Определить содержание (г) и концентрацию (моль/л) цинка в растворе, если на кулонометрический анализ было взято 10 мл раствора.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Рассчитываем содержание (г) цинка по формуле: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(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t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96500) .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mZn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 = (0,1 . 26 . 60 / 96500) . 65,38 / 2 = 0,05285 г в 10 мл раствора, тогда в 1 л будет содержатся 5,285 г/л или с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 =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М = 5,285 / 65,38 = 0,0808 моль/л.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mZn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 =0,05285 г;  с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 = 0,0808 моль/л.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2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кулонометрическое титрование 10 мл раствора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иодом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генерируемым в кулонометрической ячейке, понадобилось 22 мин при силе тока 300 мА. Определить количество затраченного электричества и молярную концентрацию эквивалента раствора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Рассчитываем количество электричества: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0,3 . 22 . 60 = 396 Кл и массу (г)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= 158 . 396 / (2. 96500) = 0,3242 г в 10 мл раствора, а в 1 л будет содержатся 32,42 г/л.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Э(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= 79;  С =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Э;  С(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= 32,42 / 79 = 0,4104 моль-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экв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396 Кл;   С(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= 0,4104 моль-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экв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раствора.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6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40960" cy="65351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 hangingPunct="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Теоретические основы метода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законы электролиза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    </a:t>
            </a:r>
          </a:p>
          <a:p>
            <a:pPr algn="r" hangingPunct="0"/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 М.Фарадей (Англия), 1833-1834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гг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hangingPunct="0">
              <a:lnSpc>
                <a:spcPts val="1600"/>
              </a:lnSpc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hangingPunct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Объединенный закон Фарадея: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hangingPunct="0">
              <a:lnSpc>
                <a:spcPts val="1600"/>
              </a:lnSpc>
            </a:pP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hangingPunct="0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m=QM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nF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</a:p>
          <a:p>
            <a:pPr algn="ctr" hangingPunct="0">
              <a:lnSpc>
                <a:spcPts val="16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</a:t>
            </a:r>
          </a:p>
          <a:p>
            <a:pPr algn="just" hangingPunc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масса,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г;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молярная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масса,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г/моль;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количество электричества, Кл;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число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электронов;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число Фарадея, F=96487 Кл/моль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анализе и нахождение параметров: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 Q, M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hangingPunct="0">
              <a:lnSpc>
                <a:spcPts val="2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>
              <a:lnSpc>
                <a:spcPts val="2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Фарадея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hangingPunct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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 = k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hangingPunct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электрохимический эквивалент - количество вещества, прореагировавшего при прохождении единицы количества электричества.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закон Фарадея: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hangingPunct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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э1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=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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= ...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const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hangingPunct="0">
              <a:lnSpc>
                <a:spcPts val="2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hangingPunct="0"/>
            <a:r>
              <a:rPr lang="ru-RU" b="1" u="sng" dirty="0">
                <a:latin typeface="Tahoma" pitchFamily="34" charset="0"/>
                <a:cs typeface="Tahoma" pitchFamily="34" charset="0"/>
              </a:rPr>
              <a:t>Единицы измерения Q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Кл = 1А·с. 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algn="ctr" hangingPunct="0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                      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Ф = 96487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Кл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моль=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6.02</a:t>
            </a:r>
            <a:r>
              <a:rPr lang="ar-AE" sz="2000" b="1" dirty="0" smtClean="0">
                <a:latin typeface="Tahoma" pitchFamily="34" charset="0"/>
                <a:cs typeface="Tahoma" pitchFamily="34" charset="0"/>
              </a:rPr>
              <a:t>۰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10</a:t>
            </a:r>
            <a:r>
              <a:rPr lang="ru-RU" sz="2000" b="1" baseline="30000" dirty="0" smtClean="0">
                <a:latin typeface="Tahoma" pitchFamily="34" charset="0"/>
                <a:cs typeface="Tahoma" pitchFamily="34" charset="0"/>
              </a:rPr>
              <a:t>23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электронов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89" name="Picture 1" descr="C:\Documents and Settings\Elena\Мои документы\Picture\faraday_mic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095375" cy="1171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М. Фарадей (1791-1867 </a:t>
            </a:r>
            <a:r>
              <a:rPr lang="ru-RU" b="1" dirty="0" err="1" smtClean="0"/>
              <a:t>гг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8864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Классификация кулонометрических методов анализа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139952" y="3645024"/>
            <a:ext cx="50405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987824" y="1052736"/>
            <a:ext cx="1224136" cy="21602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88024" y="980728"/>
            <a:ext cx="1152128" cy="14401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99592" y="1340768"/>
            <a:ext cx="244827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Прямая</a:t>
            </a:r>
            <a:endParaRPr lang="ru-RU" sz="2000" b="1" i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992" y="1124744"/>
            <a:ext cx="4392488" cy="6771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Косвенная (кулонометрическое титрование)</a:t>
            </a:r>
            <a:endParaRPr lang="ru-RU" sz="1900" b="1" i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8280920" cy="21591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1619672" y="4941168"/>
            <a:ext cx="50405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8280920" cy="22222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41" name="Прямая со стрелкой 40"/>
          <p:cNvCxnSpPr/>
          <p:nvPr/>
        </p:nvCxnSpPr>
        <p:spPr>
          <a:xfrm flipV="1">
            <a:off x="1619672" y="2204864"/>
            <a:ext cx="2232248" cy="432048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835696" y="3140968"/>
            <a:ext cx="2160240" cy="0"/>
          </a:xfrm>
          <a:prstGeom prst="straightConnector1">
            <a:avLst/>
          </a:prstGeom>
          <a:ln w="127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5576" y="2852936"/>
            <a:ext cx="230425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403648" y="3068960"/>
            <a:ext cx="1008112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5445224"/>
            <a:ext cx="50405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40466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определяют по затраченному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124744"/>
            <a:ext cx="3312368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электропревращение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определяемого вещества (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электроактивного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прямая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кулонометрия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124744"/>
            <a:ext cx="4032448" cy="1323439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электропревращение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вспомогательного вещества (ВР), из которого генерируют </a:t>
            </a:r>
            <a:r>
              <a:rPr lang="ru-RU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титрант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кулонометрическое титрование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39752" y="764704"/>
            <a:ext cx="2088232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60032" y="764704"/>
            <a:ext cx="180020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2492896"/>
            <a:ext cx="8208912" cy="3795911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Условия кулонометрического анализа: </a:t>
            </a:r>
          </a:p>
          <a:p>
            <a:pPr algn="ctr">
              <a:lnSpc>
                <a:spcPts val="1600"/>
              </a:lnSpc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Электропревращение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вещества должно протекать со </a:t>
            </a: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100%-ным выходом по току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Должны отсутствовать побочные электрохимические и химические процессы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(ток должен расходоваться только на основную электрохимическую реакцию);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Нужны </a:t>
            </a: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надежные способы определения количества электричества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и установления  </a:t>
            </a: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момента завершения электрохимической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(в прямой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кулонометрии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 или </a:t>
            </a:r>
            <a:r>
              <a:rPr lang="ru-RU" sz="2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химической реакции 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(в кулонометрическом титровании).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340768"/>
            <a:ext cx="8280920" cy="5221942"/>
          </a:xfrm>
          <a:prstGeom prst="rect">
            <a:avLst/>
          </a:prstGeom>
          <a:noFill/>
          <a:ln w="127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При наложении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</a:t>
            </a:r>
            <a:r>
              <a:rPr lang="ru-RU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внеш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на ЭЯ в цепи возникает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</a:t>
            </a:r>
            <a:r>
              <a:rPr lang="ru-RU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а электроды приобретают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</a:t>
            </a:r>
            <a:r>
              <a:rPr lang="ru-RU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</a:t>
            </a:r>
            <a:r>
              <a:rPr lang="ru-RU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 анод - окисление, катод - восстановление).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Концентрация растворителя с</a:t>
            </a:r>
            <a:r>
              <a:rPr lang="en-US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</a:t>
            </a:r>
            <a:r>
              <a:rPr lang="en-U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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lang="ru-RU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электроакт</a:t>
            </a:r>
            <a:r>
              <a:rPr lang="ru-RU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r>
              <a:rPr lang="ru-RU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в-ва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Реакции разложения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окисления: 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</a:t>
            </a:r>
            <a:r>
              <a:rPr lang="ru-RU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+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+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</a:t>
            </a:r>
            <a:r>
              <a:rPr lang="ru-RU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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или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восстановления: 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</a:t>
            </a:r>
            <a:r>
              <a:rPr lang="ru-RU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+ 2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OH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+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</a:t>
            </a:r>
            <a:r>
              <a:rPr lang="ru-RU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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 ограничивают рабочую область потенциалов и, следовательно, число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электроактивных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веществ. </a:t>
            </a:r>
          </a:p>
          <a:p>
            <a:pPr algn="just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Электроактивность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зависит не только от природы растворителя и вещества, но и от состояния поверхности электрода  (материала электрода).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качестве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электроактивного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вещества может выступать как сам материал электрода -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Ag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Hg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так и находящаяся (выделенная) на электроде твердая фаза.</a:t>
            </a:r>
          </a:p>
          <a:p>
            <a:pPr algn="ctr"/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</a:t>
            </a:r>
            <a:r>
              <a:rPr lang="ru-RU" sz="2000" b="1" baseline="-25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внеш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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ЭДС = </a:t>
            </a:r>
            <a:r>
              <a:rPr lang="en-US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</a:t>
            </a:r>
            <a:r>
              <a:rPr lang="en-US" sz="2000" b="1" baseline="-25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</a:t>
            </a:r>
            <a:r>
              <a:rPr lang="en-US" sz="2000" b="1" baseline="-25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- (условие электролиза)</a:t>
            </a:r>
          </a:p>
          <a:p>
            <a:pPr algn="just">
              <a:lnSpc>
                <a:spcPts val="1600"/>
              </a:lnSpc>
            </a:pPr>
            <a:endParaRPr lang="en-US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</a:t>
            </a:r>
            <a:r>
              <a:rPr lang="ru-RU" sz="2000" b="1" baseline="-25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внеш</a:t>
            </a:r>
            <a:r>
              <a:rPr lang="ru-RU" sz="2000" b="1" baseline="-25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= ЭДС + 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IR + 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</a:t>
            </a:r>
            <a:r>
              <a:rPr lang="en-US" sz="2000" b="1" baseline="-25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c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 + </a:t>
            </a:r>
            <a:r>
              <a:rPr lang="en-US" sz="2000" b="1" baseline="-25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/>
              </a:rPr>
              <a:t>t</a:t>
            </a:r>
            <a:endParaRPr lang="ru-RU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848872" cy="83099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Прямая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кулонометрия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 контролируемым потенциалом (ППК)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fld id="{10E6AC11-3BD6-4680-AE68-E3E4BD5BA5B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306896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ППК 100%-ный выход по току обеспечивается правильным выбором значения потенциала рабочего электрода и сохранением его постоянства.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388843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400506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Выбор потенциала РЭ</a:t>
            </a:r>
            <a:endParaRPr lang="ru-RU" sz="20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33256"/>
            <a:ext cx="2016223" cy="493176"/>
          </a:xfrm>
          <a:prstGeom prst="rect">
            <a:avLst/>
          </a:prstGeom>
          <a:noFill/>
          <a:ln w="127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40152" y="42210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4149080"/>
            <a:ext cx="2952328" cy="2308324"/>
          </a:xfrm>
          <a:prstGeom prst="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Устранение мешающего влияния примесей: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Электролиз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Маскирование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Варьирование материала РЭ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Варьирование состава и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2736304" cy="25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92696"/>
            <a:ext cx="4115941" cy="23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AC11-3BD6-4680-AE68-E3E4BD5BA5B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Определение количества электричества 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364088" y="1988840"/>
            <a:ext cx="83440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16832"/>
            <a:ext cx="1296144" cy="63839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46438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авая фигурная скобка 13"/>
          <p:cNvSpPr/>
          <p:nvPr/>
        </p:nvSpPr>
        <p:spPr>
          <a:xfrm>
            <a:off x="5508104" y="1916832"/>
            <a:ext cx="83440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5220072" y="3212976"/>
            <a:ext cx="1296144" cy="0"/>
          </a:xfrm>
          <a:prstGeom prst="straightConnector1">
            <a:avLst/>
          </a:prstGeom>
          <a:ln w="127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7544" y="3501008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Электрохимическая реакция первого порядка:</a:t>
            </a:r>
            <a:endParaRPr lang="ru-RU" sz="2200" b="1" dirty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05064"/>
            <a:ext cx="4536504" cy="72008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797152"/>
            <a:ext cx="4536504" cy="59055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445224"/>
            <a:ext cx="7128792" cy="115212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636912"/>
            <a:ext cx="2105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1633</TotalTime>
  <Words>1370</Words>
  <Application>Microsoft Office PowerPoint</Application>
  <PresentationFormat>Экран (4:3)</PresentationFormat>
  <Paragraphs>229</Paragraphs>
  <Slides>37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Symbol</vt:lpstr>
      <vt:lpstr>Tahoma</vt:lpstr>
      <vt:lpstr>Times New Roman</vt:lpstr>
      <vt:lpstr>Wingdings</vt:lpstr>
      <vt:lpstr>ヒラギノ角ゴ Pro W3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Сравнительные характеристики методов прямой кулонометрии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Электрогенерация титранта:  Внешняя и внутренняя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2008</dc:creator>
  <cp:lastModifiedBy>Пользователь Windows</cp:lastModifiedBy>
  <cp:revision>190</cp:revision>
  <dcterms:created xsi:type="dcterms:W3CDTF">2013-03-08T06:15:43Z</dcterms:created>
  <dcterms:modified xsi:type="dcterms:W3CDTF">2020-11-30T15:45:11Z</dcterms:modified>
</cp:coreProperties>
</file>