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334" r:id="rId3"/>
    <p:sldId id="304" r:id="rId4"/>
    <p:sldId id="305" r:id="rId5"/>
    <p:sldId id="336" r:id="rId6"/>
    <p:sldId id="308" r:id="rId7"/>
    <p:sldId id="335" r:id="rId8"/>
    <p:sldId id="306" r:id="rId9"/>
    <p:sldId id="307" r:id="rId10"/>
    <p:sldId id="337" r:id="rId11"/>
    <p:sldId id="312" r:id="rId12"/>
    <p:sldId id="313" r:id="rId13"/>
    <p:sldId id="338" r:id="rId14"/>
    <p:sldId id="321" r:id="rId15"/>
    <p:sldId id="33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13DF"/>
    <a:srgbClr val="5E0F02"/>
    <a:srgbClr val="070BB9"/>
    <a:srgbClr val="E60A7D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E91EFD3-897D-4E17-A1C6-D70C89B78C6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3113CB4-9C3D-4308-B8D3-37567DAD81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1EFD3-897D-4E17-A1C6-D70C89B78C6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13CB4-9C3D-4308-B8D3-37567DAD81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1EFD3-897D-4E17-A1C6-D70C89B78C6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13CB4-9C3D-4308-B8D3-37567DAD81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1EFD3-897D-4E17-A1C6-D70C89B78C6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13CB4-9C3D-4308-B8D3-37567DAD81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1EFD3-897D-4E17-A1C6-D70C89B78C6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13CB4-9C3D-4308-B8D3-37567DAD81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1EFD3-897D-4E17-A1C6-D70C89B78C6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13CB4-9C3D-4308-B8D3-37567DAD81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E91EFD3-897D-4E17-A1C6-D70C89B78C6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3113CB4-9C3D-4308-B8D3-37567DAD81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E91EFD3-897D-4E17-A1C6-D70C89B78C6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3113CB4-9C3D-4308-B8D3-37567DAD81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1EFD3-897D-4E17-A1C6-D70C89B78C6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13CB4-9C3D-4308-B8D3-37567DAD81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1EFD3-897D-4E17-A1C6-D70C89B78C6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13CB4-9C3D-4308-B8D3-37567DAD81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1EFD3-897D-4E17-A1C6-D70C89B78C6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13CB4-9C3D-4308-B8D3-37567DAD81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E91EFD3-897D-4E17-A1C6-D70C89B78C6B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3113CB4-9C3D-4308-B8D3-37567DAD81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36504"/>
          </a:xfrm>
        </p:spPr>
        <p:txBody>
          <a:bodyPr/>
          <a:lstStyle/>
          <a:p>
            <a:pPr marL="109728" indent="0" algn="ctr">
              <a:buNone/>
            </a:pPr>
            <a:r>
              <a:rPr lang="ru-RU" dirty="0" smtClean="0"/>
              <a:t>География почв с основами почвоведения</a:t>
            </a:r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Тема </a:t>
            </a:r>
            <a:r>
              <a:rPr lang="ru-RU" b="1" dirty="0" smtClean="0">
                <a:solidFill>
                  <a:srgbClr val="FF0000"/>
                </a:solidFill>
              </a:rPr>
              <a:t>2. Факторы почвообразования</a:t>
            </a:r>
            <a:endParaRPr lang="ru-RU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052736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ru-RU" i="1" dirty="0">
                <a:solidFill>
                  <a:schemeClr val="accent1"/>
                </a:solidFill>
              </a:rPr>
              <a:t>6.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sz="3100" i="1" dirty="0">
                <a:solidFill>
                  <a:schemeClr val="accent1"/>
                </a:solidFill>
              </a:rPr>
              <a:t>Время </a:t>
            </a:r>
            <a:r>
              <a:rPr lang="ru-RU" sz="3100" dirty="0">
                <a:solidFill>
                  <a:schemeClr val="accent1"/>
                </a:solidFill>
              </a:rPr>
              <a:t>как фактор почвообразования</a:t>
            </a:r>
            <a:r>
              <a:rPr lang="ru-RU" dirty="0">
                <a:solidFill>
                  <a:schemeClr val="accent1"/>
                </a:solidFill>
              </a:rPr>
              <a:t/>
            </a:r>
            <a:br>
              <a:rPr lang="ru-RU" dirty="0">
                <a:solidFill>
                  <a:schemeClr val="accent1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945736"/>
          </a:xfrm>
        </p:spPr>
        <p:txBody>
          <a:bodyPr/>
          <a:lstStyle/>
          <a:p>
            <a:pPr marL="109728" indent="0" algn="ctr">
              <a:buNone/>
            </a:pPr>
            <a:r>
              <a:rPr lang="ru-RU" dirty="0"/>
              <a:t>Наиболее молодые почвы в горах, т.к. в результате смыва и </a:t>
            </a:r>
            <a:r>
              <a:rPr lang="ru-RU" dirty="0" err="1"/>
              <a:t>переотложения</a:t>
            </a:r>
            <a:r>
              <a:rPr lang="ru-RU" dirty="0"/>
              <a:t> идет их постоянное </a:t>
            </a:r>
            <a:r>
              <a:rPr lang="ru-RU" i="1" dirty="0"/>
              <a:t>омоложение</a:t>
            </a:r>
            <a:r>
              <a:rPr lang="ru-RU" dirty="0"/>
              <a:t>. </a:t>
            </a: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Абсолютный </a:t>
            </a:r>
            <a:r>
              <a:rPr lang="ru-RU" dirty="0"/>
              <a:t>возраст почв, где было оледенение, - 5 - 12 тыс. лет, для других – 10 - 30 тыс. лет. </a:t>
            </a: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Примерное </a:t>
            </a:r>
            <a:r>
              <a:rPr lang="ru-RU" dirty="0"/>
              <a:t>время превращения горной породы в почву занимает около 500 -1500 лет.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7283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sz="2800" i="1" dirty="0" smtClean="0">
                <a:solidFill>
                  <a:srgbClr val="FF0000"/>
                </a:solidFill>
              </a:rPr>
              <a:t/>
            </a:r>
            <a:br>
              <a:rPr lang="ru-RU" sz="2800" i="1" dirty="0" smtClean="0">
                <a:solidFill>
                  <a:srgbClr val="FF0000"/>
                </a:solidFill>
              </a:rPr>
            </a:br>
            <a:r>
              <a:rPr lang="ru-RU" sz="2400" dirty="0">
                <a:solidFill>
                  <a:schemeClr val="accent1"/>
                </a:solidFill>
              </a:rPr>
              <a:t>7. </a:t>
            </a:r>
            <a:r>
              <a:rPr lang="ru-RU" sz="2400" i="1" dirty="0">
                <a:solidFill>
                  <a:schemeClr val="accent1"/>
                </a:solidFill>
              </a:rPr>
              <a:t>Антропогенные факторы почвообразования</a:t>
            </a:r>
            <a:r>
              <a:rPr lang="ru-RU" sz="2800" i="1" dirty="0">
                <a:solidFill>
                  <a:srgbClr val="FF0000"/>
                </a:solidFill>
              </a:rPr>
              <a:t/>
            </a:r>
            <a:br>
              <a:rPr lang="ru-RU" sz="2800" i="1" dirty="0">
                <a:solidFill>
                  <a:srgbClr val="FF0000"/>
                </a:solidFill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89752"/>
          </a:xfrm>
        </p:spPr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ru-RU" dirty="0"/>
              <a:t>Антропогенный фактор </a:t>
            </a:r>
            <a:r>
              <a:rPr lang="ru-RU" dirty="0" smtClean="0"/>
              <a:t>проявляется </a:t>
            </a:r>
            <a:r>
              <a:rPr lang="ru-RU" dirty="0"/>
              <a:t>через изменение самих факторов </a:t>
            </a:r>
            <a:r>
              <a:rPr lang="ru-RU" dirty="0" smtClean="0"/>
              <a:t>почвообразования в </a:t>
            </a:r>
            <a:r>
              <a:rPr lang="ru-RU" dirty="0"/>
              <a:t>разных формах</a:t>
            </a:r>
            <a:r>
              <a:rPr lang="ru-RU" dirty="0" smtClean="0"/>
              <a:t>:</a:t>
            </a:r>
          </a:p>
          <a:p>
            <a:pPr marL="109728" indent="0">
              <a:buNone/>
            </a:pPr>
            <a:endParaRPr lang="ru-RU" dirty="0"/>
          </a:p>
          <a:p>
            <a:pPr>
              <a:buFontTx/>
              <a:buChar char="-"/>
            </a:pPr>
            <a:r>
              <a:rPr lang="ru-RU" dirty="0" smtClean="0"/>
              <a:t>в </a:t>
            </a:r>
            <a:r>
              <a:rPr lang="ru-RU" dirty="0"/>
              <a:t>преобразовании почвообразующих пород (горные выработки, торфоразработки и др</a:t>
            </a:r>
            <a:r>
              <a:rPr lang="ru-RU" dirty="0" smtClean="0"/>
              <a:t>.);</a:t>
            </a:r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r>
              <a:rPr lang="ru-RU" dirty="0" smtClean="0"/>
              <a:t>путем </a:t>
            </a:r>
            <a:r>
              <a:rPr lang="ru-RU" dirty="0"/>
              <a:t>изменения форм рельефа (формирование терриконов, карьеров, дамб и др</a:t>
            </a:r>
            <a:r>
              <a:rPr lang="ru-RU" dirty="0" smtClean="0"/>
              <a:t>.);</a:t>
            </a:r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r>
              <a:rPr lang="ru-RU" dirty="0" smtClean="0"/>
              <a:t>в </a:t>
            </a:r>
            <a:r>
              <a:rPr lang="ru-RU" dirty="0"/>
              <a:t>результате изменения климатических параметров на макро-, мезо- и микроуровнях (эффект потепления в мегаполисах, орошение почв и связанное с ним изменение микроклимата и др</a:t>
            </a:r>
            <a:r>
              <a:rPr lang="ru-RU" dirty="0" smtClean="0"/>
              <a:t>.);</a:t>
            </a:r>
          </a:p>
          <a:p>
            <a:pPr>
              <a:buFontTx/>
              <a:buChar char="-"/>
            </a:pPr>
            <a:endParaRPr lang="ru-RU" dirty="0"/>
          </a:p>
          <a:p>
            <a:pPr marL="109728" indent="0">
              <a:buNone/>
            </a:pPr>
            <a:r>
              <a:rPr lang="ru-RU" dirty="0" smtClean="0"/>
              <a:t>- </a:t>
            </a:r>
            <a:r>
              <a:rPr lang="ru-RU" dirty="0"/>
              <a:t>путем изменения </a:t>
            </a:r>
            <a:r>
              <a:rPr lang="ru-RU" dirty="0" smtClean="0"/>
              <a:t>органического мира </a:t>
            </a:r>
            <a:r>
              <a:rPr lang="ru-RU" dirty="0"/>
              <a:t>(вырубка леса, замена его травянистыми фитоценозами, сельскохозяйственные посевы культурных растений, лесонасаждения и др.).</a:t>
            </a:r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7392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76064"/>
          </a:xfrm>
        </p:spPr>
        <p:txBody>
          <a:bodyPr>
            <a:noAutofit/>
          </a:bodyPr>
          <a:lstStyle/>
          <a:p>
            <a:r>
              <a:rPr lang="ru-RU" sz="2800" i="1" dirty="0">
                <a:solidFill>
                  <a:srgbClr val="FF0000"/>
                </a:solidFill>
              </a:rPr>
              <a:t>3. Почва как природное тело. </a:t>
            </a:r>
            <a:br>
              <a:rPr lang="ru-RU" sz="2800" i="1" dirty="0">
                <a:solidFill>
                  <a:srgbClr val="FF0000"/>
                </a:solidFill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17744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u-RU" u="sng" dirty="0"/>
              <a:t>Почва выполняет глобальные функции </a:t>
            </a:r>
            <a:r>
              <a:rPr lang="ru-RU" u="sng" dirty="0" smtClean="0"/>
              <a:t>на планете</a:t>
            </a:r>
            <a:r>
              <a:rPr lang="ru-RU" u="sng" dirty="0"/>
              <a:t>:</a:t>
            </a:r>
          </a:p>
          <a:p>
            <a:pPr marL="109728" indent="0">
              <a:buNone/>
            </a:pPr>
            <a:r>
              <a:rPr lang="ru-RU" dirty="0" smtClean="0"/>
              <a:t>	- </a:t>
            </a:r>
            <a:r>
              <a:rPr lang="ru-RU" dirty="0"/>
              <a:t>обеспечивает существование жизни на Земле;</a:t>
            </a:r>
          </a:p>
          <a:p>
            <a:pPr marL="109728" indent="0">
              <a:buNone/>
            </a:pPr>
            <a:r>
              <a:rPr lang="ru-RU" dirty="0" smtClean="0"/>
              <a:t>	- </a:t>
            </a:r>
            <a:r>
              <a:rPr lang="ru-RU" dirty="0"/>
              <a:t>обеспечивает постоянное взаимодействие большого геологического и малого биологического круговоротов веществ;</a:t>
            </a:r>
          </a:p>
          <a:p>
            <a:pPr marL="109728" indent="0">
              <a:buNone/>
            </a:pPr>
            <a:r>
              <a:rPr lang="ru-RU" dirty="0" smtClean="0"/>
              <a:t>	- </a:t>
            </a:r>
            <a:r>
              <a:rPr lang="ru-RU" dirty="0"/>
              <a:t>регулирует химический состав атмосферы и гидросферы;</a:t>
            </a:r>
          </a:p>
          <a:p>
            <a:pPr marL="109728" indent="0">
              <a:buNone/>
            </a:pPr>
            <a:r>
              <a:rPr lang="ru-RU" dirty="0" smtClean="0"/>
              <a:t>	- </a:t>
            </a:r>
            <a:r>
              <a:rPr lang="ru-RU" dirty="0"/>
              <a:t>регулирует биосферные процессы (распределение живых организмов на суше Земли, их плотности расселения);</a:t>
            </a:r>
          </a:p>
          <a:p>
            <a:pPr marL="109728" indent="0">
              <a:buNone/>
            </a:pPr>
            <a:r>
              <a:rPr lang="ru-RU" dirty="0" smtClean="0"/>
              <a:t>	- </a:t>
            </a:r>
            <a:r>
              <a:rPr lang="ru-RU" dirty="0"/>
              <a:t>является </a:t>
            </a:r>
            <a:r>
              <a:rPr lang="ru-RU" dirty="0" smtClean="0"/>
              <a:t>компонентом </a:t>
            </a:r>
            <a:r>
              <a:rPr lang="ru-RU" dirty="0"/>
              <a:t>ландшафта.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10572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ru-RU" dirty="0">
                <a:solidFill>
                  <a:schemeClr val="accent1"/>
                </a:solidFill>
              </a:rPr>
              <a:t>Все факторы </a:t>
            </a:r>
            <a:r>
              <a:rPr lang="ru-RU" dirty="0"/>
              <a:t>почвообразования оказывают специфическое влияние на почву и не могут быть заменены друг другом, </a:t>
            </a:r>
            <a:r>
              <a:rPr lang="ru-RU" u="sng" dirty="0">
                <a:solidFill>
                  <a:schemeClr val="accent1"/>
                </a:solidFill>
              </a:rPr>
              <a:t>они связаны друг с другом и действуют одновременно</a:t>
            </a:r>
            <a:r>
              <a:rPr lang="ru-RU" dirty="0"/>
              <a:t>, влияя на особенности и интенсивность почвообразования. </a:t>
            </a: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Таким </a:t>
            </a:r>
            <a:r>
              <a:rPr lang="ru-RU" dirty="0"/>
              <a:t>образом, факторы почвообразования являются  равнозначными.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4882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08112"/>
          </a:xfrm>
        </p:spPr>
        <p:txBody>
          <a:bodyPr>
            <a:normAutofit/>
          </a:bodyPr>
          <a:lstStyle/>
          <a:p>
            <a:r>
              <a:rPr lang="ru-RU" sz="3100" b="1" i="1" dirty="0" smtClean="0">
                <a:solidFill>
                  <a:schemeClr val="accent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</a:t>
            </a:r>
            <a:r>
              <a:rPr lang="ru-RU" sz="3100" b="1" i="1" dirty="0">
                <a:solidFill>
                  <a:schemeClr val="accent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</a:t>
            </a:r>
            <a:r>
              <a:rPr lang="ru-RU" sz="3100" dirty="0">
                <a:solidFill>
                  <a:schemeClr val="accent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800" dirty="0"/>
              <a:t>Используя текст </a:t>
            </a:r>
            <a:r>
              <a:rPr lang="ru-RU" sz="1800" dirty="0" smtClean="0"/>
              <a:t>параграфа(Тема 2), </a:t>
            </a:r>
            <a:r>
              <a:rPr lang="ru-RU" sz="1800" dirty="0"/>
              <a:t>заполните </a:t>
            </a:r>
            <a:r>
              <a:rPr lang="ru-RU" sz="1800" dirty="0" smtClean="0"/>
              <a:t>таблицу «</a:t>
            </a:r>
            <a:r>
              <a:rPr lang="ru-RU" sz="1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Роль живых организмов в почвообразовании</a:t>
            </a:r>
            <a:r>
              <a:rPr lang="ru-RU" sz="1800" dirty="0" smtClean="0"/>
              <a:t>»</a:t>
            </a:r>
            <a:endParaRPr lang="ru-RU" sz="1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5504998"/>
              </p:ext>
            </p:extLst>
          </p:nvPr>
        </p:nvGraphicFramePr>
        <p:xfrm>
          <a:off x="755575" y="2348880"/>
          <a:ext cx="556327" cy="250182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56327"/>
              </a:tblGrid>
              <a:tr h="62545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2545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2545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2545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492794"/>
              </p:ext>
            </p:extLst>
          </p:nvPr>
        </p:nvGraphicFramePr>
        <p:xfrm>
          <a:off x="467546" y="2348879"/>
          <a:ext cx="7779517" cy="33226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6062"/>
                <a:gridCol w="1440160"/>
                <a:gridCol w="2088232"/>
                <a:gridCol w="1728192"/>
                <a:gridCol w="1946871"/>
              </a:tblGrid>
              <a:tr h="7811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№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Группа 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Группы организмов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049520" algn="l"/>
                        </a:tabLst>
                      </a:pPr>
                      <a:r>
                        <a:rPr lang="ru-RU" sz="1200">
                          <a:effectLst/>
                        </a:rPr>
                        <a:t>Основные представители 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Роль в почвообразовании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5084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микрофлора 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бактерии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0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грибы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0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…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5084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высшие растения 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деревянистые сообщества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0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…..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5084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фауна почв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0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3758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Спасибо за внимание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254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792088"/>
          </a:xfrm>
        </p:spPr>
        <p:txBody>
          <a:bodyPr>
            <a:normAutofit/>
          </a:bodyPr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</p:spPr>
        <p:txBody>
          <a:bodyPr/>
          <a:lstStyle/>
          <a:p>
            <a:pPr marL="624078" indent="-514350">
              <a:buAutoNum type="arabicPeriod"/>
            </a:pPr>
            <a:r>
              <a:rPr lang="ru-RU" i="1" dirty="0"/>
              <a:t> Почвообразующие породы. </a:t>
            </a:r>
            <a:endParaRPr lang="ru-RU" i="1" dirty="0" smtClean="0"/>
          </a:p>
          <a:p>
            <a:pPr marL="624078" indent="-514350">
              <a:buAutoNum type="arabicPeriod"/>
            </a:pPr>
            <a:r>
              <a:rPr lang="ru-RU" i="1" dirty="0" smtClean="0"/>
              <a:t>Рельеф</a:t>
            </a:r>
            <a:r>
              <a:rPr lang="ru-RU" b="1" dirty="0"/>
              <a:t>. </a:t>
            </a:r>
            <a:endParaRPr lang="ru-RU" b="1" dirty="0" smtClean="0"/>
          </a:p>
          <a:p>
            <a:pPr marL="624078" indent="-514350">
              <a:buAutoNum type="arabicPeriod"/>
            </a:pPr>
            <a:r>
              <a:rPr lang="ru-RU" i="1" dirty="0" smtClean="0"/>
              <a:t>Климат</a:t>
            </a:r>
            <a:r>
              <a:rPr lang="ru-RU" i="1" dirty="0"/>
              <a:t>. </a:t>
            </a:r>
            <a:endParaRPr lang="ru-RU" i="1" dirty="0" smtClean="0"/>
          </a:p>
          <a:p>
            <a:pPr marL="624078" indent="-514350">
              <a:buAutoNum type="arabicPeriod"/>
            </a:pPr>
            <a:r>
              <a:rPr lang="ru-RU" i="1" dirty="0"/>
              <a:t>Грунтовые и поверхностные воды </a:t>
            </a:r>
            <a:endParaRPr lang="ru-RU" i="1" dirty="0" smtClean="0"/>
          </a:p>
          <a:p>
            <a:pPr marL="624078" indent="-514350">
              <a:buAutoNum type="arabicPeriod"/>
            </a:pPr>
            <a:r>
              <a:rPr lang="ru-RU" i="1" dirty="0" smtClean="0"/>
              <a:t>Живые организмы.</a:t>
            </a:r>
          </a:p>
          <a:p>
            <a:pPr marL="624078" indent="-514350">
              <a:buAutoNum type="arabicPeriod"/>
            </a:pPr>
            <a:r>
              <a:rPr lang="ru-RU" i="1" dirty="0" smtClean="0"/>
              <a:t> </a:t>
            </a:r>
            <a:r>
              <a:rPr lang="ru-RU" i="1" dirty="0"/>
              <a:t>Время </a:t>
            </a:r>
            <a:r>
              <a:rPr lang="ru-RU" dirty="0"/>
              <a:t>как фактор </a:t>
            </a:r>
            <a:r>
              <a:rPr lang="ru-RU" dirty="0" smtClean="0"/>
              <a:t>почвообразования.</a:t>
            </a:r>
          </a:p>
          <a:p>
            <a:pPr marL="624078" indent="-514350">
              <a:buAutoNum type="arabicPeriod"/>
            </a:pPr>
            <a:r>
              <a:rPr lang="ru-RU" i="1" dirty="0"/>
              <a:t>Антропогенные факторы почвообразования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9932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endParaRPr lang="ru-RU" sz="3200" dirty="0" smtClean="0"/>
          </a:p>
          <a:p>
            <a:pPr marL="109728" indent="0" algn="just">
              <a:buNone/>
            </a:pPr>
            <a:endParaRPr lang="ru-RU" sz="3200" dirty="0"/>
          </a:p>
          <a:p>
            <a:pPr marL="109728" indent="0" algn="just">
              <a:buNone/>
            </a:pPr>
            <a:r>
              <a:rPr lang="ru-RU" sz="3200" dirty="0" smtClean="0"/>
              <a:t>Под </a:t>
            </a:r>
            <a:r>
              <a:rPr lang="ru-RU" sz="3200" i="1" dirty="0">
                <a:solidFill>
                  <a:srgbClr val="FF0000"/>
                </a:solidFill>
              </a:rPr>
              <a:t>факторами почвообразования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/>
              <a:t>понимают внешние по отношению к почве компоненты природной среды, под воздействием и при участии которых формируется почвенный покров земной поверхности.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41514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737824"/>
          </a:xfrm>
        </p:spPr>
        <p:txBody>
          <a:bodyPr>
            <a:normAutofit fontScale="77500" lnSpcReduction="20000"/>
          </a:bodyPr>
          <a:lstStyle/>
          <a:p>
            <a:pPr marL="624078" indent="-514350">
              <a:buAutoNum type="arabicPeriod"/>
            </a:pPr>
            <a:r>
              <a:rPr lang="ru-RU" i="1" dirty="0" smtClean="0">
                <a:solidFill>
                  <a:srgbClr val="FF0000"/>
                </a:solidFill>
              </a:rPr>
              <a:t>Почвообразующие </a:t>
            </a:r>
            <a:r>
              <a:rPr lang="ru-RU" i="1" dirty="0">
                <a:solidFill>
                  <a:srgbClr val="FF0000"/>
                </a:solidFill>
              </a:rPr>
              <a:t>породы</a:t>
            </a:r>
            <a:r>
              <a:rPr lang="ru-RU" i="1" dirty="0" smtClean="0">
                <a:solidFill>
                  <a:srgbClr val="FF0000"/>
                </a:solidFill>
              </a:rPr>
              <a:t>.</a:t>
            </a:r>
          </a:p>
          <a:p>
            <a:pPr marL="624078" indent="-514350">
              <a:buAutoNum type="arabicPeriod"/>
            </a:pPr>
            <a:endParaRPr lang="ru-RU" i="1" dirty="0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dirty="0"/>
              <a:t>И</a:t>
            </a:r>
            <a:r>
              <a:rPr lang="ru-RU" dirty="0" smtClean="0"/>
              <a:t>менно </a:t>
            </a:r>
            <a:r>
              <a:rPr lang="ru-RU" dirty="0"/>
              <a:t>с них начинается почвообразование</a:t>
            </a:r>
            <a:r>
              <a:rPr lang="ru-RU" dirty="0" smtClean="0"/>
              <a:t>.</a:t>
            </a:r>
          </a:p>
          <a:p>
            <a:pPr marL="109728" indent="0" algn="ctr">
              <a:buNone/>
            </a:pPr>
            <a:r>
              <a:rPr lang="ru-RU" dirty="0" smtClean="0"/>
              <a:t> </a:t>
            </a:r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Почвообразующая порода </a:t>
            </a:r>
            <a:r>
              <a:rPr lang="ru-RU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(материнская, коренная</a:t>
            </a:r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) </a:t>
            </a:r>
            <a:r>
              <a:rPr lang="ru-RU" dirty="0"/>
              <a:t>– это часть коры выветривания, из которой образуется почва в результате жизнедеятельности поселившихся на ней организмов. </a:t>
            </a:r>
            <a:endParaRPr lang="ru-RU" dirty="0" smtClean="0"/>
          </a:p>
          <a:p>
            <a:pPr marL="109728" indent="0" algn="ctr">
              <a:buNone/>
            </a:pPr>
            <a:endParaRPr lang="ru-RU" dirty="0" smtClean="0"/>
          </a:p>
          <a:p>
            <a:r>
              <a:rPr lang="ru-RU" dirty="0"/>
              <a:t>- </a:t>
            </a:r>
            <a:r>
              <a:rPr lang="ru-RU" i="1" dirty="0"/>
              <a:t>на одних и тех же породах могут формироваться разные почвы</a:t>
            </a:r>
            <a:r>
              <a:rPr lang="ru-RU" dirty="0"/>
              <a:t>, </a:t>
            </a:r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если другие факторы почвообразования 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отличаются</a:t>
            </a:r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между собой</a:t>
            </a:r>
            <a:r>
              <a:rPr lang="ru-RU" dirty="0"/>
              <a:t>. </a:t>
            </a:r>
            <a:r>
              <a:rPr lang="ru-RU" u="sng" dirty="0"/>
              <a:t>Например, на суглинистой породе под травянистой растительностью формируется дерновая почва, под лесом – дерново-подзолистая или иная лесная почва</a:t>
            </a:r>
            <a:r>
              <a:rPr lang="ru-RU" u="sng" dirty="0" smtClean="0"/>
              <a:t>;</a:t>
            </a:r>
          </a:p>
          <a:p>
            <a:endParaRPr lang="ru-RU" dirty="0"/>
          </a:p>
          <a:p>
            <a:r>
              <a:rPr lang="ru-RU" dirty="0"/>
              <a:t>- </a:t>
            </a:r>
            <a:r>
              <a:rPr lang="ru-RU" i="1" dirty="0"/>
              <a:t>одни и те же почвы могут формироваться на разных породах</a:t>
            </a:r>
            <a:r>
              <a:rPr lang="ru-RU" dirty="0"/>
              <a:t>, </a:t>
            </a:r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если иные факторы почвообразования </a:t>
            </a:r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одинаковы</a:t>
            </a:r>
            <a:r>
              <a:rPr lang="ru-RU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. </a:t>
            </a:r>
            <a:r>
              <a:rPr lang="ru-RU" u="sng" dirty="0"/>
              <a:t>Так, под смешанным хвойно-лиственным лесом на песчаных, супесчаных, суглинистых породах образуются дерново-подзолистые почвы.</a:t>
            </a:r>
          </a:p>
          <a:p>
            <a:pPr marL="109728" indent="0" algn="ctr">
              <a:buNone/>
            </a:pPr>
            <a:endParaRPr lang="ru-RU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204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i="1" dirty="0">
                <a:solidFill>
                  <a:schemeClr val="accent1"/>
                </a:solidFill>
              </a:rPr>
              <a:t>2. Рельеф</a:t>
            </a:r>
            <a:r>
              <a:rPr lang="ru-RU" b="1" dirty="0"/>
              <a:t>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17744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ru-RU" sz="2400" dirty="0"/>
              <a:t>Рельеф оказывает </a:t>
            </a:r>
            <a:r>
              <a:rPr lang="ru-RU" sz="2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косвенное влияние </a:t>
            </a:r>
            <a:r>
              <a:rPr lang="ru-RU" sz="2400" dirty="0"/>
              <a:t>на формирование </a:t>
            </a:r>
            <a:r>
              <a:rPr lang="ru-RU" sz="2400" dirty="0" smtClean="0"/>
              <a:t>почвы, </a:t>
            </a:r>
            <a:r>
              <a:rPr lang="ru-RU" sz="2400" dirty="0"/>
              <a:t>но </a:t>
            </a:r>
            <a:r>
              <a:rPr lang="ru-RU" sz="2400" dirty="0" smtClean="0"/>
              <a:t>определяет проявление других </a:t>
            </a:r>
            <a:r>
              <a:rPr lang="ru-RU" sz="2400" dirty="0"/>
              <a:t>факторов при </a:t>
            </a:r>
            <a:r>
              <a:rPr lang="ru-RU" sz="2400" dirty="0" smtClean="0"/>
              <a:t>почвообразовании</a:t>
            </a:r>
          </a:p>
          <a:p>
            <a:pPr marL="109728" indent="0" algn="ctr">
              <a:buNone/>
            </a:pPr>
            <a:endParaRPr lang="ru-RU" sz="2400" dirty="0"/>
          </a:p>
          <a:p>
            <a:pPr marL="109728" indent="0" algn="ctr">
              <a:buNone/>
            </a:pPr>
            <a:r>
              <a:rPr lang="ru-RU" sz="2400" dirty="0"/>
              <a:t>Влияние </a:t>
            </a:r>
            <a:r>
              <a:rPr lang="ru-RU" sz="2400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мегарельефа</a:t>
            </a:r>
            <a:r>
              <a:rPr lang="ru-RU" sz="2400" dirty="0" smtClean="0"/>
              <a:t> </a:t>
            </a:r>
            <a:r>
              <a:rPr lang="ru-RU" sz="2400" dirty="0"/>
              <a:t>(крупных форм </a:t>
            </a:r>
            <a:r>
              <a:rPr lang="ru-RU" sz="2400" dirty="0" smtClean="0"/>
              <a:t>рельефа – горы, равнины) </a:t>
            </a:r>
            <a:r>
              <a:rPr lang="ru-RU" sz="2400" dirty="0"/>
              <a:t>проявляется в </a:t>
            </a:r>
            <a:r>
              <a:rPr lang="ru-RU" sz="2400" dirty="0" smtClean="0"/>
              <a:t>распределении </a:t>
            </a:r>
            <a:r>
              <a:rPr lang="ru-RU" sz="2400" dirty="0"/>
              <a:t>атмосферной влаги, переносимой крупными </a:t>
            </a:r>
            <a:r>
              <a:rPr lang="ru-RU" sz="2400" dirty="0" smtClean="0"/>
              <a:t>воздушными </a:t>
            </a:r>
            <a:r>
              <a:rPr lang="ru-RU" sz="2400" dirty="0"/>
              <a:t>массами</a:t>
            </a:r>
            <a:r>
              <a:rPr lang="ru-RU" sz="2400" dirty="0" smtClean="0"/>
              <a:t>.</a:t>
            </a:r>
          </a:p>
          <a:p>
            <a:pPr marL="109728" indent="0" algn="ctr">
              <a:buNone/>
            </a:pPr>
            <a:endParaRPr lang="ru-RU" sz="2400" dirty="0"/>
          </a:p>
          <a:p>
            <a:pPr marL="109728" indent="0" algn="ctr">
              <a:buNone/>
            </a:pPr>
            <a:r>
              <a:rPr lang="ru-RU" sz="2400" dirty="0"/>
              <a:t>Влияние </a:t>
            </a:r>
            <a:r>
              <a:rPr lang="ru-RU" sz="24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форм мезо- и микрорельефа</a:t>
            </a:r>
            <a:r>
              <a:rPr lang="ru-RU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/>
              <a:t>на почвообразование проявляется на ограниченной площади в перераспределении солнечной энергии и атмосферных осадков.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60160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648072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 smtClean="0">
                <a:solidFill>
                  <a:srgbClr val="FF0000"/>
                </a:solidFill>
              </a:rPr>
              <a:t>3. Климат 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 fontScale="85000" lnSpcReduction="20000"/>
          </a:bodyPr>
          <a:lstStyle/>
          <a:p>
            <a:pPr marL="109728" indent="0" algn="ctr">
              <a:buNone/>
            </a:pPr>
            <a:r>
              <a:rPr lang="ru-RU" b="1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Климат</a:t>
            </a:r>
            <a:r>
              <a:rPr lang="ru-RU" dirty="0"/>
              <a:t> – один из важнейших факторов почвообразования. С </a:t>
            </a:r>
            <a:r>
              <a:rPr lang="ru-RU" dirty="0" smtClean="0"/>
              <a:t>ним </a:t>
            </a:r>
            <a:r>
              <a:rPr lang="ru-RU" dirty="0"/>
              <a:t>связано </a:t>
            </a:r>
            <a:r>
              <a:rPr lang="ru-RU" i="1" dirty="0"/>
              <a:t>обеспечение почвы </a:t>
            </a:r>
            <a:r>
              <a:rPr lang="ru-RU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теплом </a:t>
            </a:r>
            <a:r>
              <a:rPr lang="ru-RU" b="1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и влагой</a:t>
            </a:r>
            <a:r>
              <a:rPr lang="ru-RU" dirty="0"/>
              <a:t>. </a:t>
            </a:r>
            <a:endParaRPr lang="ru-RU" dirty="0" smtClean="0"/>
          </a:p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/>
              <a:t>Для процесса почвообразования важным являются суммы активных годовых температур выше +10°С. По правилу Вант – Гоффа с </a:t>
            </a:r>
            <a:r>
              <a:rPr lang="ru-RU" i="1" u="sng" dirty="0"/>
              <a:t>возрастанием температуры на 10°С скорость химических реакций увеличивается в 3 - 4 раза</a:t>
            </a:r>
            <a:r>
              <a:rPr lang="ru-RU" dirty="0" smtClean="0"/>
              <a:t>.</a:t>
            </a:r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Низкие температуры (морозы) приводят к образованию 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мерзлотных типов почв </a:t>
            </a:r>
          </a:p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Следовательно</a:t>
            </a:r>
            <a:r>
              <a:rPr lang="ru-RU" dirty="0"/>
              <a:t>, в регионах, отличающихся по своему температурному режиму, скорость химических реакций будет </a:t>
            </a:r>
            <a:r>
              <a:rPr lang="ru-RU" dirty="0" smtClean="0"/>
              <a:t>разная</a:t>
            </a:r>
          </a:p>
          <a:p>
            <a:pPr marL="109728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6633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557808"/>
          </a:xfrm>
        </p:spPr>
        <p:txBody>
          <a:bodyPr>
            <a:normAutofit fontScale="90000"/>
          </a:bodyPr>
          <a:lstStyle/>
          <a:p>
            <a:r>
              <a:rPr lang="ru-RU" i="1" dirty="0">
                <a:solidFill>
                  <a:srgbClr val="FF0000"/>
                </a:solidFill>
              </a:rPr>
              <a:t>3. Климат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712"/>
          </a:xfrm>
        </p:spPr>
        <p:txBody>
          <a:bodyPr>
            <a:normAutofit fontScale="77500" lnSpcReduction="20000"/>
          </a:bodyPr>
          <a:lstStyle/>
          <a:p>
            <a:pPr marL="109728" indent="0" algn="ctr">
              <a:buNone/>
            </a:pPr>
            <a:r>
              <a:rPr lang="ru-RU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Важна роль атмосферных </a:t>
            </a:r>
            <a:r>
              <a:rPr lang="ru-RU" b="1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осадков</a:t>
            </a:r>
            <a:r>
              <a:rPr lang="ru-RU" dirty="0"/>
              <a:t>. </a:t>
            </a: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Например</a:t>
            </a:r>
            <a:r>
              <a:rPr lang="ru-RU" dirty="0"/>
              <a:t>, </a:t>
            </a:r>
            <a:r>
              <a:rPr lang="ru-RU" dirty="0" smtClean="0"/>
              <a:t>почвообразовательные процессы засушливых ландшафтов протекают </a:t>
            </a:r>
            <a:r>
              <a:rPr lang="ru-RU" u="sng" dirty="0" smtClean="0"/>
              <a:t>медленнее </a:t>
            </a:r>
            <a:r>
              <a:rPr lang="ru-RU" dirty="0" smtClean="0"/>
              <a:t>по сравнению с влажными областями.</a:t>
            </a:r>
          </a:p>
          <a:p>
            <a:pPr marL="109728" indent="0" algn="ctr">
              <a:buNone/>
            </a:pPr>
            <a:r>
              <a:rPr lang="ru-RU" dirty="0" smtClean="0"/>
              <a:t> </a:t>
            </a:r>
          </a:p>
          <a:p>
            <a:pPr marL="109728" indent="0" algn="ctr">
              <a:buNone/>
            </a:pPr>
            <a:r>
              <a:rPr lang="ru-RU" u="sng" dirty="0"/>
              <a:t>Вода ускоряет биохимические процессы</a:t>
            </a:r>
            <a:r>
              <a:rPr lang="ru-RU" u="sng" dirty="0" smtClean="0"/>
              <a:t>.</a:t>
            </a:r>
          </a:p>
          <a:p>
            <a:pPr marL="109728" indent="0" algn="ctr">
              <a:buNone/>
            </a:pPr>
            <a:r>
              <a:rPr lang="ru-RU" dirty="0" smtClean="0"/>
              <a:t> </a:t>
            </a:r>
          </a:p>
          <a:p>
            <a:pPr marL="109728" indent="0" algn="ctr">
              <a:buNone/>
            </a:pPr>
            <a:r>
              <a:rPr lang="ru-RU" dirty="0" smtClean="0"/>
              <a:t>С </a:t>
            </a:r>
            <a:r>
              <a:rPr lang="ru-RU" dirty="0"/>
              <a:t>другой стороны, </a:t>
            </a:r>
            <a:r>
              <a:rPr lang="ru-RU" dirty="0" smtClean="0"/>
              <a:t>слишком обильные </a:t>
            </a:r>
            <a:r>
              <a:rPr lang="ru-RU" dirty="0"/>
              <a:t>осадки способствуют </a:t>
            </a:r>
            <a:r>
              <a:rPr lang="ru-RU" dirty="0" smtClean="0"/>
              <a:t>вымыванию минеральных </a:t>
            </a:r>
            <a:r>
              <a:rPr lang="ru-RU" dirty="0"/>
              <a:t>веществ, образующихся при разложении органических остатков. </a:t>
            </a:r>
            <a:endParaRPr lang="ru-RU" dirty="0" smtClean="0"/>
          </a:p>
          <a:p>
            <a:pPr marL="109728" indent="0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В </a:t>
            </a:r>
            <a:r>
              <a:rPr lang="ru-RU" dirty="0"/>
              <a:t>засушливом климате минеральные вещества </a:t>
            </a:r>
            <a:r>
              <a:rPr lang="ru-RU" dirty="0" smtClean="0"/>
              <a:t>могут </a:t>
            </a:r>
            <a:r>
              <a:rPr lang="ru-RU" dirty="0"/>
              <a:t>накапливаться на поверхности и приводить к засолению почвы.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4602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ru-RU" sz="3200" i="1" dirty="0"/>
              <a:t>4</a:t>
            </a:r>
            <a:r>
              <a:rPr lang="ru-RU" sz="3200" i="1" dirty="0">
                <a:solidFill>
                  <a:schemeClr val="accent1"/>
                </a:solidFill>
              </a:rPr>
              <a:t>. Грунтовые и поверхностные </a:t>
            </a:r>
            <a:r>
              <a:rPr lang="ru-RU" sz="3200" i="1" dirty="0" smtClean="0">
                <a:solidFill>
                  <a:schemeClr val="accent1"/>
                </a:solidFill>
              </a:rPr>
              <a:t>воды (реки) </a:t>
            </a:r>
            <a:endParaRPr lang="ru-RU" sz="3100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17744"/>
          </a:xfrm>
        </p:spPr>
        <p:txBody>
          <a:bodyPr>
            <a:normAutofit fontScale="70000" lnSpcReduction="20000"/>
          </a:bodyPr>
          <a:lstStyle/>
          <a:p>
            <a:pPr marL="109728" indent="0" algn="ctr">
              <a:buNone/>
            </a:pPr>
            <a:r>
              <a:rPr lang="ru-RU" dirty="0" smtClean="0"/>
              <a:t>	</a:t>
            </a:r>
            <a:r>
              <a:rPr lang="ru-RU" sz="2900" dirty="0" smtClean="0"/>
              <a:t>Близкое залегание </a:t>
            </a:r>
            <a:r>
              <a:rPr lang="ru-RU" sz="2900" dirty="0"/>
              <a:t>грунтовых вод оказывают </a:t>
            </a:r>
            <a:r>
              <a:rPr lang="ru-RU" sz="2900" dirty="0" smtClean="0"/>
              <a:t>воздействие </a:t>
            </a:r>
            <a:r>
              <a:rPr lang="ru-RU" sz="2900" dirty="0"/>
              <a:t>на почвообразование, они могут обладать более высоким плодородием, так как </a:t>
            </a:r>
            <a:r>
              <a:rPr lang="ru-RU" sz="29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получают дополнительное минеральное питание,</a:t>
            </a:r>
            <a:r>
              <a:rPr lang="ru-RU" sz="2900" dirty="0"/>
              <a:t> обогащают почву химическими соединениями, которые в них содержатся.  </a:t>
            </a:r>
            <a:endParaRPr lang="ru-RU" sz="2900" dirty="0" smtClean="0"/>
          </a:p>
          <a:p>
            <a:pPr marL="109728" indent="0" algn="ctr">
              <a:buNone/>
            </a:pPr>
            <a:endParaRPr lang="ru-RU" sz="2900" dirty="0"/>
          </a:p>
          <a:p>
            <a:pPr marL="109728" indent="0" algn="ctr">
              <a:buNone/>
            </a:pPr>
            <a:r>
              <a:rPr lang="ru-RU" sz="2900" dirty="0" smtClean="0"/>
              <a:t>	С </a:t>
            </a:r>
            <a:r>
              <a:rPr lang="ru-RU" sz="2900" dirty="0"/>
              <a:t>другой стороны, </a:t>
            </a:r>
            <a:r>
              <a:rPr lang="ru-RU" sz="29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близкое залегание грунтовых вод может способствовать заболачиванию</a:t>
            </a:r>
            <a:r>
              <a:rPr lang="ru-RU" sz="2900" dirty="0"/>
              <a:t>, переувлажнению, засолению, снижению плодородия  почв. В переувлажненных почвах содержится недостаточное количество кислорода, что вызывает подавление деятельности некоторых групп микроорганизмов.</a:t>
            </a:r>
          </a:p>
          <a:p>
            <a:pPr marL="109728" indent="0" algn="ctr">
              <a:buNone/>
            </a:pPr>
            <a:endParaRPr lang="ru-RU" sz="2900" dirty="0" smtClean="0"/>
          </a:p>
          <a:p>
            <a:pPr marL="109728" indent="0" algn="ctr">
              <a:buNone/>
            </a:pPr>
            <a:endParaRPr lang="ru-RU" sz="2900" dirty="0" smtClean="0"/>
          </a:p>
          <a:p>
            <a:pPr marL="109728" indent="0" algn="ctr">
              <a:buNone/>
            </a:pPr>
            <a:r>
              <a:rPr lang="ru-RU" sz="2900" dirty="0" smtClean="0"/>
              <a:t>Во </a:t>
            </a:r>
            <a:r>
              <a:rPr lang="ru-RU" sz="29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время разлива рек </a:t>
            </a:r>
            <a:r>
              <a:rPr lang="ru-RU" sz="2900" dirty="0"/>
              <a:t>на пойме откладывается много взвешенного материала, органических и химических остатков, это обогащает почву, способствует произрастанию луговой растительности (пойменные луга), дальнейшему опаду и плодородию пойменных почв. </a:t>
            </a:r>
          </a:p>
          <a:p>
            <a:pPr marL="109728" indent="0">
              <a:buNone/>
            </a:pPr>
            <a:endParaRPr lang="ru-RU" sz="2900" dirty="0"/>
          </a:p>
        </p:txBody>
      </p:sp>
    </p:spTree>
    <p:extLst>
      <p:ext uri="{BB962C8B-B14F-4D97-AF65-F5344CB8AC3E}">
        <p14:creationId xmlns:p14="http://schemas.microsoft.com/office/powerpoint/2010/main" val="2298378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4896544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u-RU" sz="2400" i="1" dirty="0">
                <a:solidFill>
                  <a:schemeClr val="accent1"/>
                </a:solidFill>
              </a:rPr>
              <a:t>6.</a:t>
            </a:r>
            <a:r>
              <a:rPr lang="ru-RU" sz="2400" b="1" dirty="0">
                <a:solidFill>
                  <a:schemeClr val="accent1"/>
                </a:solidFill>
              </a:rPr>
              <a:t> </a:t>
            </a:r>
            <a:r>
              <a:rPr lang="ru-RU" sz="2400" i="1" dirty="0">
                <a:solidFill>
                  <a:schemeClr val="accent1"/>
                </a:solidFill>
              </a:rPr>
              <a:t>Время </a:t>
            </a:r>
            <a:r>
              <a:rPr lang="ru-RU" sz="2400" dirty="0">
                <a:solidFill>
                  <a:schemeClr val="accent1"/>
                </a:solidFill>
              </a:rPr>
              <a:t>как фактор </a:t>
            </a:r>
            <a:r>
              <a:rPr lang="ru-RU" sz="2400" dirty="0" smtClean="0">
                <a:solidFill>
                  <a:schemeClr val="accent1"/>
                </a:solidFill>
              </a:rPr>
              <a:t>почвообразования</a:t>
            </a:r>
          </a:p>
          <a:p>
            <a:pPr marL="109728" indent="0" algn="ctr">
              <a:buNone/>
            </a:pPr>
            <a:endParaRPr lang="ru-RU" sz="2000" b="1" i="1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marL="109728" indent="0" algn="ctr">
              <a:buNone/>
            </a:pPr>
            <a:r>
              <a:rPr lang="ru-RU" sz="2000" dirty="0" smtClean="0"/>
              <a:t>Время </a:t>
            </a:r>
            <a:r>
              <a:rPr lang="ru-RU" sz="2000" dirty="0"/>
              <a:t>– необходимое условие почвообразования. Период образования профиля современных почв составляет от </a:t>
            </a:r>
            <a:r>
              <a:rPr lang="ru-RU" sz="2000" dirty="0">
                <a:solidFill>
                  <a:schemeClr val="accent1"/>
                </a:solidFill>
              </a:rPr>
              <a:t>нескольких сотен до нескольких тысяч лет. </a:t>
            </a:r>
            <a:endParaRPr lang="ru-RU" sz="2000" dirty="0" smtClean="0">
              <a:solidFill>
                <a:schemeClr val="accent1"/>
              </a:solidFill>
            </a:endParaRPr>
          </a:p>
          <a:p>
            <a:pPr marL="109728" indent="0" algn="ctr">
              <a:buNone/>
            </a:pPr>
            <a:endParaRPr lang="ru-RU" sz="2000" b="1" i="1" dirty="0" smtClean="0">
              <a:solidFill>
                <a:schemeClr val="accent1"/>
              </a:solidFill>
            </a:endParaRPr>
          </a:p>
          <a:p>
            <a:pPr marL="109728" indent="0" algn="ctr">
              <a:buNone/>
            </a:pPr>
            <a:r>
              <a:rPr lang="ru-RU" sz="2000" dirty="0"/>
              <a:t>В северном полушарии возраст почв определяется геологическим временем после отступления ледника, в южном – более ранним временем. </a:t>
            </a:r>
            <a:endParaRPr lang="ru-RU" sz="2000" dirty="0" smtClean="0"/>
          </a:p>
          <a:p>
            <a:pPr marL="109728" indent="0" algn="ctr"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109728" indent="0" algn="ctr">
              <a:buNone/>
            </a:pPr>
            <a:r>
              <a:rPr lang="ru-RU" sz="2000" dirty="0"/>
              <a:t>Н</a:t>
            </a:r>
            <a:r>
              <a:rPr lang="ru-RU" sz="2000" dirty="0" smtClean="0"/>
              <a:t>а </a:t>
            </a:r>
            <a:r>
              <a:rPr lang="ru-RU" sz="2000" dirty="0"/>
              <a:t>большей части территории Земли почвы </a:t>
            </a:r>
            <a:r>
              <a:rPr lang="ru-RU" sz="2000" dirty="0" err="1">
                <a:solidFill>
                  <a:schemeClr val="accent1"/>
                </a:solidFill>
              </a:rPr>
              <a:t>геологически</a:t>
            </a:r>
            <a:r>
              <a:rPr lang="ru-RU" sz="2000" dirty="0">
                <a:solidFill>
                  <a:schemeClr val="accent1"/>
                </a:solidFill>
              </a:rPr>
              <a:t> молоды</a:t>
            </a:r>
            <a:r>
              <a:rPr lang="ru-RU" sz="2000" dirty="0"/>
              <a:t>, о чем свидетельствует малая мощность почвенного покрова во многих районах суши. </a:t>
            </a:r>
            <a:endParaRPr lang="ru-RU" sz="2000" dirty="0" smtClean="0"/>
          </a:p>
          <a:p>
            <a:pPr marL="109728" indent="0" algn="ctr">
              <a:buNone/>
            </a:pPr>
            <a:endParaRPr lang="ru-RU" sz="2000" dirty="0" smtClean="0"/>
          </a:p>
          <a:p>
            <a:pPr marL="109728" indent="0" algn="ctr">
              <a:buNone/>
            </a:pPr>
            <a:r>
              <a:rPr lang="ru-RU" sz="2000" dirty="0" smtClean="0"/>
              <a:t>Ученые </a:t>
            </a:r>
            <a:r>
              <a:rPr lang="ru-RU" sz="2000" dirty="0"/>
              <a:t>это объясняют тремя общепланетарными факторами: материковым оледенением, альпийским орогенезом, непрерывным повышением уровня Мирового океана. </a:t>
            </a:r>
          </a:p>
          <a:p>
            <a:pPr marL="109728" indent="0" algn="ctr">
              <a:buNone/>
            </a:pPr>
            <a:endParaRPr lang="ru-RU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1697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2525</TotalTime>
  <Words>720</Words>
  <Application>Microsoft Office PowerPoint</Application>
  <PresentationFormat>Экран (4:3)</PresentationFormat>
  <Paragraphs>125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Городская</vt:lpstr>
      <vt:lpstr>Презентация PowerPoint</vt:lpstr>
      <vt:lpstr>Вопросы:</vt:lpstr>
      <vt:lpstr>Презентация PowerPoint</vt:lpstr>
      <vt:lpstr>Презентация PowerPoint</vt:lpstr>
      <vt:lpstr>2. Рельеф. </vt:lpstr>
      <vt:lpstr>3. Климат </vt:lpstr>
      <vt:lpstr>3. Климат </vt:lpstr>
      <vt:lpstr>4. Грунтовые и поверхностные воды (реки) </vt:lpstr>
      <vt:lpstr>Презентация PowerPoint</vt:lpstr>
      <vt:lpstr>6. Время как фактор почвообразования </vt:lpstr>
      <vt:lpstr> 7. Антропогенные факторы почвообразования </vt:lpstr>
      <vt:lpstr>3. Почва как природное тело.  </vt:lpstr>
      <vt:lpstr>Вывод</vt:lpstr>
      <vt:lpstr>Задание 1. Используя текст параграфа(Тема 2), заполните таблицу «Роль живых организмов в почвообразовании»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Колорадо</dc:title>
  <dc:creator>HP</dc:creator>
  <cp:lastModifiedBy>User</cp:lastModifiedBy>
  <cp:revision>557</cp:revision>
  <dcterms:created xsi:type="dcterms:W3CDTF">2013-05-28T13:24:10Z</dcterms:created>
  <dcterms:modified xsi:type="dcterms:W3CDTF">2022-02-04T07:33:41Z</dcterms:modified>
</cp:coreProperties>
</file>