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7" r:id="rId3"/>
    <p:sldId id="258" r:id="rId4"/>
    <p:sldId id="260" r:id="rId5"/>
    <p:sldId id="259" r:id="rId6"/>
    <p:sldId id="267" r:id="rId7"/>
    <p:sldId id="268" r:id="rId8"/>
    <p:sldId id="261" r:id="rId9"/>
    <p:sldId id="269" r:id="rId10"/>
    <p:sldId id="278" r:id="rId11"/>
    <p:sldId id="270" r:id="rId12"/>
    <p:sldId id="272" r:id="rId13"/>
    <p:sldId id="273" r:id="rId14"/>
    <p:sldId id="265" r:id="rId15"/>
    <p:sldId id="274" r:id="rId16"/>
    <p:sldId id="275" r:id="rId17"/>
    <p:sldId id="276" r:id="rId18"/>
    <p:sldId id="271" r:id="rId19"/>
    <p:sldId id="277" r:id="rId20"/>
    <p:sldId id="279" r:id="rId21"/>
    <p:sldId id="280" r:id="rId22"/>
    <p:sldId id="281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741F-BC1F-4770-A0E9-463E457B7FC2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DFB78-001A-49DE-9983-ACC7275FB8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5755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741F-BC1F-4770-A0E9-463E457B7FC2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DFB78-001A-49DE-9983-ACC7275FB8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949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741F-BC1F-4770-A0E9-463E457B7FC2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DFB78-001A-49DE-9983-ACC7275FB8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079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741F-BC1F-4770-A0E9-463E457B7FC2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DFB78-001A-49DE-9983-ACC7275FB8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045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741F-BC1F-4770-A0E9-463E457B7FC2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DFB78-001A-49DE-9983-ACC7275FB8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3510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741F-BC1F-4770-A0E9-463E457B7FC2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DFB78-001A-49DE-9983-ACC7275FB8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1007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741F-BC1F-4770-A0E9-463E457B7FC2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DFB78-001A-49DE-9983-ACC7275FB82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335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741F-BC1F-4770-A0E9-463E457B7FC2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DFB78-001A-49DE-9983-ACC7275FB8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5308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741F-BC1F-4770-A0E9-463E457B7FC2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DFB78-001A-49DE-9983-ACC7275FB8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647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6741F-BC1F-4770-A0E9-463E457B7FC2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DFB78-001A-49DE-9983-ACC7275FB8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199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EEC6741F-BC1F-4770-A0E9-463E457B7FC2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DFB78-001A-49DE-9983-ACC7275FB8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904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EEC6741F-BC1F-4770-A0E9-463E457B7FC2}" type="datetimeFigureOut">
              <a:rPr lang="ru-RU" smtClean="0"/>
              <a:t>13.02.2021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089DFB78-001A-49DE-9983-ACC7275FB8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291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53631" y="4297126"/>
            <a:ext cx="6801612" cy="1239894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>
          <a:xfrm>
            <a:off x="235527" y="1039090"/>
            <a:ext cx="11720946" cy="4253346"/>
          </a:xfrm>
        </p:spPr>
        <p:txBody>
          <a:bodyPr>
            <a:normAutofit/>
          </a:bodyPr>
          <a:lstStyle/>
          <a:p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Инклюзивное образование: основные понятия </a:t>
            </a: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теоретико-методологические подходы</a:t>
            </a:r>
          </a:p>
        </p:txBody>
      </p:sp>
    </p:spTree>
    <p:extLst>
      <p:ext uri="{BB962C8B-B14F-4D97-AF65-F5344CB8AC3E}">
        <p14:creationId xmlns:p14="http://schemas.microsoft.com/office/powerpoint/2010/main" val="1567047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4348" y="144542"/>
            <a:ext cx="8923304" cy="6713458"/>
          </a:xfrm>
        </p:spPr>
      </p:pic>
    </p:spTree>
    <p:extLst>
      <p:ext uri="{BB962C8B-B14F-4D97-AF65-F5344CB8AC3E}">
        <p14:creationId xmlns:p14="http://schemas.microsoft.com/office/powerpoint/2010/main" val="2504463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5964" y="374073"/>
            <a:ext cx="9753600" cy="1440872"/>
          </a:xfrm>
        </p:spPr>
        <p:txBody>
          <a:bodyPr>
            <a:no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 </a:t>
            </a:r>
            <a:r>
              <a:rPr lang="ru-RU" dirty="0"/>
              <a:t>образовательной политике США и стран Европы используются следующие образовательные </a:t>
            </a:r>
            <a:r>
              <a:rPr lang="ru-RU" dirty="0" smtClean="0"/>
              <a:t>подходы: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55" y="1510144"/>
            <a:ext cx="11166763" cy="5347855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sz="2800" b="1" dirty="0"/>
              <a:t>расширение доступа к образованию</a:t>
            </a:r>
            <a:r>
              <a:rPr lang="ru-RU" sz="2800" dirty="0"/>
              <a:t> (что называется </a:t>
            </a:r>
            <a:r>
              <a:rPr lang="ru-RU" sz="2800" dirty="0" err="1"/>
              <a:t>widening</a:t>
            </a:r>
            <a:r>
              <a:rPr lang="ru-RU" sz="2800" dirty="0"/>
              <a:t> </a:t>
            </a:r>
            <a:r>
              <a:rPr lang="ru-RU" sz="2800" dirty="0" err="1"/>
              <a:t>participation</a:t>
            </a:r>
            <a:r>
              <a:rPr lang="ru-RU" sz="2800" dirty="0"/>
              <a:t> (англ</a:t>
            </a:r>
            <a:r>
              <a:rPr lang="ru-RU" sz="2800" dirty="0" smtClean="0"/>
              <a:t>.);</a:t>
            </a:r>
            <a:endParaRPr lang="ru-RU" sz="2800" dirty="0"/>
          </a:p>
          <a:p>
            <a:r>
              <a:rPr lang="ru-RU" sz="2800" b="1" dirty="0" err="1"/>
              <a:t>мэйнстриминг</a:t>
            </a:r>
            <a:r>
              <a:rPr lang="ru-RU" sz="2800" dirty="0"/>
              <a:t> — временное обучение людей с ОВЗ со сверстниками, встречи на праздниках и совместный досуг;</a:t>
            </a:r>
          </a:p>
          <a:p>
            <a:r>
              <a:rPr lang="ru-RU" sz="2800" b="1" dirty="0"/>
              <a:t>интеграция</a:t>
            </a:r>
            <a:r>
              <a:rPr lang="ru-RU" sz="2800" dirty="0"/>
              <a:t> — совместное обучение людей с ОВЗ со сверстниками без ограничений в обычной системе образования, которая остаётся неизменной и не приспособленной под нужды учеников;</a:t>
            </a:r>
          </a:p>
          <a:p>
            <a:r>
              <a:rPr lang="ru-RU" sz="2800" b="1" dirty="0"/>
              <a:t>инклюзия</a:t>
            </a:r>
            <a:r>
              <a:rPr lang="ru-RU" sz="2800" dirty="0"/>
              <a:t> — реформирование образовательных заведений, перепланировка учебных помещений под нужды и потребности всех без </a:t>
            </a:r>
            <a:r>
              <a:rPr lang="ru-RU" sz="2800" dirty="0" smtClean="0"/>
              <a:t>исключения.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97464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2416080" y="174983"/>
            <a:ext cx="7729728" cy="1188720"/>
          </a:xfrm>
        </p:spPr>
        <p:txBody>
          <a:bodyPr/>
          <a:lstStyle/>
          <a:p>
            <a:r>
              <a:rPr lang="ru-RU" altLang="ru-RU" smtClean="0">
                <a:solidFill>
                  <a:schemeClr val="tx1"/>
                </a:solidFill>
                <a:cs typeface="Arial" panose="020B0604020202020204" pitchFamily="34" charset="0"/>
              </a:rPr>
              <a:t>Концептуальные положения инклюзивного образования: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03564" y="1565564"/>
            <a:ext cx="10626436" cy="509847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800" dirty="0" smtClean="0"/>
              <a:t>идея </a:t>
            </a:r>
            <a:r>
              <a:rPr lang="ru-RU" sz="2800" dirty="0" err="1" smtClean="0"/>
              <a:t>самоценности</a:t>
            </a:r>
            <a:r>
              <a:rPr lang="ru-RU" sz="2800" dirty="0" smtClean="0"/>
              <a:t> человека </a:t>
            </a:r>
          </a:p>
          <a:p>
            <a:pPr>
              <a:defRPr/>
            </a:pPr>
            <a:r>
              <a:rPr lang="ru-RU" sz="2800" dirty="0" smtClean="0"/>
              <a:t>принцип терпимого  отношения к детям с ОВЗ</a:t>
            </a:r>
          </a:p>
          <a:p>
            <a:pPr>
              <a:defRPr/>
            </a:pPr>
            <a:r>
              <a:rPr lang="ru-RU" sz="2800" dirty="0" smtClean="0"/>
              <a:t>учет специфических образовательных потребностей  детей с ОВЗ </a:t>
            </a:r>
          </a:p>
          <a:p>
            <a:pPr>
              <a:defRPr/>
            </a:pPr>
            <a:r>
              <a:rPr lang="ru-RU" sz="2800" dirty="0" smtClean="0"/>
              <a:t>комплексное медико-психолого-педагогическое сопровождение образовательного процесса</a:t>
            </a:r>
          </a:p>
          <a:p>
            <a:pPr>
              <a:defRPr/>
            </a:pPr>
            <a:r>
              <a:rPr lang="ru-RU" sz="2800" dirty="0" smtClean="0"/>
              <a:t>возможность альтернативы в выборе образовательного учреждения для лиц с особыми образовательными потребностями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9537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2231136" y="216547"/>
            <a:ext cx="7729728" cy="850253"/>
          </a:xfrm>
        </p:spPr>
        <p:txBody>
          <a:bodyPr/>
          <a:lstStyle/>
          <a:p>
            <a:pPr algn="ctr" eaLnBrk="1" hangingPunct="1"/>
            <a:r>
              <a:rPr lang="ru-RU" altLang="ru-RU" dirty="0" smtClean="0"/>
              <a:t>Принципы инклюзии</a:t>
            </a:r>
          </a:p>
        </p:txBody>
      </p:sp>
      <p:sp>
        <p:nvSpPr>
          <p:cNvPr id="27651" name="Содержимое 2"/>
          <p:cNvSpPr>
            <a:spLocks noGrp="1"/>
          </p:cNvSpPr>
          <p:nvPr>
            <p:ph idx="1"/>
          </p:nvPr>
        </p:nvSpPr>
        <p:spPr>
          <a:xfrm>
            <a:off x="484909" y="1405267"/>
            <a:ext cx="11208327" cy="5286477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ru-RU" altLang="ru-RU" sz="2400" dirty="0" smtClean="0"/>
              <a:t>       </a:t>
            </a:r>
            <a:r>
              <a:rPr lang="ru-RU" altLang="ru-RU" sz="2400" b="1" dirty="0" smtClean="0"/>
              <a:t>Инклюзивная </a:t>
            </a:r>
            <a:r>
              <a:rPr lang="ru-RU" altLang="ru-RU" sz="2400" b="1" dirty="0"/>
              <a:t>школа </a:t>
            </a:r>
            <a:r>
              <a:rPr lang="ru-RU" altLang="ru-RU" sz="2400" dirty="0"/>
              <a:t>– это школа, </a:t>
            </a:r>
            <a:endParaRPr lang="ru-RU" altLang="ru-RU" sz="2400" dirty="0" smtClean="0"/>
          </a:p>
          <a:p>
            <a:pPr eaLnBrk="1" hangingPunct="1"/>
            <a:r>
              <a:rPr lang="ru-RU" altLang="ru-RU" sz="2400" dirty="0" smtClean="0"/>
              <a:t>- которая </a:t>
            </a:r>
            <a:r>
              <a:rPr lang="ru-RU" altLang="ru-RU" sz="2400" dirty="0"/>
              <a:t>доступна для всех в плане физическом, культурном и </a:t>
            </a:r>
            <a:r>
              <a:rPr lang="ru-RU" altLang="ru-RU" sz="2400" dirty="0" smtClean="0"/>
              <a:t>педагогическом;</a:t>
            </a:r>
            <a:endParaRPr lang="ru-RU" altLang="ru-RU" sz="2400" dirty="0"/>
          </a:p>
          <a:p>
            <a:pPr eaLnBrk="1" hangingPunct="1"/>
            <a:r>
              <a:rPr lang="ru-RU" altLang="ru-RU" sz="2400" dirty="0"/>
              <a:t>- где услышан голос каждого;</a:t>
            </a:r>
          </a:p>
          <a:p>
            <a:pPr eaLnBrk="1" hangingPunct="1"/>
            <a:r>
              <a:rPr lang="ru-RU" altLang="ru-RU" sz="2400" dirty="0"/>
              <a:t>- где сообщество педагогов и учащихся включается в процесс критического осмысления (анализа) ценностей и приемов </a:t>
            </a:r>
            <a:r>
              <a:rPr lang="ru-RU" altLang="ru-RU" sz="2400" dirty="0" smtClean="0"/>
              <a:t>работы; </a:t>
            </a:r>
            <a:endParaRPr lang="ru-RU" altLang="ru-RU" sz="2400" dirty="0"/>
          </a:p>
          <a:p>
            <a:pPr eaLnBrk="1" hangingPunct="1"/>
            <a:r>
              <a:rPr lang="ru-RU" altLang="ru-RU" sz="2400" dirty="0"/>
              <a:t>- берется за создание новых способов (подходов) к организации работы через консультации, участие в работе каждого;</a:t>
            </a:r>
          </a:p>
          <a:p>
            <a:pPr eaLnBrk="1" hangingPunct="1"/>
            <a:r>
              <a:rPr lang="ru-RU" altLang="ru-RU" sz="2400" dirty="0"/>
              <a:t>- старается понять перспективы учеников в процессе их обучения; </a:t>
            </a:r>
            <a:endParaRPr lang="ru-RU" altLang="ru-RU" sz="2400" dirty="0" smtClean="0"/>
          </a:p>
          <a:p>
            <a:pPr eaLnBrk="1" hangingPunct="1"/>
            <a:r>
              <a:rPr lang="ru-RU" altLang="ru-RU" sz="2400" dirty="0" smtClean="0"/>
              <a:t>- делает </a:t>
            </a:r>
            <a:r>
              <a:rPr lang="ru-RU" altLang="ru-RU" sz="2400" dirty="0"/>
              <a:t>значимым вклад каждого индивида в школьную и общественную жизнь;</a:t>
            </a:r>
          </a:p>
          <a:p>
            <a:pPr eaLnBrk="1" hangingPunct="1"/>
            <a:r>
              <a:rPr lang="ru-RU" altLang="ru-RU" sz="2400" dirty="0" smtClean="0"/>
              <a:t>- вырабатывает </a:t>
            </a:r>
            <a:r>
              <a:rPr lang="ru-RU" altLang="ru-RU" sz="2400" dirty="0"/>
              <a:t>принципы (даже законы) относительно равных возможностей (во всех смыслах) и убеждается в том, что все члены школы разделяют и понимают эти принципы и законы.</a:t>
            </a:r>
          </a:p>
          <a:p>
            <a:pPr eaLnBrk="1" hangingPunct="1"/>
            <a:endParaRPr lang="ru-RU" alt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2341594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734291" y="274640"/>
            <a:ext cx="11042073" cy="1083106"/>
          </a:xfrm>
        </p:spPr>
        <p:txBody>
          <a:bodyPr>
            <a:normAutofit fontScale="90000"/>
          </a:bodyPr>
          <a:lstStyle/>
          <a:p>
            <a:r>
              <a:rPr lang="ru-RU" altLang="ru-RU" sz="3200" dirty="0"/>
              <a:t>При включении ребенка с ОВЗ в обучение, необходимо обеспечить следующие условия:</a:t>
            </a: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595745" y="1551710"/>
            <a:ext cx="10958945" cy="5126182"/>
          </a:xfrm>
        </p:spPr>
        <p:txBody>
          <a:bodyPr/>
          <a:lstStyle/>
          <a:p>
            <a:pPr algn="just" eaLnBrk="1" hangingPunct="1">
              <a:buFont typeface="Arial" panose="020B0604020202020204" pitchFamily="34" charset="0"/>
              <a:buNone/>
            </a:pPr>
            <a:r>
              <a:rPr lang="ru-RU" altLang="ru-RU" sz="2800" dirty="0"/>
              <a:t>1. Разрыв в уровне развития ребенка с теми или иными отклонениями и ребенка без особенностей должен быть минимизирован до начала школьного обучения.</a:t>
            </a: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ru-RU" altLang="ru-RU" sz="2800" dirty="0"/>
              <a:t>2. Общеобразовательное учреждение должно располагать необходимыми нормативно-правовыми, программно-методическими, материально-техническими и кадровыми ресурсами.</a:t>
            </a:r>
          </a:p>
          <a:p>
            <a:pPr algn="just" eaLnBrk="1" hangingPunct="1">
              <a:buFont typeface="Arial" panose="020B0604020202020204" pitchFamily="34" charset="0"/>
              <a:buNone/>
            </a:pPr>
            <a:r>
              <a:rPr lang="ru-RU" altLang="ru-RU" sz="2800" dirty="0"/>
              <a:t>З. Необходимо сформировать благоприятный социально-психологический фон, позитивное отношение общества к интегрированному обучению.</a:t>
            </a:r>
          </a:p>
          <a:p>
            <a:endParaRPr lang="ru-RU" altLang="ru-RU" sz="2800" dirty="0"/>
          </a:p>
        </p:txBody>
      </p:sp>
    </p:spTree>
    <p:extLst>
      <p:ext uri="{BB962C8B-B14F-4D97-AF65-F5344CB8AC3E}">
        <p14:creationId xmlns:p14="http://schemas.microsoft.com/office/powerpoint/2010/main" val="1108119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>
          <a:xfrm>
            <a:off x="290945" y="221674"/>
            <a:ext cx="11637819" cy="1371600"/>
          </a:xfrm>
        </p:spPr>
        <p:txBody>
          <a:bodyPr>
            <a:noAutofit/>
          </a:bodyPr>
          <a:lstStyle/>
          <a:p>
            <a:pPr algn="ctr"/>
            <a:r>
              <a:rPr lang="ru-RU" altLang="ru-RU" dirty="0"/>
              <a:t>Требования к образовательным учреждениям, реализующим  в своей работе модели инклюзивного образования</a:t>
            </a:r>
          </a:p>
        </p:txBody>
      </p:sp>
      <p:sp>
        <p:nvSpPr>
          <p:cNvPr id="29699" name="Содержимое 2"/>
          <p:cNvSpPr>
            <a:spLocks noGrp="1"/>
          </p:cNvSpPr>
          <p:nvPr>
            <p:ph idx="1"/>
          </p:nvPr>
        </p:nvSpPr>
        <p:spPr>
          <a:xfrm>
            <a:off x="484909" y="1260764"/>
            <a:ext cx="11319164" cy="5597236"/>
          </a:xfrm>
        </p:spPr>
        <p:txBody>
          <a:bodyPr>
            <a:normAutofit lnSpcReduction="10000"/>
          </a:bodyPr>
          <a:lstStyle/>
          <a:p>
            <a:pPr algn="just"/>
            <a:endParaRPr lang="ru-RU" altLang="ru-RU" sz="1800" dirty="0"/>
          </a:p>
          <a:p>
            <a:pPr algn="just"/>
            <a:endParaRPr lang="ru-RU" altLang="ru-RU" sz="1800" dirty="0"/>
          </a:p>
          <a:p>
            <a:pPr algn="just"/>
            <a:r>
              <a:rPr lang="ru-RU" altLang="ru-RU" sz="2800" dirty="0" smtClean="0"/>
              <a:t>адаптированные </a:t>
            </a:r>
            <a:r>
              <a:rPr lang="ru-RU" altLang="ru-RU" sz="2800" dirty="0"/>
              <a:t>образовательные программы, разработанные с учетом рекомендаций психолого-педагогической </a:t>
            </a:r>
            <a:r>
              <a:rPr lang="ru-RU" altLang="ru-RU" sz="2800" dirty="0" smtClean="0"/>
              <a:t>комиссии и индивидуальной </a:t>
            </a:r>
            <a:r>
              <a:rPr lang="ru-RU" altLang="ru-RU" sz="2800" dirty="0"/>
              <a:t>программы реабилитации </a:t>
            </a:r>
            <a:r>
              <a:rPr lang="ru-RU" altLang="ru-RU" sz="2800" dirty="0" smtClean="0"/>
              <a:t>и </a:t>
            </a:r>
            <a:r>
              <a:rPr lang="ru-RU" altLang="ru-RU" sz="2800" dirty="0" err="1" smtClean="0"/>
              <a:t>абилитации</a:t>
            </a:r>
            <a:r>
              <a:rPr lang="ru-RU" altLang="ru-RU" sz="2800" dirty="0" smtClean="0"/>
              <a:t> инвалидов;</a:t>
            </a:r>
            <a:endParaRPr lang="ru-RU" altLang="ru-RU" sz="2800" dirty="0"/>
          </a:p>
          <a:p>
            <a:pPr algn="just"/>
            <a:r>
              <a:rPr lang="ru-RU" altLang="ru-RU" sz="2800" dirty="0" smtClean="0"/>
              <a:t>коррекционные </a:t>
            </a:r>
            <a:r>
              <a:rPr lang="ru-RU" altLang="ru-RU" sz="2800" dirty="0"/>
              <a:t>методики, технические средства реабилитации;</a:t>
            </a:r>
          </a:p>
          <a:p>
            <a:pPr algn="just"/>
            <a:r>
              <a:rPr lang="ru-RU" altLang="ru-RU" sz="2800" dirty="0" smtClean="0"/>
              <a:t>специально </a:t>
            </a:r>
            <a:r>
              <a:rPr lang="ru-RU" altLang="ru-RU" sz="2800" dirty="0"/>
              <a:t>подготовленные педагоги;</a:t>
            </a:r>
          </a:p>
          <a:p>
            <a:pPr algn="just"/>
            <a:r>
              <a:rPr lang="ru-RU" altLang="ru-RU" sz="2800" dirty="0" smtClean="0"/>
              <a:t>медицинское </a:t>
            </a:r>
            <a:r>
              <a:rPr lang="ru-RU" altLang="ru-RU" sz="2800" dirty="0"/>
              <a:t>обслуживание, социальные и иные условия, без которых невозможно (затруднено) освоение общеобразовательных программ </a:t>
            </a:r>
            <a:r>
              <a:rPr lang="ru-RU" altLang="ru-RU" sz="2800" dirty="0" smtClean="0"/>
              <a:t>детьми с ограниченными возможностями здоровья;</a:t>
            </a:r>
          </a:p>
          <a:p>
            <a:pPr algn="just"/>
            <a:r>
              <a:rPr lang="ru-RU" altLang="ru-RU" sz="2800" dirty="0" smtClean="0"/>
              <a:t>создание </a:t>
            </a:r>
            <a:r>
              <a:rPr lang="ru-RU" altLang="ru-RU" sz="2800" dirty="0" err="1"/>
              <a:t>безбарьерной</a:t>
            </a:r>
            <a:r>
              <a:rPr lang="ru-RU" altLang="ru-RU" sz="2800" dirty="0"/>
              <a:t> </a:t>
            </a:r>
            <a:r>
              <a:rPr lang="ru-RU" altLang="ru-RU" sz="2800" dirty="0" smtClean="0"/>
              <a:t>образовательной </a:t>
            </a:r>
            <a:r>
              <a:rPr lang="ru-RU" altLang="ru-RU" sz="2800" dirty="0"/>
              <a:t>среды для </a:t>
            </a:r>
            <a:r>
              <a:rPr lang="ru-RU" altLang="ru-RU" sz="2800" dirty="0" smtClean="0"/>
              <a:t>детей с ограниченными возможностями здоровья (в </a:t>
            </a:r>
            <a:r>
              <a:rPr lang="ru-RU" altLang="ru-RU" sz="2800" dirty="0" err="1" smtClean="0"/>
              <a:t>т.ч</a:t>
            </a:r>
            <a:r>
              <a:rPr lang="ru-RU" altLang="ru-RU" sz="2800" dirty="0" smtClean="0"/>
              <a:t>. детей-инвалидов).</a:t>
            </a:r>
            <a:endParaRPr lang="ru-RU" altLang="ru-RU" sz="2800" dirty="0"/>
          </a:p>
          <a:p>
            <a:pPr algn="just"/>
            <a:endParaRPr lang="ru-RU" altLang="ru-RU" sz="1800" dirty="0"/>
          </a:p>
          <a:p>
            <a:pPr algn="just"/>
            <a:endParaRPr lang="ru-RU" altLang="ru-RU" sz="1800" dirty="0"/>
          </a:p>
        </p:txBody>
      </p:sp>
    </p:spTree>
    <p:extLst>
      <p:ext uri="{BB962C8B-B14F-4D97-AF65-F5344CB8AC3E}">
        <p14:creationId xmlns:p14="http://schemas.microsoft.com/office/powerpoint/2010/main" val="11205273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>
          <a:xfrm>
            <a:off x="623454" y="152400"/>
            <a:ext cx="11139055" cy="1177636"/>
          </a:xfrm>
        </p:spPr>
        <p:txBody>
          <a:bodyPr/>
          <a:lstStyle/>
          <a:p>
            <a:pPr algn="ctr"/>
            <a:r>
              <a:rPr lang="ru-RU" altLang="ru-RU" sz="2400" dirty="0"/>
              <a:t>Условия создания </a:t>
            </a:r>
            <a:r>
              <a:rPr lang="ru-RU" altLang="ru-RU" sz="2400" dirty="0" err="1"/>
              <a:t>безбарьерной</a:t>
            </a:r>
            <a:r>
              <a:rPr lang="ru-RU" altLang="ru-RU" sz="2400" dirty="0"/>
              <a:t> </a:t>
            </a:r>
            <a:r>
              <a:rPr lang="ru-RU" altLang="ru-RU" sz="2400" dirty="0" smtClean="0"/>
              <a:t>образовательной </a:t>
            </a:r>
            <a:r>
              <a:rPr lang="ru-RU" altLang="ru-RU" sz="2400" dirty="0"/>
              <a:t>среды </a:t>
            </a:r>
            <a:r>
              <a:rPr lang="ru-RU" altLang="ru-RU" sz="2400" dirty="0" smtClean="0"/>
              <a:t/>
            </a:r>
            <a:br>
              <a:rPr lang="ru-RU" altLang="ru-RU" sz="2400" dirty="0" smtClean="0"/>
            </a:br>
            <a:r>
              <a:rPr lang="ru-RU" altLang="ru-RU" sz="2400" dirty="0" smtClean="0"/>
              <a:t>для детей с ОВЗ</a:t>
            </a:r>
            <a:endParaRPr lang="ru-RU" altLang="ru-RU" sz="2400" dirty="0"/>
          </a:p>
        </p:txBody>
      </p:sp>
      <p:sp>
        <p:nvSpPr>
          <p:cNvPr id="30723" name="Содержимое 2"/>
          <p:cNvSpPr>
            <a:spLocks noGrp="1"/>
          </p:cNvSpPr>
          <p:nvPr>
            <p:ph idx="1"/>
          </p:nvPr>
        </p:nvSpPr>
        <p:spPr>
          <a:xfrm>
            <a:off x="623453" y="1468582"/>
            <a:ext cx="11139055" cy="5153891"/>
          </a:xfrm>
        </p:spPr>
        <p:txBody>
          <a:bodyPr>
            <a:noAutofit/>
          </a:bodyPr>
          <a:lstStyle/>
          <a:p>
            <a:pPr algn="just"/>
            <a:r>
              <a:rPr lang="ru-RU" altLang="ru-RU" sz="2200" dirty="0" smtClean="0"/>
              <a:t>1. разработка нормативно-правовых </a:t>
            </a:r>
            <a:r>
              <a:rPr lang="ru-RU" altLang="ru-RU" sz="2200" dirty="0"/>
              <a:t>актов, регламентирующих организацию совместного обучения </a:t>
            </a:r>
            <a:r>
              <a:rPr lang="ru-RU" altLang="ru-RU" sz="2200" dirty="0" smtClean="0"/>
              <a:t>детей с ОВЗ </a:t>
            </a:r>
            <a:r>
              <a:rPr lang="ru-RU" altLang="ru-RU" sz="2200" dirty="0"/>
              <a:t>и детей, не имеющих нарушений развития;</a:t>
            </a:r>
          </a:p>
          <a:p>
            <a:pPr algn="just"/>
            <a:r>
              <a:rPr lang="ru-RU" altLang="ru-RU" sz="2200" dirty="0" smtClean="0"/>
              <a:t>2. разработка </a:t>
            </a:r>
            <a:r>
              <a:rPr lang="ru-RU" altLang="ru-RU" sz="2200" dirty="0"/>
              <a:t>типовых решений для организации требуемой поддержки для реализации их эффективного обучения;</a:t>
            </a:r>
          </a:p>
          <a:p>
            <a:pPr algn="just"/>
            <a:r>
              <a:rPr lang="ru-RU" altLang="ru-RU" sz="2200" dirty="0" smtClean="0"/>
              <a:t>3. оснащение образовательных организаций специальным </a:t>
            </a:r>
            <a:r>
              <a:rPr lang="ru-RU" altLang="ru-RU" sz="2200" dirty="0"/>
              <a:t>оборудованием для </a:t>
            </a:r>
            <a:r>
              <a:rPr lang="ru-RU" altLang="ru-RU" sz="2200" dirty="0" smtClean="0"/>
              <a:t>обучающихся и воспитанников с нарушениями зрения и слуха;</a:t>
            </a:r>
            <a:endParaRPr lang="ru-RU" altLang="ru-RU" sz="2200" dirty="0"/>
          </a:p>
          <a:p>
            <a:pPr algn="just"/>
            <a:r>
              <a:rPr lang="ru-RU" altLang="ru-RU" sz="2200" dirty="0" smtClean="0"/>
              <a:t>4. повышение </a:t>
            </a:r>
            <a:r>
              <a:rPr lang="ru-RU" altLang="ru-RU" sz="2200" dirty="0"/>
              <a:t>эффективности кадрового и информационно-методического обеспечения деятельности по организации обучения </a:t>
            </a:r>
            <a:r>
              <a:rPr lang="ru-RU" altLang="ru-RU" sz="2200" dirty="0" smtClean="0"/>
              <a:t>детей с ОВЗ </a:t>
            </a:r>
            <a:r>
              <a:rPr lang="ru-RU" altLang="ru-RU" sz="2200" dirty="0"/>
              <a:t>в обычных образовательных учреждениях;</a:t>
            </a:r>
          </a:p>
          <a:p>
            <a:pPr algn="just"/>
            <a:r>
              <a:rPr lang="ru-RU" altLang="ru-RU" sz="2200" dirty="0" smtClean="0"/>
              <a:t>5. организация </a:t>
            </a:r>
            <a:r>
              <a:rPr lang="ru-RU" altLang="ru-RU" sz="2200" dirty="0"/>
              <a:t>системы эффективной </a:t>
            </a:r>
            <a:r>
              <a:rPr lang="ru-RU" altLang="ru-RU" sz="2200" dirty="0" err="1"/>
              <a:t>довузовской</a:t>
            </a:r>
            <a:r>
              <a:rPr lang="ru-RU" altLang="ru-RU" sz="2200" dirty="0"/>
              <a:t> подготовки </a:t>
            </a:r>
            <a:r>
              <a:rPr lang="ru-RU" altLang="ru-RU" sz="2200" dirty="0" smtClean="0"/>
              <a:t>абитуриентов с ОВЗ;</a:t>
            </a:r>
            <a:endParaRPr lang="ru-RU" altLang="ru-RU" sz="2200" dirty="0"/>
          </a:p>
          <a:p>
            <a:pPr algn="just"/>
            <a:r>
              <a:rPr lang="ru-RU" altLang="ru-RU" sz="2200" dirty="0" smtClean="0"/>
              <a:t>6. разработка </a:t>
            </a:r>
            <a:r>
              <a:rPr lang="ru-RU" altLang="ru-RU" sz="2200" dirty="0"/>
              <a:t>универсального дизайна помещений для занятий с учетом инклюзивного образования;</a:t>
            </a:r>
          </a:p>
        </p:txBody>
      </p:sp>
    </p:spTree>
    <p:extLst>
      <p:ext uri="{BB962C8B-B14F-4D97-AF65-F5344CB8AC3E}">
        <p14:creationId xmlns:p14="http://schemas.microsoft.com/office/powerpoint/2010/main" val="39776846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>
          <a:xfrm>
            <a:off x="387927" y="138545"/>
            <a:ext cx="11485418" cy="1191491"/>
          </a:xfrm>
        </p:spPr>
        <p:txBody>
          <a:bodyPr/>
          <a:lstStyle/>
          <a:p>
            <a:pPr algn="ctr"/>
            <a:r>
              <a:rPr lang="ru-RU" altLang="ru-RU" sz="2400" dirty="0"/>
              <a:t>Условия создания </a:t>
            </a:r>
            <a:r>
              <a:rPr lang="ru-RU" altLang="ru-RU" sz="2400" dirty="0" err="1"/>
              <a:t>безбарьерной</a:t>
            </a:r>
            <a:r>
              <a:rPr lang="ru-RU" altLang="ru-RU" sz="2400" dirty="0"/>
              <a:t> школьной среды </a:t>
            </a:r>
            <a:r>
              <a:rPr lang="ru-RU" altLang="ru-RU" sz="2400" dirty="0" smtClean="0"/>
              <a:t/>
            </a:r>
            <a:br>
              <a:rPr lang="ru-RU" altLang="ru-RU" sz="2400" dirty="0" smtClean="0"/>
            </a:br>
            <a:r>
              <a:rPr lang="ru-RU" altLang="ru-RU" sz="2400" dirty="0" smtClean="0"/>
              <a:t>для детей с ОВЗ</a:t>
            </a:r>
            <a:endParaRPr lang="ru-RU" altLang="ru-RU" sz="2400" dirty="0"/>
          </a:p>
        </p:txBody>
      </p:sp>
      <p:sp>
        <p:nvSpPr>
          <p:cNvPr id="31747" name="Содержимое 2"/>
          <p:cNvSpPr>
            <a:spLocks noGrp="1"/>
          </p:cNvSpPr>
          <p:nvPr>
            <p:ph idx="1"/>
          </p:nvPr>
        </p:nvSpPr>
        <p:spPr>
          <a:xfrm>
            <a:off x="387927" y="1510145"/>
            <a:ext cx="11485418" cy="5167745"/>
          </a:xfrm>
        </p:spPr>
        <p:txBody>
          <a:bodyPr>
            <a:noAutofit/>
          </a:bodyPr>
          <a:lstStyle/>
          <a:p>
            <a:pPr algn="just"/>
            <a:r>
              <a:rPr lang="ru-RU" altLang="ru-RU" sz="2200" dirty="0" smtClean="0"/>
              <a:t>7. формирование </a:t>
            </a:r>
            <a:r>
              <a:rPr lang="ru-RU" altLang="ru-RU" sz="2200" dirty="0"/>
              <a:t>в каждом субъекте Российской Федерации сети базовых образовательных учреждений, осуществляющих совместное обучение </a:t>
            </a:r>
            <a:r>
              <a:rPr lang="ru-RU" altLang="ru-RU" sz="2200" dirty="0" smtClean="0"/>
              <a:t>лиц с ОВЗ </a:t>
            </a:r>
            <a:r>
              <a:rPr lang="ru-RU" altLang="ru-RU" sz="2200" dirty="0"/>
              <a:t>и лиц, не имеющих нарушений развития;</a:t>
            </a:r>
          </a:p>
          <a:p>
            <a:pPr algn="just"/>
            <a:r>
              <a:rPr lang="ru-RU" altLang="ru-RU" sz="2200" dirty="0" smtClean="0"/>
              <a:t>8. разъяснение </a:t>
            </a:r>
            <a:r>
              <a:rPr lang="ru-RU" altLang="ru-RU" sz="2200" dirty="0"/>
              <a:t>сути инклюзивного образования с целью формирования </a:t>
            </a:r>
            <a:r>
              <a:rPr lang="ru-RU" altLang="ru-RU" sz="2200" dirty="0" smtClean="0"/>
              <a:t>позитивного </a:t>
            </a:r>
            <a:r>
              <a:rPr lang="ru-RU" altLang="ru-RU" sz="2200" dirty="0"/>
              <a:t>отношения граждан с помощью телевидения, радио и иных СМИ;</a:t>
            </a:r>
          </a:p>
          <a:p>
            <a:pPr algn="just"/>
            <a:r>
              <a:rPr lang="ru-RU" altLang="ru-RU" sz="2200" dirty="0" smtClean="0"/>
              <a:t>9. создание </a:t>
            </a:r>
            <a:r>
              <a:rPr lang="ru-RU" altLang="ru-RU" sz="2200" dirty="0"/>
              <a:t>банка данных о «лучших практиках» реализации инклюзивного и специального образования для распространения этого опыта во всех регионах Российской Федерации;</a:t>
            </a:r>
          </a:p>
          <a:p>
            <a:pPr algn="just"/>
            <a:r>
              <a:rPr lang="ru-RU" altLang="ru-RU" sz="2200" dirty="0" smtClean="0"/>
              <a:t>10. обеспечение </a:t>
            </a:r>
            <a:r>
              <a:rPr lang="ru-RU" altLang="ru-RU" sz="2200" dirty="0"/>
              <a:t>для </a:t>
            </a:r>
            <a:r>
              <a:rPr lang="ru-RU" altLang="ru-RU" sz="2200" dirty="0" smtClean="0"/>
              <a:t>детей с ОВЗ равного </a:t>
            </a:r>
            <a:r>
              <a:rPr lang="ru-RU" altLang="ru-RU" sz="2200" dirty="0"/>
              <a:t>с другими детьми доступа к участию в играх, проведении досуга  и отдыха, в спортивных мероприятиях;</a:t>
            </a:r>
          </a:p>
          <a:p>
            <a:pPr algn="just"/>
            <a:r>
              <a:rPr lang="ru-RU" altLang="ru-RU" sz="2200" dirty="0" smtClean="0"/>
              <a:t>11. проведение </a:t>
            </a:r>
            <a:r>
              <a:rPr lang="ru-RU" altLang="ru-RU" sz="2200" dirty="0"/>
              <a:t>мероприятий по подготовке </a:t>
            </a:r>
            <a:r>
              <a:rPr lang="ru-RU" altLang="ru-RU" sz="2200" dirty="0" err="1"/>
              <a:t>сурдопереводчиков</a:t>
            </a:r>
            <a:r>
              <a:rPr lang="ru-RU" altLang="ru-RU" sz="2200" dirty="0"/>
              <a:t> для обслуживания инвалидов по слуху; содействие освоению азбуки Брайля, альтернативных шрифтов, усиливающих и альтернативных методов, способов и форматов общения.  </a:t>
            </a:r>
          </a:p>
          <a:p>
            <a:endParaRPr lang="ru-RU" altLang="ru-RU" sz="2200" dirty="0"/>
          </a:p>
          <a:p>
            <a:endParaRPr lang="ru-RU" altLang="ru-RU" sz="2200" dirty="0"/>
          </a:p>
        </p:txBody>
      </p:sp>
    </p:spTree>
    <p:extLst>
      <p:ext uri="{BB962C8B-B14F-4D97-AF65-F5344CB8AC3E}">
        <p14:creationId xmlns:p14="http://schemas.microsoft.com/office/powerpoint/2010/main" val="32801588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1136" y="188838"/>
            <a:ext cx="7729728" cy="780980"/>
          </a:xfrm>
        </p:spPr>
        <p:txBody>
          <a:bodyPr/>
          <a:lstStyle/>
          <a:p>
            <a:r>
              <a:rPr lang="ru-RU" dirty="0" smtClean="0"/>
              <a:t>Виды инклюзии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7149872"/>
              </p:ext>
            </p:extLst>
          </p:nvPr>
        </p:nvGraphicFramePr>
        <p:xfrm>
          <a:off x="297872" y="1316183"/>
          <a:ext cx="11596255" cy="5095701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103418">
                  <a:extLst>
                    <a:ext uri="{9D8B030D-6E8A-4147-A177-3AD203B41FA5}">
                      <a16:colId xmlns:a16="http://schemas.microsoft.com/office/drawing/2014/main" val="112321582"/>
                    </a:ext>
                  </a:extLst>
                </a:gridCol>
                <a:gridCol w="8492837">
                  <a:extLst>
                    <a:ext uri="{9D8B030D-6E8A-4147-A177-3AD203B41FA5}">
                      <a16:colId xmlns:a16="http://schemas.microsoft.com/office/drawing/2014/main" val="2016577052"/>
                    </a:ext>
                  </a:extLst>
                </a:gridCol>
              </a:tblGrid>
              <a:tr h="858981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Полная</a:t>
                      </a:r>
                      <a:r>
                        <a:rPr lang="ru-RU" sz="2800" baseline="0" dirty="0" smtClean="0"/>
                        <a:t> инклюзия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b="0" dirty="0" smtClean="0"/>
                        <a:t>Полная самостоятельность ребенка и функционирование на уровне сверстников</a:t>
                      </a:r>
                      <a:endParaRPr lang="ru-RU" sz="2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913245"/>
                  </a:ext>
                </a:extLst>
              </a:tr>
              <a:tr h="980901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Полная инклюзия с </a:t>
                      </a:r>
                      <a:r>
                        <a:rPr lang="ru-RU" sz="2800" b="1" dirty="0" err="1" smtClean="0"/>
                        <a:t>тьютором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самостоятельность ребенка и функционирование на уровне сверстников в сопровождении </a:t>
                      </a:r>
                      <a:r>
                        <a:rPr lang="ru-RU" sz="2800" dirty="0" err="1" smtClean="0"/>
                        <a:t>тьютора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7020066"/>
                  </a:ext>
                </a:extLst>
              </a:tr>
              <a:tr h="1361209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Частичная инклюзия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Включение</a:t>
                      </a:r>
                      <a:r>
                        <a:rPr lang="ru-RU" sz="2800" baseline="0" dirty="0" smtClean="0"/>
                        <a:t> ребенка в неполном режиме (неполный день, неполная неделя), или ребенок включается в образовательный процесс только по отдельным направлениям, на отдельных занятиях (уроках)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8539600"/>
                  </a:ext>
                </a:extLst>
              </a:tr>
              <a:tr h="1361209">
                <a:tc>
                  <a:txBody>
                    <a:bodyPr/>
                    <a:lstStyle/>
                    <a:p>
                      <a:r>
                        <a:rPr lang="ru-RU" sz="2800" b="1" dirty="0" smtClean="0"/>
                        <a:t>Точечная инклюзия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Включение ребенка в коллектив сверстников лишь на короткое время (на переменах, во время внеурочной деятельности и т.п.)</a:t>
                      </a:r>
                      <a:endParaRPr lang="ru-RU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12253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51445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>
          <a:xfrm>
            <a:off x="512617" y="249382"/>
            <a:ext cx="10931237" cy="1108363"/>
          </a:xfrm>
        </p:spPr>
        <p:txBody>
          <a:bodyPr>
            <a:normAutofit fontScale="90000"/>
          </a:bodyPr>
          <a:lstStyle/>
          <a:p>
            <a:r>
              <a:rPr lang="ru-RU" altLang="ru-RU" sz="2400" dirty="0"/>
              <a:t/>
            </a:r>
            <a:br>
              <a:rPr lang="ru-RU" altLang="ru-RU" sz="2400" dirty="0"/>
            </a:br>
            <a:r>
              <a:rPr lang="ru-RU" altLang="ru-RU" sz="3100" dirty="0" smtClean="0"/>
              <a:t>Условия </a:t>
            </a:r>
            <a:r>
              <a:rPr lang="ru-RU" altLang="ru-RU" sz="3100" dirty="0"/>
              <a:t>интеграции ребенка с ОВЗ </a:t>
            </a:r>
            <a:r>
              <a:rPr lang="ru-RU" altLang="ru-RU" sz="3100" dirty="0" smtClean="0"/>
              <a:t/>
            </a:r>
            <a:br>
              <a:rPr lang="ru-RU" altLang="ru-RU" sz="3100" dirty="0" smtClean="0"/>
            </a:br>
            <a:r>
              <a:rPr lang="ru-RU" altLang="ru-RU" sz="3100" dirty="0" smtClean="0"/>
              <a:t>в </a:t>
            </a:r>
            <a:r>
              <a:rPr lang="ru-RU" altLang="ru-RU" sz="3100" dirty="0"/>
              <a:t>общеобразовательную среду:</a:t>
            </a:r>
            <a:br>
              <a:rPr lang="ru-RU" altLang="ru-RU" sz="3100" dirty="0"/>
            </a:br>
            <a:endParaRPr lang="ru-RU" altLang="ru-RU" sz="3100" dirty="0"/>
          </a:p>
        </p:txBody>
      </p:sp>
      <p:sp>
        <p:nvSpPr>
          <p:cNvPr id="33795" name="Содержимое 2"/>
          <p:cNvSpPr>
            <a:spLocks noGrp="1"/>
          </p:cNvSpPr>
          <p:nvPr>
            <p:ph idx="1"/>
          </p:nvPr>
        </p:nvSpPr>
        <p:spPr>
          <a:xfrm>
            <a:off x="512617" y="1565564"/>
            <a:ext cx="11125201" cy="4959927"/>
          </a:xfrm>
        </p:spPr>
        <p:txBody>
          <a:bodyPr>
            <a:normAutofit/>
          </a:bodyPr>
          <a:lstStyle/>
          <a:p>
            <a:pPr algn="just"/>
            <a:r>
              <a:rPr lang="ru-RU" altLang="ru-RU" sz="2200" dirty="0"/>
              <a:t>желание родителей обучать своего ребенка вместе с нормально развивающимися сверстниками, стремление и готовность семьи систематически помогать ребенку в процессе обучения;</a:t>
            </a:r>
          </a:p>
          <a:p>
            <a:pPr algn="just"/>
            <a:r>
              <a:rPr lang="ru-RU" altLang="ru-RU" sz="2200" dirty="0"/>
              <a:t>наличие возможности подобрать ребенку тот вариант организации </a:t>
            </a:r>
            <a:r>
              <a:rPr lang="ru-RU" altLang="ru-RU" sz="2200" dirty="0" smtClean="0"/>
              <a:t>инклюзивного </a:t>
            </a:r>
            <a:r>
              <a:rPr lang="ru-RU" altLang="ru-RU" sz="2200" dirty="0"/>
              <a:t>обучения, который является доступным и полезным для его развития;</a:t>
            </a:r>
          </a:p>
          <a:p>
            <a:pPr algn="just"/>
            <a:r>
              <a:rPr lang="ru-RU" altLang="ru-RU" sz="2200" dirty="0"/>
              <a:t>наличие возможности систематически оказывать </a:t>
            </a:r>
            <a:r>
              <a:rPr lang="ru-RU" altLang="ru-RU" sz="2200" dirty="0" smtClean="0"/>
              <a:t>ребенку </a:t>
            </a:r>
            <a:r>
              <a:rPr lang="ru-RU" altLang="ru-RU" sz="2200" dirty="0"/>
              <a:t>необходимую ему квалифицированную специальную медико-психолого-педагогическую помощь;</a:t>
            </a:r>
          </a:p>
          <a:p>
            <a:pPr algn="just"/>
            <a:r>
              <a:rPr lang="ru-RU" altLang="ru-RU" sz="2200" dirty="0"/>
              <a:t>психологическая готовность ребенка с особыми образовательными потребностями к совместному обучению с  нормально развивающимися сверстниками;</a:t>
            </a:r>
          </a:p>
          <a:p>
            <a:pPr algn="just"/>
            <a:r>
              <a:rPr lang="ru-RU" altLang="ru-RU" sz="2200" dirty="0"/>
              <a:t>готовность образовательного учреждения принять детей с ограниченными возможностями здоровья.</a:t>
            </a:r>
          </a:p>
          <a:p>
            <a:pPr algn="just"/>
            <a:endParaRPr lang="ru-RU" altLang="ru-RU" sz="2200" dirty="0"/>
          </a:p>
        </p:txBody>
      </p:sp>
    </p:spTree>
    <p:extLst>
      <p:ext uri="{BB962C8B-B14F-4D97-AF65-F5344CB8AC3E}">
        <p14:creationId xmlns:p14="http://schemas.microsoft.com/office/powerpoint/2010/main" val="4006316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9709" y="471056"/>
            <a:ext cx="10529455" cy="1648690"/>
          </a:xfrm>
        </p:spPr>
        <p:txBody>
          <a:bodyPr/>
          <a:lstStyle/>
          <a:p>
            <a:r>
              <a:rPr lang="ru-RU" dirty="0" smtClean="0"/>
              <a:t>Федеральный закон </a:t>
            </a:r>
            <a:br>
              <a:rPr lang="ru-RU" dirty="0" smtClean="0"/>
            </a:br>
            <a:r>
              <a:rPr lang="ru-RU" dirty="0" smtClean="0"/>
              <a:t>«Об </a:t>
            </a:r>
            <a:r>
              <a:rPr lang="ru-RU" dirty="0"/>
              <a:t>образовании в Российской Федерации»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№ </a:t>
            </a:r>
            <a:r>
              <a:rPr lang="ru-RU" dirty="0"/>
              <a:t>273-ФЗ от 29.12.2012 </a:t>
            </a:r>
            <a:r>
              <a:rPr lang="ru-RU" dirty="0" smtClean="0"/>
              <a:t>Г.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8255" y="2638044"/>
            <a:ext cx="10390909" cy="4053701"/>
          </a:xfrm>
        </p:spPr>
        <p:txBody>
          <a:bodyPr>
            <a:normAutofit/>
          </a:bodyPr>
          <a:lstStyle/>
          <a:p>
            <a:r>
              <a:rPr lang="ru-RU" sz="3600" dirty="0" smtClean="0"/>
              <a:t>«</a:t>
            </a:r>
            <a:r>
              <a:rPr lang="ru-RU" sz="3600" dirty="0"/>
              <a:t>Инклюзивное образование – обеспечение равного доступа к образованию для всех обучающихся с учётом разнообразия особых образовательных потребностей и индивидуальных возможностей» </a:t>
            </a:r>
          </a:p>
        </p:txBody>
      </p:sp>
    </p:spTree>
    <p:extLst>
      <p:ext uri="{BB962C8B-B14F-4D97-AF65-F5344CB8AC3E}">
        <p14:creationId xmlns:p14="http://schemas.microsoft.com/office/powerpoint/2010/main" val="17883523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5745" y="133420"/>
            <a:ext cx="10889673" cy="109963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Теоретико-методологические основания инклюзивного образования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7818" y="1371600"/>
            <a:ext cx="11984182" cy="5334000"/>
          </a:xfrm>
        </p:spPr>
        <p:txBody>
          <a:bodyPr>
            <a:normAutofit lnSpcReduction="10000"/>
          </a:bodyPr>
          <a:lstStyle/>
          <a:p>
            <a:r>
              <a:rPr lang="ru-RU" sz="2200" b="1" dirty="0"/>
              <a:t>Системный подход </a:t>
            </a:r>
            <a:r>
              <a:rPr lang="ru-RU" sz="2200" dirty="0"/>
              <a:t>подразумевает преемственную, взаимосвязанную цепочку «инклюзивная школа – профессиональное образовательное учреждение – инклюзивная жизнедеятельность». </a:t>
            </a:r>
            <a:endParaRPr lang="ru-RU" sz="2200" dirty="0" smtClean="0"/>
          </a:p>
          <a:p>
            <a:r>
              <a:rPr lang="ru-RU" sz="2200" b="1" dirty="0" smtClean="0"/>
              <a:t>Синергетический </a:t>
            </a:r>
            <a:r>
              <a:rPr lang="ru-RU" sz="2200" b="1" dirty="0"/>
              <a:t>подход </a:t>
            </a:r>
            <a:r>
              <a:rPr lang="ru-RU" sz="2200" dirty="0" smtClean="0"/>
              <a:t>продолжает </a:t>
            </a:r>
            <a:r>
              <a:rPr lang="ru-RU" sz="2200" dirty="0"/>
              <a:t>и </a:t>
            </a:r>
            <a:r>
              <a:rPr lang="ru-RU" sz="2200" dirty="0" smtClean="0"/>
              <a:t>развивает </a:t>
            </a:r>
            <a:r>
              <a:rPr lang="ru-RU" sz="2200" dirty="0"/>
              <a:t>системный. </a:t>
            </a:r>
            <a:endParaRPr lang="ru-RU" sz="2200" dirty="0" smtClean="0"/>
          </a:p>
          <a:p>
            <a:pPr marL="0" indent="0">
              <a:buNone/>
            </a:pPr>
            <a:r>
              <a:rPr lang="ru-RU" sz="2200" dirty="0"/>
              <a:t> </a:t>
            </a:r>
            <a:r>
              <a:rPr lang="ru-RU" sz="2200" dirty="0" smtClean="0"/>
              <a:t>     Синергетическими </a:t>
            </a:r>
            <a:r>
              <a:rPr lang="ru-RU" sz="2200" dirty="0"/>
              <a:t>признаками инклюзии выступают следующие принципы:</a:t>
            </a:r>
          </a:p>
          <a:p>
            <a:pPr marL="0" indent="0">
              <a:buNone/>
            </a:pPr>
            <a:r>
              <a:rPr lang="ru-RU" sz="2200" dirty="0" smtClean="0"/>
              <a:t>       – </a:t>
            </a:r>
            <a:r>
              <a:rPr lang="ru-RU" sz="2200" b="1" dirty="0"/>
              <a:t>принцип </a:t>
            </a:r>
            <a:r>
              <a:rPr lang="ru-RU" sz="2200" b="1" dirty="0" err="1" smtClean="0"/>
              <a:t>субъектности</a:t>
            </a:r>
            <a:r>
              <a:rPr lang="ru-RU" sz="2200" dirty="0" smtClean="0"/>
              <a:t>: обучающийся </a:t>
            </a:r>
            <a:r>
              <a:rPr lang="ru-RU" sz="2200" dirty="0"/>
              <a:t>и педагог являются активными субъектами инклюзивного образования;</a:t>
            </a:r>
          </a:p>
          <a:p>
            <a:pPr marL="0" indent="0">
              <a:buNone/>
            </a:pPr>
            <a:r>
              <a:rPr lang="ru-RU" sz="2200" dirty="0" smtClean="0"/>
              <a:t>      – </a:t>
            </a:r>
            <a:r>
              <a:rPr lang="ru-RU" sz="2200" b="1" dirty="0"/>
              <a:t>принцип дополнительности: </a:t>
            </a:r>
            <a:r>
              <a:rPr lang="ru-RU" sz="2200" dirty="0"/>
              <a:t>противоположности как основа развития устраняются за счёт взаимного дополнения, </a:t>
            </a:r>
            <a:r>
              <a:rPr lang="ru-RU" sz="2200" dirty="0" smtClean="0"/>
              <a:t>компромисса; </a:t>
            </a:r>
            <a:r>
              <a:rPr lang="ru-RU" sz="2200" dirty="0"/>
              <a:t>тесно связан с принципом противоречивости процесса развития (самоорганизация возможна при неоднородности системы, при наличии неравновесных структур); </a:t>
            </a:r>
            <a:endParaRPr lang="ru-RU" sz="2200" dirty="0" smtClean="0"/>
          </a:p>
          <a:p>
            <a:pPr marL="0" indent="0">
              <a:buNone/>
            </a:pPr>
            <a:r>
              <a:rPr lang="ru-RU" sz="2200" dirty="0" smtClean="0"/>
              <a:t>– </a:t>
            </a:r>
            <a:r>
              <a:rPr lang="ru-RU" sz="2200" b="1" dirty="0"/>
              <a:t>принцип нелинейности развития </a:t>
            </a:r>
            <a:r>
              <a:rPr lang="ru-RU" sz="2200" b="1" dirty="0" smtClean="0"/>
              <a:t>личности: </a:t>
            </a:r>
            <a:r>
              <a:rPr lang="ru-RU" sz="2200" dirty="0" smtClean="0"/>
              <a:t> </a:t>
            </a:r>
            <a:r>
              <a:rPr lang="ru-RU" sz="2200" dirty="0"/>
              <a:t>формирование личности происходит с учётом множественности вариантов и сценариев развития;</a:t>
            </a:r>
          </a:p>
          <a:p>
            <a:pPr marL="0" indent="0">
              <a:buNone/>
            </a:pPr>
            <a:r>
              <a:rPr lang="ru-RU" sz="2200" dirty="0" smtClean="0"/>
              <a:t>    – </a:t>
            </a:r>
            <a:r>
              <a:rPr lang="ru-RU" sz="2200" b="1" dirty="0"/>
              <a:t>принцип признания </a:t>
            </a:r>
            <a:r>
              <a:rPr lang="ru-RU" sz="2200" b="1" dirty="0" err="1"/>
              <a:t>самоценности</a:t>
            </a:r>
            <a:r>
              <a:rPr lang="ru-RU" sz="2200" b="1" dirty="0"/>
              <a:t> каждой </a:t>
            </a:r>
            <a:r>
              <a:rPr lang="ru-RU" sz="2200" b="1" dirty="0" smtClean="0"/>
              <a:t>личности: </a:t>
            </a:r>
            <a:r>
              <a:rPr lang="ru-RU" sz="2200" dirty="0" smtClean="0"/>
              <a:t> </a:t>
            </a:r>
            <a:r>
              <a:rPr lang="ru-RU" sz="2200" dirty="0"/>
              <a:t>личность есть открытая возможность</a:t>
            </a:r>
            <a:r>
              <a:rPr lang="ru-RU" sz="2200" dirty="0" smtClean="0"/>
              <a:t>;</a:t>
            </a:r>
            <a:r>
              <a:rPr lang="ru-RU" sz="2200" dirty="0"/>
              <a:t> в этом смысле задача инклюзии – активизировать внутренний потенциал личности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69688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5745" y="133420"/>
            <a:ext cx="10889673" cy="109963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Теоретико-методологические основания инклюзивного образования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7818" y="1537854"/>
            <a:ext cx="11804073" cy="5167745"/>
          </a:xfrm>
        </p:spPr>
        <p:txBody>
          <a:bodyPr>
            <a:normAutofit/>
          </a:bodyPr>
          <a:lstStyle/>
          <a:p>
            <a:r>
              <a:rPr lang="ru-RU" sz="2400" b="1" dirty="0" err="1"/>
              <a:t>Акмеологический</a:t>
            </a:r>
            <a:r>
              <a:rPr lang="ru-RU" sz="2400" b="1" dirty="0"/>
              <a:t> подход </a:t>
            </a:r>
            <a:r>
              <a:rPr lang="ru-RU" sz="2400" dirty="0"/>
              <a:t>как методологическая основа инклюзии подразумевает достижение каждым участником инклюзивного процесса наивысшей «вершины» в развитии своего личностного потенциала и </a:t>
            </a:r>
            <a:r>
              <a:rPr lang="ru-RU" sz="2400" dirty="0" err="1"/>
              <a:t>самоактуализации</a:t>
            </a:r>
            <a:r>
              <a:rPr lang="ru-RU" sz="2400" dirty="0" smtClean="0"/>
              <a:t>.</a:t>
            </a:r>
          </a:p>
          <a:p>
            <a:r>
              <a:rPr lang="ru-RU" sz="2400" b="1" dirty="0"/>
              <a:t>Аксиологический подход </a:t>
            </a:r>
            <a:r>
              <a:rPr lang="ru-RU" sz="2400" dirty="0"/>
              <a:t>выступает фундаментом инклюзии и социальной интеграции в целом. </a:t>
            </a:r>
            <a:r>
              <a:rPr lang="ru-RU" sz="2400" dirty="0" smtClean="0"/>
              <a:t>Образование рассматривается как социокультурный </a:t>
            </a:r>
            <a:r>
              <a:rPr lang="ru-RU" sz="2400" dirty="0"/>
              <a:t>феномен, который находит свое выражение в основных идеях: универсальность и фундаментальность гуманистических ценностей, единство целей и средств, приоритет идеи свободы. Важнейшая ценность – признание права каждого человека на уважение и принятие его индивидуальных особенностей – нашла свое воплощение в реальной возможности людей с ОВЗ обучаться в общеобразовательных организациях.</a:t>
            </a:r>
          </a:p>
        </p:txBody>
      </p:sp>
    </p:spTree>
    <p:extLst>
      <p:ext uri="{BB962C8B-B14F-4D97-AF65-F5344CB8AC3E}">
        <p14:creationId xmlns:p14="http://schemas.microsoft.com/office/powerpoint/2010/main" val="28623310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5745" y="133420"/>
            <a:ext cx="10889673" cy="109963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Теоретико-методологические основания инклюзивного образования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7818" y="1413164"/>
            <a:ext cx="11804073" cy="5292435"/>
          </a:xfrm>
        </p:spPr>
        <p:txBody>
          <a:bodyPr>
            <a:normAutofit/>
          </a:bodyPr>
          <a:lstStyle/>
          <a:p>
            <a:r>
              <a:rPr lang="ru-RU" sz="2400" b="1" dirty="0"/>
              <a:t>Командный подход</a:t>
            </a:r>
            <a:r>
              <a:rPr lang="ru-RU" sz="2400" dirty="0"/>
              <a:t> акцентирует внимание на взаимодействии специалистов с семейным окружением нетипичных обучаемых. </a:t>
            </a:r>
            <a:endParaRPr lang="ru-RU" sz="2400" dirty="0" smtClean="0"/>
          </a:p>
          <a:p>
            <a:r>
              <a:rPr lang="ru-RU" sz="2400" b="1" dirty="0" smtClean="0"/>
              <a:t>Средовой </a:t>
            </a:r>
            <a:r>
              <a:rPr lang="ru-RU" sz="2400" b="1" dirty="0"/>
              <a:t>подход</a:t>
            </a:r>
            <a:r>
              <a:rPr lang="ru-RU" sz="2400" dirty="0"/>
              <a:t> производит анализ окружающей среды и её влияния на то, чего достигает нетипичный </a:t>
            </a:r>
            <a:r>
              <a:rPr lang="ru-RU" sz="2400" dirty="0" smtClean="0"/>
              <a:t>обучающийся </a:t>
            </a:r>
            <a:r>
              <a:rPr lang="ru-RU" sz="2400" dirty="0"/>
              <a:t>в процессе обучения.</a:t>
            </a:r>
          </a:p>
          <a:p>
            <a:r>
              <a:rPr lang="ru-RU" sz="2400" b="1" dirty="0"/>
              <a:t>Индивидуальный подход</a:t>
            </a:r>
            <a:r>
              <a:rPr lang="ru-RU" sz="2400" dirty="0"/>
              <a:t> к каждому участнику инклюзии обеспечивается личностью преподавателя, выстраивающего методику и стратегию прогрессивного обучения. Подход к обучающимся исходит из учёта их личностных характеристик и знания психологии. Тесно связан с личностно-ориентированным подходом</a:t>
            </a:r>
            <a:r>
              <a:rPr lang="ru-RU" sz="2400" dirty="0" smtClean="0"/>
              <a:t>.</a:t>
            </a:r>
          </a:p>
          <a:p>
            <a:r>
              <a:rPr lang="ru-RU" sz="2400" b="1" dirty="0"/>
              <a:t>Антропологический подход </a:t>
            </a:r>
            <a:r>
              <a:rPr lang="ru-RU" sz="2400" dirty="0"/>
              <a:t>исходит из положения о том, что человек с ОВЗ в большей мере нуждается в образовании, которое даёт ему импульс к саморазвитию, самореализации в плане телесного и духовного развития. Инклюзия способствует социализации обучающегося благодаря </a:t>
            </a:r>
            <a:r>
              <a:rPr lang="ru-RU" sz="2400" dirty="0" smtClean="0"/>
              <a:t>активному </a:t>
            </a:r>
            <a:r>
              <a:rPr lang="ru-RU" sz="2400" dirty="0"/>
              <a:t>взаимодействию с социокультурным окружением на протяжении всей жизни.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56541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561109" y="414409"/>
            <a:ext cx="11028218" cy="88914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200" b="1" dirty="0"/>
              <a:t/>
            </a:r>
            <a:br>
              <a:rPr lang="ru-RU" sz="3200" b="1" dirty="0"/>
            </a:br>
            <a:r>
              <a:rPr lang="ru-RU" sz="3100" dirty="0" smtClean="0"/>
              <a:t>РЕБЕНОК </a:t>
            </a:r>
            <a:r>
              <a:rPr lang="ru-RU" sz="3100" dirty="0"/>
              <a:t>с ОВЗ = </a:t>
            </a:r>
            <a:r>
              <a:rPr lang="ru-RU" sz="3100" dirty="0" smtClean="0"/>
              <a:t>РЕБЕНОК </a:t>
            </a:r>
            <a:r>
              <a:rPr lang="ru-RU" sz="3100" dirty="0"/>
              <a:t>с инвалидностью = 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РЕБЕНОК </a:t>
            </a:r>
            <a:r>
              <a:rPr lang="ru-RU" sz="3100" dirty="0"/>
              <a:t>с отклонениями в развитии</a:t>
            </a:r>
            <a:r>
              <a:rPr lang="ru-RU" sz="3100" dirty="0" smtClean="0"/>
              <a:t>??? 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3100" b="1" dirty="0"/>
              <a:t/>
            </a:r>
            <a:br>
              <a:rPr lang="ru-RU" sz="3100" b="1" dirty="0"/>
            </a:br>
            <a:endParaRPr lang="ru-RU" sz="3100" b="1" dirty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96982" y="1040316"/>
            <a:ext cx="11956473" cy="5708071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sz="2400" dirty="0"/>
              <a:t> </a:t>
            </a:r>
            <a:endParaRPr lang="ru-RU" dirty="0" smtClean="0"/>
          </a:p>
          <a:p>
            <a:pPr>
              <a:buNone/>
              <a:defRPr/>
            </a:pPr>
            <a:r>
              <a:rPr lang="ru-RU" sz="2400" b="1" dirty="0" smtClean="0"/>
              <a:t>              Дети с ограниченными возможностями здоровья </a:t>
            </a:r>
            <a:r>
              <a:rPr lang="ru-RU" sz="2400" dirty="0" smtClean="0"/>
              <a:t>– это дети, состояние здоровья которых препятствует освоению образовательных программ вне специальных условий обучения и воспитания  (Концепция интегрированного обучения лиц с ограниченными возможностями здоровья (со специальными образовательными </a:t>
            </a:r>
            <a:r>
              <a:rPr lang="ru-RU" sz="2400" dirty="0"/>
              <a:t>потребностями, Письмо Минобразования РФ от 16.04.2001 N 29/1524-6 ).</a:t>
            </a:r>
            <a:endParaRPr lang="ru-RU" sz="2400" dirty="0" smtClean="0"/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ru-RU" sz="2400" b="1" dirty="0" smtClean="0"/>
              <a:t>              Ребенок-инвалид </a:t>
            </a:r>
            <a:r>
              <a:rPr lang="ru-RU" sz="2400" dirty="0" smtClean="0"/>
              <a:t>- это ребенок со стойким расстройством функций организма, обусловленным заболеванием, травмой или врожденными недостатками умственного или физического развития, обусловливающие ограничение его нормальной жизнедеятельности и необходимость дополнительной социальной помощи и защиты.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ru-RU" sz="2400" b="1" dirty="0" smtClean="0"/>
              <a:t>               Ребенок с отклонениями в развитии </a:t>
            </a:r>
            <a:r>
              <a:rPr lang="ru-RU" sz="2400" dirty="0" smtClean="0"/>
              <a:t>- это ребенок, имеющий нарушение, которое характеризуется задержкой в развитии биологически необходимых функций, возникающее в раннем возрасте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ru-RU" sz="2400" b="1" dirty="0" smtClean="0"/>
              <a:t>               Обучающийся с ограниченными возможностями здоровья </a:t>
            </a:r>
            <a:r>
              <a:rPr lang="ru-RU" sz="2400" dirty="0" smtClean="0"/>
              <a:t>- физическое лицо, имеющее недостатки в физическом и (или) психологическом развитии, подтвержденные психолого-медико-педагогической комиссией и препятствующие получению образования без создания специальных условий (Федеральный закон от 29.12.2012 N 273-ФЗ "Об образовании в Российской Федерации«).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7331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3563" y="235528"/>
            <a:ext cx="10543309" cy="1163782"/>
          </a:xfrm>
        </p:spPr>
        <p:txBody>
          <a:bodyPr/>
          <a:lstStyle/>
          <a:p>
            <a:r>
              <a:rPr lang="ru-RU" dirty="0" smtClean="0"/>
              <a:t>Обучающиеся с ограниченными возможностями здоровья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9200" y="1648692"/>
            <a:ext cx="9601200" cy="4350326"/>
          </a:xfrm>
        </p:spPr>
        <p:txBody>
          <a:bodyPr>
            <a:normAutofit/>
          </a:bodyPr>
          <a:lstStyle/>
          <a:p>
            <a:r>
              <a:rPr lang="ru-RU" sz="2800" dirty="0"/>
              <a:t>По данным </a:t>
            </a:r>
            <a:r>
              <a:rPr lang="ru-RU" sz="2800" dirty="0" smtClean="0"/>
              <a:t>Министерства просвещения </a:t>
            </a:r>
            <a:r>
              <a:rPr lang="ru-RU" sz="2800" dirty="0"/>
              <a:t>России количество обучающихся с ограниченными возможностями здоровья – более 1,15 млн. человек. </a:t>
            </a:r>
            <a:endParaRPr lang="ru-RU" sz="2800" dirty="0" smtClean="0"/>
          </a:p>
          <a:p>
            <a:r>
              <a:rPr lang="ru-RU" sz="2800" dirty="0" smtClean="0"/>
              <a:t>Количество детей </a:t>
            </a:r>
            <a:r>
              <a:rPr lang="ru-RU" sz="2800" dirty="0"/>
              <a:t>с ОВЗ в учреждениях дошкольного образования составляет 517 343 человека (6,8% от общего количества воспитанников) </a:t>
            </a:r>
          </a:p>
        </p:txBody>
      </p:sp>
    </p:spTree>
    <p:extLst>
      <p:ext uri="{BB962C8B-B14F-4D97-AF65-F5344CB8AC3E}">
        <p14:creationId xmlns:p14="http://schemas.microsoft.com/office/powerpoint/2010/main" val="1409342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4109" y="105710"/>
            <a:ext cx="8298318" cy="794835"/>
          </a:xfrm>
        </p:spPr>
        <p:txBody>
          <a:bodyPr/>
          <a:lstStyle/>
          <a:p>
            <a:r>
              <a:rPr lang="ru-RU" dirty="0"/>
              <a:t>Детская инвалидность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46" y="2008911"/>
            <a:ext cx="3694545" cy="2770908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33091" y="1274618"/>
            <a:ext cx="8206508" cy="5430982"/>
          </a:xfrm>
        </p:spPr>
        <p:txBody>
          <a:bodyPr>
            <a:no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данным 2020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года,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число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детей-инвалидов составляет 688000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человек. Из них 57% – это мальчики. </a:t>
            </a: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Наибольшее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количество детей-инвалидов находится в возрасте 8-14 лет. </a:t>
            </a: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Среди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основных причин детской инвалидности: Психические заболевания и умственная отсталость – 30%. Врождённые аномалии – 24%.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Нарушение функций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эндокринной системы – 10%.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Неврология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8%.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Нарушения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двигательной функции – 5%.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80676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651164" y="274640"/>
            <a:ext cx="11180618" cy="958416"/>
          </a:xfrm>
        </p:spPr>
        <p:txBody>
          <a:bodyPr>
            <a:normAutofit fontScale="90000"/>
          </a:bodyPr>
          <a:lstStyle/>
          <a:p>
            <a:r>
              <a:rPr lang="ru-RU" altLang="ru-RU" sz="3200" b="1" dirty="0"/>
              <a:t> </a:t>
            </a:r>
            <a:r>
              <a:rPr lang="ru-RU" altLang="ru-RU" sz="3200" dirty="0"/>
              <a:t>Этапы истории обучения детей с особыми образовательными </a:t>
            </a:r>
            <a:r>
              <a:rPr lang="ru-RU" altLang="ru-RU" sz="3200" dirty="0" smtClean="0"/>
              <a:t>потребностями</a:t>
            </a:r>
            <a:endParaRPr lang="ru-RU" altLang="ru-RU" sz="3200" dirty="0"/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651164" y="1233056"/>
            <a:ext cx="11180618" cy="5403271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ru-RU" altLang="ru-RU" sz="3200" u="sng" dirty="0" smtClean="0"/>
              <a:t>Первый этап: </a:t>
            </a:r>
            <a:r>
              <a:rPr lang="ru-RU" altLang="ru-RU" sz="3200" dirty="0" smtClean="0"/>
              <a:t>начало ХХ века — середина 60-х годов — </a:t>
            </a:r>
            <a:r>
              <a:rPr lang="ru-RU" altLang="ru-RU" sz="3200" b="1" dirty="0" smtClean="0"/>
              <a:t>«медицинская модель»     </a:t>
            </a:r>
            <a:r>
              <a:rPr lang="ru-RU" altLang="ru-RU" sz="3200" dirty="0" smtClean="0"/>
              <a:t>  -  </a:t>
            </a:r>
            <a:r>
              <a:rPr lang="ru-RU" altLang="ru-RU" sz="3200" i="1" u="sng" dirty="0" smtClean="0"/>
              <a:t>  сегрегация</a:t>
            </a:r>
          </a:p>
          <a:p>
            <a:pPr eaLnBrk="1" hangingPunct="1"/>
            <a:endParaRPr lang="ru-RU" altLang="ru-RU" sz="3200" i="1" u="sng" dirty="0"/>
          </a:p>
          <a:p>
            <a:pPr eaLnBrk="1" hangingPunct="1"/>
            <a:endParaRPr lang="ru-RU" altLang="ru-RU" sz="3200" i="1" u="sng" dirty="0" smtClean="0"/>
          </a:p>
          <a:p>
            <a:pPr eaLnBrk="1" hangingPunct="1"/>
            <a:endParaRPr lang="ru-RU" altLang="ru-RU" sz="3200" i="1" u="sng" dirty="0" smtClean="0"/>
          </a:p>
          <a:p>
            <a:pPr eaLnBrk="1" hangingPunct="1"/>
            <a:r>
              <a:rPr lang="ru-RU" altLang="ru-RU" sz="3200" dirty="0" smtClean="0"/>
              <a:t>   </a:t>
            </a:r>
            <a:endParaRPr lang="ru-RU" altLang="ru-RU" sz="3200" dirty="0" smtClean="0">
              <a:latin typeface="Arial" panose="020B0604020202020204" pitchFamily="34" charset="0"/>
            </a:endParaRPr>
          </a:p>
          <a:p>
            <a:endParaRPr lang="ru-RU" altLang="ru-RU" sz="3200" dirty="0" smtClean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98766" y="2743201"/>
            <a:ext cx="5462442" cy="376843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Arial" panose="020B0604020202020204" pitchFamily="34" charset="0"/>
              <a:buNone/>
            </a:pPr>
            <a:r>
              <a:rPr lang="ru-RU" altLang="ru-RU" sz="2400" dirty="0" smtClean="0"/>
              <a:t> + </a:t>
            </a:r>
            <a:r>
              <a:rPr lang="ru-RU" altLang="ru-RU" sz="2800" dirty="0" smtClean="0"/>
              <a:t>обучение по специальным программам, учитывающим особенности обучающихся;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ru-RU" altLang="ru-RU" sz="2800" dirty="0" smtClean="0"/>
              <a:t> + оказание реабилитационных услуг;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ru-RU" altLang="ru-RU" sz="2800" dirty="0" smtClean="0"/>
              <a:t>+ измененные сроки обучения;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ru-RU" altLang="ru-RU" sz="2800" dirty="0" smtClean="0"/>
              <a:t>+ пред- и профессиональное образование</a:t>
            </a:r>
          </a:p>
          <a:p>
            <a:pPr algn="just">
              <a:buFontTx/>
              <a:buChar char="-"/>
            </a:pPr>
            <a:endParaRPr lang="ru-RU" altLang="ru-RU" sz="2800" dirty="0" smtClean="0"/>
          </a:p>
          <a:p>
            <a:pPr algn="just">
              <a:buFont typeface="Arial" panose="020B0604020202020204" pitchFamily="34" charset="0"/>
              <a:buNone/>
            </a:pPr>
            <a:r>
              <a:rPr lang="ru-RU" altLang="ru-RU" sz="2800" dirty="0" smtClean="0"/>
              <a:t> </a:t>
            </a:r>
            <a:endParaRPr lang="ru-RU" altLang="ru-RU" sz="2800" dirty="0"/>
          </a:p>
        </p:txBody>
      </p:sp>
      <p:sp>
        <p:nvSpPr>
          <p:cNvPr id="5" name="Содержимое 5"/>
          <p:cNvSpPr txBox="1">
            <a:spLocks/>
          </p:cNvSpPr>
          <p:nvPr/>
        </p:nvSpPr>
        <p:spPr>
          <a:xfrm>
            <a:off x="6317672" y="2743201"/>
            <a:ext cx="5181599" cy="365759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Char char="-"/>
            </a:pPr>
            <a:r>
              <a:rPr lang="ru-RU" altLang="ru-RU" sz="2800" dirty="0" smtClean="0">
                <a:solidFill>
                  <a:schemeClr val="tx1"/>
                </a:solidFill>
              </a:rPr>
              <a:t>формирование рентных жизненных установок;</a:t>
            </a:r>
          </a:p>
          <a:p>
            <a:pPr algn="just">
              <a:buFontTx/>
              <a:buChar char="-"/>
            </a:pPr>
            <a:r>
              <a:rPr lang="ru-RU" altLang="ru-RU" sz="2800" dirty="0" smtClean="0">
                <a:solidFill>
                  <a:schemeClr val="tx1"/>
                </a:solidFill>
              </a:rPr>
              <a:t>отрыв от семьи;</a:t>
            </a:r>
          </a:p>
          <a:p>
            <a:pPr algn="just">
              <a:buFontTx/>
              <a:buChar char="-"/>
            </a:pPr>
            <a:r>
              <a:rPr lang="ru-RU" altLang="ru-RU" sz="2800" dirty="0" smtClean="0">
                <a:solidFill>
                  <a:schemeClr val="tx1"/>
                </a:solidFill>
              </a:rPr>
              <a:t>сложности социализации;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ru-RU" altLang="ru-RU" sz="2800" dirty="0" smtClean="0">
                <a:solidFill>
                  <a:schemeClr val="tx1"/>
                </a:solidFill>
              </a:rPr>
              <a:t>- о</a:t>
            </a:r>
            <a:r>
              <a:rPr lang="ru-RU" altLang="ru-RU" sz="2800" dirty="0" smtClean="0"/>
              <a:t>днородность групп</a:t>
            </a:r>
            <a:r>
              <a:rPr lang="ru-RU" altLang="ru-RU" sz="2400" dirty="0" smtClean="0"/>
              <a:t>ы</a:t>
            </a:r>
          </a:p>
        </p:txBody>
      </p:sp>
      <p:sp>
        <p:nvSpPr>
          <p:cNvPr id="6" name="Текст 3"/>
          <p:cNvSpPr txBox="1">
            <a:spLocks/>
          </p:cNvSpPr>
          <p:nvPr/>
        </p:nvSpPr>
        <p:spPr>
          <a:xfrm>
            <a:off x="1122218" y="2330740"/>
            <a:ext cx="4040188" cy="574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altLang="ru-RU" sz="2400" b="1" dirty="0" smtClean="0">
                <a:solidFill>
                  <a:schemeClr val="accent2">
                    <a:lumMod val="75000"/>
                  </a:schemeClr>
                </a:solidFill>
              </a:rPr>
              <a:t>ПЛЮСЫ</a:t>
            </a:r>
          </a:p>
        </p:txBody>
      </p:sp>
      <p:sp>
        <p:nvSpPr>
          <p:cNvPr id="7" name="Текст 4"/>
          <p:cNvSpPr txBox="1">
            <a:spLocks/>
          </p:cNvSpPr>
          <p:nvPr/>
        </p:nvSpPr>
        <p:spPr>
          <a:xfrm>
            <a:off x="6529243" y="2269873"/>
            <a:ext cx="4184073" cy="69640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altLang="ru-RU" sz="32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минусы</a:t>
            </a:r>
            <a:endParaRPr lang="ru-RU" altLang="ru-RU" sz="3200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2102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127" y="152401"/>
            <a:ext cx="10446328" cy="1108364"/>
          </a:xfrm>
        </p:spPr>
        <p:txBody>
          <a:bodyPr>
            <a:normAutofit fontScale="90000"/>
          </a:bodyPr>
          <a:lstStyle/>
          <a:p>
            <a:r>
              <a:rPr lang="ru-RU" dirty="0"/>
              <a:t>Специальные (коррекционные) образовательные </a:t>
            </a:r>
            <a:r>
              <a:rPr lang="ru-RU" dirty="0" smtClean="0"/>
              <a:t>учреждения ( до 2012 г.):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5127" y="1399309"/>
            <a:ext cx="10820400" cy="5126181"/>
          </a:xfrm>
        </p:spPr>
        <p:txBody>
          <a:bodyPr>
            <a:normAutofit lnSpcReduction="10000"/>
          </a:bodyPr>
          <a:lstStyle/>
          <a:p>
            <a:r>
              <a:rPr lang="ru-RU" sz="2800" dirty="0" smtClean="0"/>
              <a:t>СКОУ </a:t>
            </a:r>
            <a:r>
              <a:rPr lang="ru-RU" sz="2800" dirty="0"/>
              <a:t>I вида </a:t>
            </a:r>
            <a:r>
              <a:rPr lang="ru-RU" sz="2800" dirty="0" smtClean="0"/>
              <a:t>– для глухих детей</a:t>
            </a:r>
            <a:endParaRPr lang="ru-RU" sz="2800" dirty="0"/>
          </a:p>
          <a:p>
            <a:r>
              <a:rPr lang="ru-RU" sz="2800" dirty="0"/>
              <a:t>СКОУ II вида- </a:t>
            </a:r>
            <a:r>
              <a:rPr lang="ru-RU" sz="2800" dirty="0" smtClean="0"/>
              <a:t>для слабослышащих детей</a:t>
            </a:r>
            <a:endParaRPr lang="ru-RU" sz="2800" dirty="0"/>
          </a:p>
          <a:p>
            <a:r>
              <a:rPr lang="ru-RU" sz="2800" dirty="0"/>
              <a:t>СКОУ III вида </a:t>
            </a:r>
            <a:r>
              <a:rPr lang="ru-RU" sz="2800" dirty="0" smtClean="0"/>
              <a:t>– для слепых детей</a:t>
            </a:r>
            <a:endParaRPr lang="ru-RU" sz="2800" dirty="0"/>
          </a:p>
          <a:p>
            <a:r>
              <a:rPr lang="ru-RU" sz="2800" dirty="0"/>
              <a:t>СКОУ IV вида </a:t>
            </a:r>
            <a:r>
              <a:rPr lang="ru-RU" sz="2800" dirty="0" smtClean="0"/>
              <a:t>– для слабовидящих детей</a:t>
            </a:r>
            <a:endParaRPr lang="ru-RU" sz="2800" dirty="0"/>
          </a:p>
          <a:p>
            <a:r>
              <a:rPr lang="ru-RU" sz="2800" dirty="0"/>
              <a:t>СКОУ V вида – </a:t>
            </a:r>
            <a:r>
              <a:rPr lang="ru-RU" sz="2800" dirty="0" smtClean="0"/>
              <a:t>для детей с тяжелыми нарушениями </a:t>
            </a:r>
            <a:r>
              <a:rPr lang="ru-RU" sz="2800" dirty="0"/>
              <a:t>речи</a:t>
            </a:r>
          </a:p>
          <a:p>
            <a:r>
              <a:rPr lang="ru-RU" sz="2800" dirty="0"/>
              <a:t>СКОУ VI вида – </a:t>
            </a:r>
            <a:r>
              <a:rPr lang="ru-RU" sz="2800" dirty="0" smtClean="0"/>
              <a:t>для детей с нарушениями </a:t>
            </a:r>
            <a:r>
              <a:rPr lang="ru-RU" sz="2800" dirty="0"/>
              <a:t>опорно-двигательного аппарата</a:t>
            </a:r>
          </a:p>
          <a:p>
            <a:r>
              <a:rPr lang="ru-RU" sz="2800" dirty="0"/>
              <a:t>СКОУ VII вида – </a:t>
            </a:r>
            <a:r>
              <a:rPr lang="ru-RU" sz="2800" dirty="0" smtClean="0"/>
              <a:t>для детей с задержками </a:t>
            </a:r>
            <a:r>
              <a:rPr lang="ru-RU" sz="2800" dirty="0"/>
              <a:t>психического развития</a:t>
            </a:r>
          </a:p>
          <a:p>
            <a:r>
              <a:rPr lang="ru-RU" sz="2800" dirty="0"/>
              <a:t>СКОУ VIII вида – </a:t>
            </a:r>
            <a:r>
              <a:rPr lang="ru-RU" sz="2800" dirty="0" smtClean="0"/>
              <a:t>для детей с нарушениями интеллекта (умственной отсталостью)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8740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651164" y="274640"/>
            <a:ext cx="11180618" cy="958416"/>
          </a:xfrm>
        </p:spPr>
        <p:txBody>
          <a:bodyPr>
            <a:normAutofit fontScale="90000"/>
          </a:bodyPr>
          <a:lstStyle/>
          <a:p>
            <a:r>
              <a:rPr lang="ru-RU" altLang="ru-RU" sz="3200" dirty="0"/>
              <a:t> Этапы истории обучения детей с особыми образовательными </a:t>
            </a:r>
            <a:r>
              <a:rPr lang="ru-RU" altLang="ru-RU" sz="3200" dirty="0" smtClean="0"/>
              <a:t>потребностями</a:t>
            </a:r>
            <a:endParaRPr lang="ru-RU" altLang="ru-RU" sz="3200" dirty="0"/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673533" y="1284579"/>
            <a:ext cx="10695709" cy="5403271"/>
          </a:xfrm>
        </p:spPr>
        <p:txBody>
          <a:bodyPr>
            <a:normAutofit/>
          </a:bodyPr>
          <a:lstStyle/>
          <a:p>
            <a:pPr eaLnBrk="1" hangingPunct="1"/>
            <a:endParaRPr lang="ru-RU" altLang="ru-RU" dirty="0" smtClean="0"/>
          </a:p>
          <a:p>
            <a:pPr marL="0" indent="0" eaLnBrk="1" hangingPunct="1">
              <a:buNone/>
            </a:pPr>
            <a:r>
              <a:rPr lang="ru-RU" altLang="ru-RU" sz="3200" u="sng" dirty="0" smtClean="0"/>
              <a:t>Второй этап: </a:t>
            </a:r>
            <a:r>
              <a:rPr lang="ru-RU" altLang="ru-RU" sz="3200" dirty="0" smtClean="0"/>
              <a:t>середина 6</a:t>
            </a:r>
            <a:r>
              <a:rPr lang="en-US" altLang="ru-RU" sz="3200" dirty="0" smtClean="0"/>
              <a:t>0</a:t>
            </a:r>
            <a:r>
              <a:rPr lang="ru-RU" altLang="ru-RU" sz="3200" dirty="0" smtClean="0"/>
              <a:t>-х — середина 80-х годов — </a:t>
            </a:r>
            <a:r>
              <a:rPr lang="ru-RU" altLang="ru-RU" sz="3200" b="1" dirty="0" smtClean="0"/>
              <a:t>«модель нормализации»</a:t>
            </a:r>
            <a:r>
              <a:rPr lang="ru-RU" altLang="ru-RU" sz="3200" dirty="0" smtClean="0"/>
              <a:t>    -     </a:t>
            </a:r>
            <a:r>
              <a:rPr lang="ru-RU" altLang="ru-RU" sz="3200" i="1" u="sng" dirty="0" smtClean="0"/>
              <a:t> интеграция</a:t>
            </a:r>
          </a:p>
          <a:p>
            <a:r>
              <a:rPr lang="ru-RU" altLang="ru-RU" sz="3200" dirty="0" smtClean="0"/>
              <a:t>   </a:t>
            </a:r>
            <a:r>
              <a:rPr lang="ru-RU" altLang="ru-RU" sz="3200" b="1" dirty="0"/>
              <a:t>Интеграция</a:t>
            </a:r>
            <a:r>
              <a:rPr lang="ru-RU" altLang="ru-RU" sz="3200" dirty="0"/>
              <a:t> (нормализация</a:t>
            </a:r>
            <a:r>
              <a:rPr lang="ru-RU" altLang="ru-RU" sz="3200" dirty="0" smtClean="0"/>
              <a:t>) </a:t>
            </a:r>
            <a:r>
              <a:rPr lang="ru-RU" altLang="ru-RU" sz="3200" dirty="0"/>
              <a:t>— </a:t>
            </a:r>
            <a:r>
              <a:rPr lang="ru-RU" altLang="ru-RU" sz="3200" dirty="0" smtClean="0"/>
              <a:t>процесс, обеспечивающий возможность </a:t>
            </a:r>
            <a:r>
              <a:rPr lang="ru-RU" altLang="ru-RU" sz="3200" dirty="0"/>
              <a:t>людям с нарушениями в </a:t>
            </a:r>
            <a:r>
              <a:rPr lang="ru-RU" altLang="ru-RU" sz="3200" dirty="0" smtClean="0"/>
              <a:t>развитии </a:t>
            </a:r>
            <a:r>
              <a:rPr lang="ru-RU" altLang="ru-RU" sz="3200" dirty="0"/>
              <a:t>жить </a:t>
            </a:r>
            <a:r>
              <a:rPr lang="ru-RU" altLang="ru-RU" sz="3200" dirty="0" smtClean="0"/>
              <a:t>в среде</a:t>
            </a:r>
            <a:r>
              <a:rPr lang="ru-RU" altLang="ru-RU" sz="3200" dirty="0"/>
              <a:t>, имеющей как можно меньше </a:t>
            </a:r>
            <a:r>
              <a:rPr lang="ru-RU" altLang="ru-RU" sz="3200" dirty="0" smtClean="0"/>
              <a:t>ограничений.</a:t>
            </a:r>
          </a:p>
          <a:p>
            <a:pPr marL="0" indent="0">
              <a:buNone/>
            </a:pPr>
            <a:r>
              <a:rPr lang="ru-RU" altLang="ru-RU" sz="3200" u="sng" dirty="0" smtClean="0"/>
              <a:t>Результаты этапа:</a:t>
            </a:r>
            <a:r>
              <a:rPr lang="ru-RU" altLang="ru-RU" sz="3200" dirty="0" smtClean="0"/>
              <a:t> 1.Специальные </a:t>
            </a:r>
            <a:r>
              <a:rPr lang="ru-RU" altLang="ru-RU" sz="3200" dirty="0"/>
              <a:t>(коррекционные) классы в общеобразовательной школе</a:t>
            </a:r>
          </a:p>
          <a:p>
            <a:pPr marL="0" indent="0">
              <a:buNone/>
            </a:pPr>
            <a:r>
              <a:rPr lang="ru-RU" altLang="ru-RU" sz="3200" dirty="0" smtClean="0"/>
              <a:t>2. Отдельные </a:t>
            </a:r>
            <a:r>
              <a:rPr lang="ru-RU" altLang="ru-RU" sz="3200" dirty="0"/>
              <a:t>дети </a:t>
            </a:r>
            <a:r>
              <a:rPr lang="ru-RU" altLang="ru-RU" sz="3200" dirty="0" smtClean="0"/>
              <a:t>обучаются в </a:t>
            </a:r>
            <a:r>
              <a:rPr lang="ru-RU" altLang="ru-RU" sz="3200" dirty="0"/>
              <a:t>обычном классе</a:t>
            </a:r>
          </a:p>
          <a:p>
            <a:endParaRPr lang="ru-RU" altLang="ru-RU" sz="3200" dirty="0"/>
          </a:p>
        </p:txBody>
      </p:sp>
      <p:sp>
        <p:nvSpPr>
          <p:cNvPr id="6" name="Текст 3"/>
          <p:cNvSpPr txBox="1">
            <a:spLocks/>
          </p:cNvSpPr>
          <p:nvPr/>
        </p:nvSpPr>
        <p:spPr>
          <a:xfrm>
            <a:off x="1981200" y="1125539"/>
            <a:ext cx="4040188" cy="574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3531850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651164" y="274640"/>
            <a:ext cx="11180618" cy="958416"/>
          </a:xfrm>
        </p:spPr>
        <p:txBody>
          <a:bodyPr>
            <a:normAutofit fontScale="90000"/>
          </a:bodyPr>
          <a:lstStyle/>
          <a:p>
            <a:r>
              <a:rPr lang="ru-RU" altLang="ru-RU" sz="3200" b="1" dirty="0"/>
              <a:t> </a:t>
            </a:r>
            <a:r>
              <a:rPr lang="ru-RU" altLang="ru-RU" sz="3200" dirty="0"/>
              <a:t>Этапы истории обучения детей с особыми образовательными </a:t>
            </a:r>
            <a:r>
              <a:rPr lang="ru-RU" altLang="ru-RU" sz="3200" dirty="0" smtClean="0"/>
              <a:t>потребностями</a:t>
            </a:r>
            <a:endParaRPr lang="ru-RU" altLang="ru-RU" sz="3200" dirty="0"/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>
          <a:xfrm>
            <a:off x="651164" y="1233056"/>
            <a:ext cx="10695709" cy="5403271"/>
          </a:xfrm>
        </p:spPr>
        <p:txBody>
          <a:bodyPr>
            <a:normAutofit/>
          </a:bodyPr>
          <a:lstStyle/>
          <a:p>
            <a:pPr eaLnBrk="1" hangingPunct="1"/>
            <a:endParaRPr lang="ru-RU" altLang="ru-RU" dirty="0" smtClean="0"/>
          </a:p>
          <a:p>
            <a:pPr marL="0" indent="0" eaLnBrk="1" hangingPunct="1">
              <a:buNone/>
            </a:pPr>
            <a:r>
              <a:rPr lang="ru-RU" altLang="ru-RU" sz="3200" u="sng" dirty="0" smtClean="0"/>
              <a:t>Третий этап:  </a:t>
            </a:r>
            <a:r>
              <a:rPr lang="ru-RU" altLang="ru-RU" sz="3200" dirty="0" smtClean="0"/>
              <a:t>середина 80-х годов (в России – </a:t>
            </a:r>
            <a:r>
              <a:rPr lang="ru-RU" altLang="ru-RU" sz="3200" smtClean="0"/>
              <a:t>с </a:t>
            </a:r>
            <a:r>
              <a:rPr lang="ru-RU" altLang="ru-RU" sz="3200" smtClean="0"/>
              <a:t>1990-х </a:t>
            </a:r>
            <a:r>
              <a:rPr lang="ru-RU" altLang="ru-RU" sz="3200" dirty="0" smtClean="0"/>
              <a:t>г.) — настоящее время — </a:t>
            </a:r>
            <a:r>
              <a:rPr lang="ru-RU" altLang="ru-RU" sz="3200" b="1" dirty="0" smtClean="0"/>
              <a:t>«модель включения»</a:t>
            </a:r>
            <a:r>
              <a:rPr lang="ru-RU" altLang="ru-RU" sz="3200" dirty="0" smtClean="0"/>
              <a:t>   -        </a:t>
            </a:r>
            <a:r>
              <a:rPr lang="ru-RU" altLang="ru-RU" sz="3200" u="sng" dirty="0" smtClean="0"/>
              <a:t>инклюзия</a:t>
            </a:r>
            <a:r>
              <a:rPr lang="ru-RU" altLang="ru-RU" sz="3200" dirty="0" smtClean="0"/>
              <a:t>.</a:t>
            </a:r>
          </a:p>
          <a:p>
            <a:r>
              <a:rPr lang="ru-RU" altLang="ru-RU" sz="3200" i="1" dirty="0" smtClean="0"/>
              <a:t>вовлечение </a:t>
            </a:r>
            <a:r>
              <a:rPr lang="ru-RU" altLang="ru-RU" sz="3200" i="1" dirty="0"/>
              <a:t>в процесс каждого ученика с помощью  </a:t>
            </a:r>
            <a:r>
              <a:rPr lang="ru-RU" altLang="ru-RU" sz="3200" i="1" dirty="0" smtClean="0"/>
              <a:t>адаптированной образовательной </a:t>
            </a:r>
            <a:r>
              <a:rPr lang="ru-RU" altLang="ru-RU" sz="3200" i="1" dirty="0"/>
              <a:t>программы, которая соответствует его возможностям. </a:t>
            </a:r>
          </a:p>
          <a:p>
            <a:r>
              <a:rPr lang="ru-RU" altLang="ru-RU" sz="3200" i="1" dirty="0"/>
              <a:t>удовлетворение  </a:t>
            </a:r>
            <a:r>
              <a:rPr lang="ru-RU" altLang="ru-RU" sz="3200" i="1" dirty="0" smtClean="0"/>
              <a:t>индивидуальных  образовательных</a:t>
            </a:r>
            <a:r>
              <a:rPr lang="ru-RU" altLang="ru-RU" sz="3200" i="1" dirty="0"/>
              <a:t>  потребностей, обеспечение специальных </a:t>
            </a:r>
            <a:r>
              <a:rPr lang="ru-RU" altLang="ru-RU" sz="3200" i="1" dirty="0" smtClean="0"/>
              <a:t>условий обучения. </a:t>
            </a:r>
            <a:endParaRPr lang="ru-RU" altLang="ru-RU" sz="3200" i="1" dirty="0"/>
          </a:p>
          <a:p>
            <a:endParaRPr lang="ru-RU" altLang="ru-RU" sz="3200" dirty="0" smtClean="0"/>
          </a:p>
        </p:txBody>
      </p:sp>
      <p:sp>
        <p:nvSpPr>
          <p:cNvPr id="6" name="Текст 3"/>
          <p:cNvSpPr txBox="1">
            <a:spLocks/>
          </p:cNvSpPr>
          <p:nvPr/>
        </p:nvSpPr>
        <p:spPr>
          <a:xfrm>
            <a:off x="1981200" y="1125539"/>
            <a:ext cx="4040188" cy="574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258684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2757</TotalTime>
  <Words>1592</Words>
  <Application>Microsoft Office PowerPoint</Application>
  <PresentationFormat>Широкоэкранный</PresentationFormat>
  <Paragraphs>131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Calibri</vt:lpstr>
      <vt:lpstr>Corbel</vt:lpstr>
      <vt:lpstr>Gill Sans MT</vt:lpstr>
      <vt:lpstr>Times New Roman</vt:lpstr>
      <vt:lpstr>Parcel</vt:lpstr>
      <vt:lpstr>Инклюзивное образование: основные понятия  и теоретико-методологические подходы</vt:lpstr>
      <vt:lpstr>Федеральный закон  «Об образовании в Российской Федерации»  № 273-ФЗ от 29.12.2012 Г.</vt:lpstr>
      <vt:lpstr>  РЕБЕНОК с ОВЗ = РЕБЕНОК с инвалидностью =  РЕБЕНОК с отклонениями в развитии???   </vt:lpstr>
      <vt:lpstr>Обучающиеся с ограниченными возможностями здоровья</vt:lpstr>
      <vt:lpstr>Детская инвалидность</vt:lpstr>
      <vt:lpstr> Этапы истории обучения детей с особыми образовательными потребностями</vt:lpstr>
      <vt:lpstr>Специальные (коррекционные) образовательные учреждения ( до 2012 г.): </vt:lpstr>
      <vt:lpstr> Этапы истории обучения детей с особыми образовательными потребностями</vt:lpstr>
      <vt:lpstr> Этапы истории обучения детей с особыми образовательными потребностями</vt:lpstr>
      <vt:lpstr>Презентация PowerPoint</vt:lpstr>
      <vt:lpstr> В образовательной политике США и стран Европы используются следующие образовательные подходы: </vt:lpstr>
      <vt:lpstr>Концептуальные положения инклюзивного образования:</vt:lpstr>
      <vt:lpstr>Принципы инклюзии</vt:lpstr>
      <vt:lpstr>При включении ребенка с ОВЗ в обучение, необходимо обеспечить следующие условия:</vt:lpstr>
      <vt:lpstr>Требования к образовательным учреждениям, реализующим  в своей работе модели инклюзивного образования</vt:lpstr>
      <vt:lpstr>Условия создания безбарьерной образовательной среды  для детей с ОВЗ</vt:lpstr>
      <vt:lpstr>Условия создания безбарьерной школьной среды  для детей с ОВЗ</vt:lpstr>
      <vt:lpstr>Виды инклюзии</vt:lpstr>
      <vt:lpstr> Условия интеграции ребенка с ОВЗ  в общеобразовательную среду: </vt:lpstr>
      <vt:lpstr>Теоретико-методологические основания инклюзивного образования</vt:lpstr>
      <vt:lpstr>Теоретико-методологические основания инклюзивного образования</vt:lpstr>
      <vt:lpstr>Теоретико-методологические основания инклюзивного образования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Инклюзивное образование: основные понятия  и теоретико-методологические подходы</dc:title>
  <dc:creator>HOME</dc:creator>
  <cp:lastModifiedBy>HOME</cp:lastModifiedBy>
  <cp:revision>23</cp:revision>
  <dcterms:created xsi:type="dcterms:W3CDTF">2021-02-11T04:23:25Z</dcterms:created>
  <dcterms:modified xsi:type="dcterms:W3CDTF">2021-02-13T06:26:24Z</dcterms:modified>
</cp:coreProperties>
</file>