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9" r:id="rId4"/>
    <p:sldId id="260" r:id="rId5"/>
    <p:sldId id="261" r:id="rId6"/>
    <p:sldId id="268" r:id="rId7"/>
    <p:sldId id="269" r:id="rId8"/>
    <p:sldId id="262" r:id="rId9"/>
    <p:sldId id="271" r:id="rId10"/>
    <p:sldId id="270" r:id="rId11"/>
    <p:sldId id="263" r:id="rId12"/>
    <p:sldId id="272" r:id="rId13"/>
    <p:sldId id="273" r:id="rId14"/>
    <p:sldId id="274" r:id="rId15"/>
    <p:sldId id="275" r:id="rId16"/>
    <p:sldId id="276" r:id="rId17"/>
    <p:sldId id="264" r:id="rId18"/>
    <p:sldId id="277" r:id="rId19"/>
    <p:sldId id="265" r:id="rId20"/>
    <p:sldId id="278" r:id="rId21"/>
    <p:sldId id="266" r:id="rId22"/>
    <p:sldId id="279" r:id="rId23"/>
    <p:sldId id="267" r:id="rId24"/>
    <p:sldId id="25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90" r:id="rId34"/>
    <p:sldId id="287" r:id="rId35"/>
    <p:sldId id="288" r:id="rId36"/>
    <p:sldId id="291" r:id="rId37"/>
    <p:sldId id="294" r:id="rId38"/>
    <p:sldId id="292" r:id="rId39"/>
    <p:sldId id="293" r:id="rId40"/>
    <p:sldId id="295" r:id="rId41"/>
    <p:sldId id="297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3" r:id="rId56"/>
    <p:sldId id="314" r:id="rId57"/>
    <p:sldId id="312" r:id="rId58"/>
    <p:sldId id="310" r:id="rId59"/>
    <p:sldId id="311" r:id="rId60"/>
    <p:sldId id="315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660"/>
  </p:normalViewPr>
  <p:slideViewPr>
    <p:cSldViewPr>
      <p:cViewPr>
        <p:scale>
          <a:sx n="60" d="100"/>
          <a:sy n="60" d="100"/>
        </p:scale>
        <p:origin x="-152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264DA-F201-4D0A-8412-483BFB9DBED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10FBB-48F1-4231-8B1E-848C235E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7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10FBB-48F1-4231-8B1E-848C235ECF8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Лекция  «Динамика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науки как процесс порождения</a:t>
            </a:r>
            <a:br>
              <a:rPr lang="ru-RU" dirty="0"/>
            </a:br>
            <a:r>
              <a:rPr lang="ru-RU" dirty="0"/>
              <a:t>нового </a:t>
            </a:r>
            <a:r>
              <a:rPr lang="ru-RU" dirty="0" smtClean="0"/>
              <a:t>знания».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37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llyslide.com/thumbs_2/b6833c6623460b0a6aaf172e9e85b0ba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f.ppt-online.org/files1/slide/z/zvhkKDGSqRXgJIjaC7FmQHdoAM4uwnN1OEW0Yytbep/slide-2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D:\А. Новиков\2. Кафедра\Лекции\Современные проблемы науки и образования\slide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0" y="528763"/>
            <a:ext cx="8294726" cy="621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8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457200" marR="534670" lvl="1" eaLnBrk="0" hangingPunct="0">
              <a:spcAft>
                <a:spcPts val="0"/>
              </a:spcAft>
              <a:buSzPts val="1400"/>
              <a:tabLst>
                <a:tab pos="791845" algn="l"/>
              </a:tabLst>
            </a:pP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Общие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закономерности</a:t>
            </a:r>
            <a:r>
              <a:rPr lang="ru-RU" sz="3100" b="1" kern="0" spc="-6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динамики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науки</a:t>
            </a:r>
            <a:r>
              <a:rPr lang="ru-RU" sz="3100" b="1" kern="0" spc="-6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как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spc="-5" dirty="0" smtClean="0">
                <a:effectLst/>
                <a:latin typeface="Times New Roman"/>
                <a:cs typeface="Times New Roman"/>
              </a:rPr>
              <a:t>процесса</a:t>
            </a:r>
            <a:r>
              <a:rPr lang="ru-RU" sz="3100" b="1" kern="0" spc="10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порождения</a:t>
            </a:r>
            <a:r>
              <a:rPr lang="ru-RU" sz="3100" b="1" kern="0" spc="-8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нового</a:t>
            </a:r>
            <a:r>
              <a:rPr lang="ru-RU" sz="3100" b="1" kern="0" spc="-8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spc="-5" dirty="0" smtClean="0">
                <a:effectLst/>
                <a:latin typeface="Times New Roman"/>
                <a:cs typeface="Times New Roman"/>
              </a:rPr>
              <a:t>знания</a:t>
            </a:r>
            <a:r>
              <a:rPr lang="ru-RU" b="1" kern="0" dirty="0" smtClean="0">
                <a:effectLst/>
                <a:latin typeface="Times New Roman"/>
                <a:cs typeface="Times New Roman"/>
              </a:rPr>
              <a:t/>
            </a:r>
            <a:br>
              <a:rPr lang="ru-RU" b="1" kern="0" dirty="0" smtClean="0">
                <a:effectLst/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pc="-5" dirty="0" smtClean="0">
                <a:effectLst/>
                <a:latin typeface="Times New Roman"/>
                <a:ea typeface="Times New Roman"/>
              </a:rPr>
              <a:t>Преемственность</a:t>
            </a:r>
            <a:r>
              <a:rPr lang="ru-RU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развитии</a:t>
            </a:r>
            <a:r>
              <a:rPr lang="ru-RU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научных</a:t>
            </a:r>
            <a:r>
              <a:rPr lang="ru-RU" spc="7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знаний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Единство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количественных</a:t>
            </a:r>
            <a:r>
              <a:rPr lang="ru-RU" spc="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 качественных</a:t>
            </a:r>
            <a:r>
              <a:rPr lang="ru-RU" spc="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изменений в развитии</a:t>
            </a:r>
            <a:r>
              <a:rPr lang="ru-RU" spc="2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науки</a:t>
            </a:r>
          </a:p>
          <a:p>
            <a:r>
              <a:rPr lang="ru-RU" b="1" spc="-2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Дифференциация</a:t>
            </a:r>
            <a:r>
              <a:rPr lang="ru-RU" b="1" spc="4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и</a:t>
            </a:r>
            <a:r>
              <a:rPr lang="ru-RU" b="1" spc="4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spc="-2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интеграция</a:t>
            </a:r>
            <a:r>
              <a:rPr lang="ru-RU" b="1" spc="4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spc="-2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научных</a:t>
            </a:r>
            <a:r>
              <a:rPr lang="ru-RU" b="1" spc="3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spc="-2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знаний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Углубление</a:t>
            </a:r>
            <a:r>
              <a:rPr lang="ru-RU" spc="20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математизации</a:t>
            </a:r>
            <a:r>
              <a:rPr lang="ru-RU" spc="2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2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компьютеризации</a:t>
            </a:r>
          </a:p>
          <a:p>
            <a:r>
              <a:rPr lang="ru-RU" dirty="0" err="1" smtClean="0">
                <a:effectLst/>
                <a:latin typeface="Times New Roman"/>
                <a:ea typeface="Times New Roman"/>
              </a:rPr>
              <a:t>Диалектизация</a:t>
            </a:r>
            <a:r>
              <a:rPr lang="ru-RU" spc="17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науки</a:t>
            </a:r>
            <a:r>
              <a:rPr lang="ru-RU" spc="175" dirty="0" smtClean="0">
                <a:effectLst/>
                <a:latin typeface="Times New Roman"/>
                <a:ea typeface="Times New Roman"/>
              </a:rPr>
              <a:t> 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Ускоренное</a:t>
            </a:r>
            <a:r>
              <a:rPr lang="ru-RU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развитие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 науки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Свобода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критики,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недопустимость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монополизма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науке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1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А. Новиков\2. Кафедра\Лекции\Современные проблемы науки и образования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486054"/>
            <a:ext cx="8244408" cy="61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76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А. Новиков\2. Кафедра\Лекции\Современные проблемы науки и образования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3288"/>
            <a:ext cx="7700292" cy="561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64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А. Новиков\2. Кафедра\Лекции\Современные проблемы науки и образования\image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1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А. Новиков\2. Кафедра\Лекции\Современные проблемы науки и образования\i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54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А. Новиков\2. Кафедра\Лекции\Современные проблемы науки и образования\slide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55" y="620688"/>
            <a:ext cx="7979709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658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457200" marR="534670" lvl="1" eaLnBrk="0" hangingPunct="0">
              <a:spcAft>
                <a:spcPts val="0"/>
              </a:spcAft>
              <a:buSzPts val="1400"/>
              <a:tabLst>
                <a:tab pos="791845" algn="l"/>
              </a:tabLst>
            </a:pP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Общие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закономерности</a:t>
            </a:r>
            <a:r>
              <a:rPr lang="ru-RU" sz="3100" b="1" kern="0" spc="-6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динамики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науки</a:t>
            </a:r>
            <a:r>
              <a:rPr lang="ru-RU" sz="3100" b="1" kern="0" spc="-6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как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spc="-5" dirty="0" smtClean="0">
                <a:effectLst/>
                <a:latin typeface="Times New Roman"/>
                <a:cs typeface="Times New Roman"/>
              </a:rPr>
              <a:t>процесса</a:t>
            </a:r>
            <a:r>
              <a:rPr lang="ru-RU" sz="3100" b="1" kern="0" spc="10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порождения</a:t>
            </a:r>
            <a:r>
              <a:rPr lang="ru-RU" sz="3100" b="1" kern="0" spc="-8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нового</a:t>
            </a:r>
            <a:r>
              <a:rPr lang="ru-RU" sz="3100" b="1" kern="0" spc="-8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spc="-5" dirty="0" smtClean="0">
                <a:effectLst/>
                <a:latin typeface="Times New Roman"/>
                <a:cs typeface="Times New Roman"/>
              </a:rPr>
              <a:t>знания</a:t>
            </a:r>
            <a:r>
              <a:rPr lang="ru-RU" b="1" kern="0" dirty="0" smtClean="0">
                <a:effectLst/>
                <a:latin typeface="Times New Roman"/>
                <a:cs typeface="Times New Roman"/>
              </a:rPr>
              <a:t/>
            </a:r>
            <a:br>
              <a:rPr lang="ru-RU" b="1" kern="0" dirty="0" smtClean="0">
                <a:effectLst/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pc="-5" dirty="0" smtClean="0">
                <a:effectLst/>
                <a:latin typeface="Times New Roman"/>
                <a:ea typeface="Times New Roman"/>
              </a:rPr>
              <a:t>Преемственность</a:t>
            </a:r>
            <a:r>
              <a:rPr lang="ru-RU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развитии</a:t>
            </a:r>
            <a:r>
              <a:rPr lang="ru-RU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научных</a:t>
            </a:r>
            <a:r>
              <a:rPr lang="ru-RU" spc="7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знаний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Единство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количественных</a:t>
            </a:r>
            <a:r>
              <a:rPr lang="ru-RU" spc="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 качественных</a:t>
            </a:r>
            <a:r>
              <a:rPr lang="ru-RU" spc="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изменений в развитии</a:t>
            </a:r>
            <a:r>
              <a:rPr lang="ru-RU" spc="2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науки</a:t>
            </a:r>
          </a:p>
          <a:p>
            <a:r>
              <a:rPr lang="ru-RU" spc="-25" dirty="0" smtClean="0">
                <a:effectLst/>
                <a:latin typeface="Times New Roman"/>
                <a:ea typeface="Times New Roman"/>
              </a:rPr>
              <a:t>Дифференциация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25" dirty="0" smtClean="0">
                <a:effectLst/>
                <a:latin typeface="Times New Roman"/>
                <a:ea typeface="Times New Roman"/>
              </a:rPr>
              <a:t>интеграция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25" dirty="0" smtClean="0">
                <a:effectLst/>
                <a:latin typeface="Times New Roman"/>
                <a:ea typeface="Times New Roman"/>
              </a:rPr>
              <a:t>научных</a:t>
            </a:r>
            <a:r>
              <a:rPr lang="ru-RU" spc="3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25" dirty="0" smtClean="0">
                <a:effectLst/>
                <a:latin typeface="Times New Roman"/>
                <a:ea typeface="Times New Roman"/>
              </a:rPr>
              <a:t>знаний</a:t>
            </a:r>
          </a:p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Углубление</a:t>
            </a:r>
            <a:r>
              <a:rPr lang="ru-RU" b="1" spc="20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математизации</a:t>
            </a:r>
            <a:r>
              <a:rPr lang="ru-RU" b="1" spc="22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и</a:t>
            </a:r>
            <a:r>
              <a:rPr lang="ru-RU" b="1" spc="21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spc="-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компьютеризации</a:t>
            </a:r>
          </a:p>
          <a:p>
            <a:r>
              <a:rPr lang="ru-RU" dirty="0" err="1" smtClean="0">
                <a:effectLst/>
                <a:latin typeface="Times New Roman"/>
                <a:ea typeface="Times New Roman"/>
              </a:rPr>
              <a:t>Диалектизация</a:t>
            </a:r>
            <a:r>
              <a:rPr lang="ru-RU" spc="17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науки</a:t>
            </a:r>
            <a:r>
              <a:rPr lang="ru-RU" spc="175" dirty="0" smtClean="0">
                <a:effectLst/>
                <a:latin typeface="Times New Roman"/>
                <a:ea typeface="Times New Roman"/>
              </a:rPr>
              <a:t> 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Ускоренное</a:t>
            </a:r>
            <a:r>
              <a:rPr lang="ru-RU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развитие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 науки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Свобода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критики,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недопустимость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монополизма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науке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4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А. Новиков\2. Кафедра\Лекции\Современные проблемы науки и образования\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92696"/>
            <a:ext cx="842493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111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457200" marR="534670" lvl="1" eaLnBrk="0" hangingPunct="0">
              <a:spcAft>
                <a:spcPts val="0"/>
              </a:spcAft>
              <a:buSzPts val="1400"/>
              <a:tabLst>
                <a:tab pos="791845" algn="l"/>
              </a:tabLst>
            </a:pP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Общие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закономерности</a:t>
            </a:r>
            <a:r>
              <a:rPr lang="ru-RU" sz="3100" b="1" kern="0" spc="-6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динамики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науки</a:t>
            </a:r>
            <a:r>
              <a:rPr lang="ru-RU" sz="3100" b="1" kern="0" spc="-6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как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spc="-5" dirty="0" smtClean="0">
                <a:effectLst/>
                <a:latin typeface="Times New Roman"/>
                <a:cs typeface="Times New Roman"/>
              </a:rPr>
              <a:t>процесса</a:t>
            </a:r>
            <a:r>
              <a:rPr lang="ru-RU" sz="3100" b="1" kern="0" spc="10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порождения</a:t>
            </a:r>
            <a:r>
              <a:rPr lang="ru-RU" sz="3100" b="1" kern="0" spc="-8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нового</a:t>
            </a:r>
            <a:r>
              <a:rPr lang="ru-RU" sz="3100" b="1" kern="0" spc="-8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spc="-5" dirty="0" smtClean="0">
                <a:effectLst/>
                <a:latin typeface="Times New Roman"/>
                <a:cs typeface="Times New Roman"/>
              </a:rPr>
              <a:t>знания</a:t>
            </a:r>
            <a:r>
              <a:rPr lang="ru-RU" b="1" kern="0" dirty="0" smtClean="0">
                <a:effectLst/>
                <a:latin typeface="Times New Roman"/>
                <a:cs typeface="Times New Roman"/>
              </a:rPr>
              <a:t/>
            </a:r>
            <a:br>
              <a:rPr lang="ru-RU" b="1" kern="0" dirty="0" smtClean="0">
                <a:effectLst/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pc="-5" dirty="0" smtClean="0">
                <a:effectLst/>
                <a:latin typeface="Times New Roman"/>
                <a:ea typeface="Times New Roman"/>
              </a:rPr>
              <a:t>Преемственность</a:t>
            </a:r>
            <a:r>
              <a:rPr lang="ru-RU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развитии</a:t>
            </a:r>
            <a:r>
              <a:rPr lang="ru-RU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научных</a:t>
            </a:r>
            <a:r>
              <a:rPr lang="ru-RU" spc="7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знаний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Единство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количественных</a:t>
            </a:r>
            <a:r>
              <a:rPr lang="ru-RU" spc="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 качественных</a:t>
            </a:r>
            <a:r>
              <a:rPr lang="ru-RU" spc="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изменений в развитии</a:t>
            </a:r>
            <a:r>
              <a:rPr lang="ru-RU" spc="2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науки</a:t>
            </a:r>
          </a:p>
          <a:p>
            <a:r>
              <a:rPr lang="ru-RU" spc="-25" dirty="0" smtClean="0">
                <a:effectLst/>
                <a:latin typeface="Times New Roman"/>
                <a:ea typeface="Times New Roman"/>
              </a:rPr>
              <a:t>Дифференциация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25" dirty="0" smtClean="0">
                <a:effectLst/>
                <a:latin typeface="Times New Roman"/>
                <a:ea typeface="Times New Roman"/>
              </a:rPr>
              <a:t>интеграция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25" dirty="0" smtClean="0">
                <a:effectLst/>
                <a:latin typeface="Times New Roman"/>
                <a:ea typeface="Times New Roman"/>
              </a:rPr>
              <a:t>научных</a:t>
            </a:r>
            <a:r>
              <a:rPr lang="ru-RU" spc="3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25" dirty="0" smtClean="0">
                <a:effectLst/>
                <a:latin typeface="Times New Roman"/>
                <a:ea typeface="Times New Roman"/>
              </a:rPr>
              <a:t>знаний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Углубление</a:t>
            </a:r>
            <a:r>
              <a:rPr lang="ru-RU" spc="20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математизации</a:t>
            </a:r>
            <a:r>
              <a:rPr lang="ru-RU" spc="2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2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компьютеризации</a:t>
            </a:r>
          </a:p>
          <a:p>
            <a:r>
              <a:rPr lang="ru-RU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Диалектизация</a:t>
            </a:r>
            <a:r>
              <a:rPr lang="ru-RU" b="1" spc="17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науки</a:t>
            </a:r>
            <a:r>
              <a:rPr lang="ru-RU" b="1" spc="17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Ускоренное</a:t>
            </a:r>
            <a:r>
              <a:rPr lang="ru-RU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развитие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 науки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Свобода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критики,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недопустимость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монополизма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науке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6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План:</a:t>
            </a:r>
          </a:p>
          <a:p>
            <a:pPr marL="0" indent="0">
              <a:buNone/>
            </a:pPr>
            <a:r>
              <a:rPr lang="ru-RU" dirty="0" smtClean="0"/>
              <a:t>1. Динамика науки как процесс порождении научного </a:t>
            </a:r>
            <a:r>
              <a:rPr lang="ru-RU" dirty="0"/>
              <a:t>знания.</a:t>
            </a:r>
          </a:p>
          <a:p>
            <a:pPr marL="0" indent="0" algn="just">
              <a:buNone/>
            </a:pPr>
            <a:r>
              <a:rPr lang="ru-RU" dirty="0" smtClean="0"/>
              <a:t>2. Концепции </a:t>
            </a:r>
            <a:r>
              <a:rPr lang="ru-RU" dirty="0" err="1"/>
              <a:t>К.Поппера</a:t>
            </a:r>
            <a:r>
              <a:rPr lang="ru-RU" dirty="0"/>
              <a:t>, </a:t>
            </a:r>
            <a:r>
              <a:rPr lang="ru-RU" dirty="0" smtClean="0"/>
              <a:t>И. </a:t>
            </a:r>
            <a:r>
              <a:rPr lang="ru-RU" dirty="0" err="1" smtClean="0"/>
              <a:t>Лакатоса</a:t>
            </a:r>
            <a:r>
              <a:rPr lang="ru-RU" dirty="0"/>
              <a:t>, </a:t>
            </a:r>
            <a:r>
              <a:rPr lang="ru-RU" dirty="0" err="1"/>
              <a:t>Т.Куна</a:t>
            </a:r>
            <a:r>
              <a:rPr lang="ru-RU" dirty="0"/>
              <a:t>, М. </a:t>
            </a:r>
            <a:r>
              <a:rPr lang="ru-RU" dirty="0" err="1" smtClean="0"/>
              <a:t>Полани</a:t>
            </a:r>
            <a:r>
              <a:rPr lang="ru-RU" dirty="0" smtClean="0"/>
              <a:t>. Научные традиции </a:t>
            </a:r>
            <a:r>
              <a:rPr lang="ru-RU" dirty="0"/>
              <a:t>и </a:t>
            </a:r>
            <a:r>
              <a:rPr lang="ru-RU" dirty="0" smtClean="0"/>
              <a:t>научные революции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3. Взаимодействие традиций </a:t>
            </a:r>
            <a:r>
              <a:rPr lang="ru-RU" dirty="0"/>
              <a:t>и возникновение </a:t>
            </a:r>
            <a:r>
              <a:rPr lang="ru-RU" dirty="0" smtClean="0"/>
              <a:t>нового знания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4. Научная революция как перестройка оснований науки и изменение смыслов мировоззренческих универсалий культуры.  Глобальные революции и типы научной рациональности.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5. Историческая </a:t>
            </a:r>
            <a:r>
              <a:rPr lang="ru-RU" dirty="0"/>
              <a:t>смена </a:t>
            </a:r>
            <a:r>
              <a:rPr lang="ru-RU" dirty="0" smtClean="0"/>
              <a:t>типов научной </a:t>
            </a:r>
            <a:r>
              <a:rPr lang="ru-RU" dirty="0"/>
              <a:t>рациональности:</a:t>
            </a:r>
          </a:p>
          <a:p>
            <a:pPr marL="0" indent="0">
              <a:buNone/>
            </a:pPr>
            <a:r>
              <a:rPr lang="ru-RU" dirty="0"/>
              <a:t>классическая, неклассическая </a:t>
            </a:r>
            <a:r>
              <a:rPr lang="ru-RU" dirty="0" smtClean="0"/>
              <a:t>и </a:t>
            </a:r>
            <a:r>
              <a:rPr lang="ru-RU" dirty="0" err="1" smtClean="0"/>
              <a:t>постнеклассическая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3028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А. Новиков\2. Кафедра\Лекции\Современные проблемы науки и образования\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172400" cy="61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65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457200" marR="534670" lvl="1" eaLnBrk="0" hangingPunct="0">
              <a:spcAft>
                <a:spcPts val="0"/>
              </a:spcAft>
              <a:buSzPts val="1400"/>
              <a:tabLst>
                <a:tab pos="791845" algn="l"/>
              </a:tabLst>
            </a:pP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Общие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закономерности</a:t>
            </a:r>
            <a:r>
              <a:rPr lang="ru-RU" sz="3100" b="1" kern="0" spc="-6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динамики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науки</a:t>
            </a:r>
            <a:r>
              <a:rPr lang="ru-RU" sz="3100" b="1" kern="0" spc="-6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как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spc="-5" dirty="0" smtClean="0">
                <a:effectLst/>
                <a:latin typeface="Times New Roman"/>
                <a:cs typeface="Times New Roman"/>
              </a:rPr>
              <a:t>процесса</a:t>
            </a:r>
            <a:r>
              <a:rPr lang="ru-RU" sz="3100" b="1" kern="0" spc="10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порождения</a:t>
            </a:r>
            <a:r>
              <a:rPr lang="ru-RU" sz="3100" b="1" kern="0" spc="-8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нового</a:t>
            </a:r>
            <a:r>
              <a:rPr lang="ru-RU" sz="3100" b="1" kern="0" spc="-8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spc="-5" dirty="0" smtClean="0">
                <a:effectLst/>
                <a:latin typeface="Times New Roman"/>
                <a:cs typeface="Times New Roman"/>
              </a:rPr>
              <a:t>знания</a:t>
            </a:r>
            <a:r>
              <a:rPr lang="ru-RU" b="1" kern="0" dirty="0" smtClean="0">
                <a:effectLst/>
                <a:latin typeface="Times New Roman"/>
                <a:cs typeface="Times New Roman"/>
              </a:rPr>
              <a:t/>
            </a:r>
            <a:br>
              <a:rPr lang="ru-RU" b="1" kern="0" dirty="0" smtClean="0">
                <a:effectLst/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pc="-5" dirty="0" smtClean="0">
                <a:effectLst/>
                <a:latin typeface="Times New Roman"/>
                <a:ea typeface="Times New Roman"/>
              </a:rPr>
              <a:t>Преемственность</a:t>
            </a:r>
            <a:r>
              <a:rPr lang="ru-RU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развитии</a:t>
            </a:r>
            <a:r>
              <a:rPr lang="ru-RU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научных</a:t>
            </a:r>
            <a:r>
              <a:rPr lang="ru-RU" spc="7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знаний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Единство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количественных</a:t>
            </a:r>
            <a:r>
              <a:rPr lang="ru-RU" spc="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 качественных</a:t>
            </a:r>
            <a:r>
              <a:rPr lang="ru-RU" spc="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изменений в развитии</a:t>
            </a:r>
            <a:r>
              <a:rPr lang="ru-RU" spc="2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науки</a:t>
            </a:r>
          </a:p>
          <a:p>
            <a:r>
              <a:rPr lang="ru-RU" spc="-25" dirty="0" smtClean="0">
                <a:effectLst/>
                <a:latin typeface="Times New Roman"/>
                <a:ea typeface="Times New Roman"/>
              </a:rPr>
              <a:t>Дифференциация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25" dirty="0" smtClean="0">
                <a:effectLst/>
                <a:latin typeface="Times New Roman"/>
                <a:ea typeface="Times New Roman"/>
              </a:rPr>
              <a:t>интеграция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25" dirty="0" smtClean="0">
                <a:effectLst/>
                <a:latin typeface="Times New Roman"/>
                <a:ea typeface="Times New Roman"/>
              </a:rPr>
              <a:t>научных</a:t>
            </a:r>
            <a:r>
              <a:rPr lang="ru-RU" spc="3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25" dirty="0" smtClean="0">
                <a:effectLst/>
                <a:latin typeface="Times New Roman"/>
                <a:ea typeface="Times New Roman"/>
              </a:rPr>
              <a:t>знаний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Углубление</a:t>
            </a:r>
            <a:r>
              <a:rPr lang="ru-RU" spc="20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математизации</a:t>
            </a:r>
            <a:r>
              <a:rPr lang="ru-RU" spc="2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2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компьютеризации</a:t>
            </a:r>
          </a:p>
          <a:p>
            <a:r>
              <a:rPr lang="ru-RU" dirty="0" err="1" smtClean="0">
                <a:effectLst/>
                <a:latin typeface="Times New Roman"/>
                <a:ea typeface="Times New Roman"/>
              </a:rPr>
              <a:t>Диалектизация</a:t>
            </a:r>
            <a:r>
              <a:rPr lang="ru-RU" spc="17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науки</a:t>
            </a:r>
            <a:r>
              <a:rPr lang="ru-RU" spc="175" dirty="0" smtClean="0">
                <a:effectLst/>
                <a:latin typeface="Times New Roman"/>
                <a:ea typeface="Times New Roman"/>
              </a:rPr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Ускоренное</a:t>
            </a:r>
            <a:r>
              <a:rPr lang="ru-RU" b="1" spc="-1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развитие</a:t>
            </a:r>
            <a:r>
              <a:rPr lang="ru-RU" b="1" spc="-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науки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Свобода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критики,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недопустимость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монополизма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науке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8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А. Новиков\2. Кафедра\Лекции\Современные проблемы науки и образования\imag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821488" cy="586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892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457200" marR="534670" lvl="1" eaLnBrk="0" hangingPunct="0">
              <a:spcAft>
                <a:spcPts val="0"/>
              </a:spcAft>
              <a:buSzPts val="1400"/>
              <a:tabLst>
                <a:tab pos="791845" algn="l"/>
              </a:tabLst>
            </a:pP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Общие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закономерности</a:t>
            </a:r>
            <a:r>
              <a:rPr lang="ru-RU" sz="3100" b="1" kern="0" spc="-6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динамики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науки</a:t>
            </a:r>
            <a:r>
              <a:rPr lang="ru-RU" sz="3100" b="1" kern="0" spc="-6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как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spc="-5" dirty="0" smtClean="0">
                <a:effectLst/>
                <a:latin typeface="Times New Roman"/>
                <a:cs typeface="Times New Roman"/>
              </a:rPr>
              <a:t>процесса</a:t>
            </a:r>
            <a:r>
              <a:rPr lang="ru-RU" sz="3100" b="1" kern="0" spc="10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порождения</a:t>
            </a:r>
            <a:r>
              <a:rPr lang="ru-RU" sz="3100" b="1" kern="0" spc="-8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нового</a:t>
            </a:r>
            <a:r>
              <a:rPr lang="ru-RU" sz="3100" b="1" kern="0" spc="-8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spc="-5" dirty="0" smtClean="0">
                <a:effectLst/>
                <a:latin typeface="Times New Roman"/>
                <a:cs typeface="Times New Roman"/>
              </a:rPr>
              <a:t>знания</a:t>
            </a:r>
            <a:r>
              <a:rPr lang="ru-RU" b="1" kern="0" dirty="0" smtClean="0">
                <a:effectLst/>
                <a:latin typeface="Times New Roman"/>
                <a:cs typeface="Times New Roman"/>
              </a:rPr>
              <a:t/>
            </a:r>
            <a:br>
              <a:rPr lang="ru-RU" b="1" kern="0" dirty="0" smtClean="0">
                <a:effectLst/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pc="-5" dirty="0" smtClean="0">
                <a:effectLst/>
                <a:latin typeface="Times New Roman"/>
                <a:ea typeface="Times New Roman"/>
              </a:rPr>
              <a:t>Преемственность</a:t>
            </a:r>
            <a:r>
              <a:rPr lang="ru-RU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развитии</a:t>
            </a:r>
            <a:r>
              <a:rPr lang="ru-RU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научных</a:t>
            </a:r>
            <a:r>
              <a:rPr lang="ru-RU" spc="7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знаний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Единство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количественных</a:t>
            </a:r>
            <a:r>
              <a:rPr lang="ru-RU" spc="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 качественных</a:t>
            </a:r>
            <a:r>
              <a:rPr lang="ru-RU" spc="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изменений в развитии</a:t>
            </a:r>
            <a:r>
              <a:rPr lang="ru-RU" spc="2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науки</a:t>
            </a:r>
          </a:p>
          <a:p>
            <a:r>
              <a:rPr lang="ru-RU" spc="-25" dirty="0" smtClean="0">
                <a:effectLst/>
                <a:latin typeface="Times New Roman"/>
                <a:ea typeface="Times New Roman"/>
              </a:rPr>
              <a:t>Дифференциация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25" dirty="0" smtClean="0">
                <a:effectLst/>
                <a:latin typeface="Times New Roman"/>
                <a:ea typeface="Times New Roman"/>
              </a:rPr>
              <a:t>интеграция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25" dirty="0" smtClean="0">
                <a:effectLst/>
                <a:latin typeface="Times New Roman"/>
                <a:ea typeface="Times New Roman"/>
              </a:rPr>
              <a:t>научных</a:t>
            </a:r>
            <a:r>
              <a:rPr lang="ru-RU" spc="3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25" dirty="0" smtClean="0">
                <a:effectLst/>
                <a:latin typeface="Times New Roman"/>
                <a:ea typeface="Times New Roman"/>
              </a:rPr>
              <a:t>знаний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Углубление</a:t>
            </a:r>
            <a:r>
              <a:rPr lang="ru-RU" spc="20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математизации</a:t>
            </a:r>
            <a:r>
              <a:rPr lang="ru-RU" spc="2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2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компьютеризации</a:t>
            </a:r>
          </a:p>
          <a:p>
            <a:r>
              <a:rPr lang="ru-RU" dirty="0" err="1" smtClean="0">
                <a:effectLst/>
                <a:latin typeface="Times New Roman"/>
                <a:ea typeface="Times New Roman"/>
              </a:rPr>
              <a:t>Диалектизация</a:t>
            </a:r>
            <a:r>
              <a:rPr lang="ru-RU" spc="17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науки</a:t>
            </a:r>
            <a:r>
              <a:rPr lang="ru-RU" spc="175" dirty="0" smtClean="0">
                <a:effectLst/>
                <a:latin typeface="Times New Roman"/>
                <a:ea typeface="Times New Roman"/>
              </a:rPr>
              <a:t> 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Ускоренное</a:t>
            </a:r>
            <a:r>
              <a:rPr lang="ru-RU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развитие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 науки</a:t>
            </a:r>
          </a:p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Свобода</a:t>
            </a:r>
            <a:r>
              <a:rPr lang="ru-RU" b="1" spc="4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критики,</a:t>
            </a:r>
            <a:r>
              <a:rPr lang="ru-RU" b="1" spc="4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недопустимость</a:t>
            </a:r>
            <a:r>
              <a:rPr lang="ru-RU" b="1" spc="4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монополизма</a:t>
            </a:r>
            <a:r>
              <a:rPr lang="ru-RU" b="1" spc="4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в</a:t>
            </a:r>
            <a:r>
              <a:rPr lang="ru-RU" b="1" spc="4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spc="-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науке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А. Новиков\2. Кафедра\Лекции\Современные проблемы науки и образования\slide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2" y="476673"/>
            <a:ext cx="8364273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906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А. Новиков\2. Кафедра\Лекции\Современные проблемы науки и образования\bae6b3bc1365b743bed2f299430f6b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71991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00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3226370"/>
          </a:xfrm>
        </p:spPr>
        <p:txBody>
          <a:bodyPr>
            <a:normAutofit fontScale="90000"/>
          </a:bodyPr>
          <a:lstStyle/>
          <a:p>
            <a:r>
              <a:rPr lang="ru-RU" dirty="0"/>
              <a:t>2. Концепции </a:t>
            </a:r>
            <a:r>
              <a:rPr lang="ru-RU" dirty="0" err="1"/>
              <a:t>К.Поппера</a:t>
            </a:r>
            <a:r>
              <a:rPr lang="ru-RU" dirty="0"/>
              <a:t>, И. </a:t>
            </a:r>
            <a:r>
              <a:rPr lang="ru-RU" dirty="0" err="1"/>
              <a:t>Лакатоса</a:t>
            </a:r>
            <a:r>
              <a:rPr lang="ru-RU" dirty="0"/>
              <a:t>, </a:t>
            </a:r>
            <a:r>
              <a:rPr lang="ru-RU" dirty="0" err="1"/>
              <a:t>Т.Куна</a:t>
            </a:r>
            <a:r>
              <a:rPr lang="ru-RU" dirty="0"/>
              <a:t>, М. </a:t>
            </a:r>
            <a:r>
              <a:rPr lang="ru-RU" dirty="0" err="1"/>
              <a:t>Полани</a:t>
            </a:r>
            <a:r>
              <a:rPr lang="ru-RU" dirty="0"/>
              <a:t>. Научные традиции и научные революции.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А. Новиков\2. Кафедра\Лекции\Современные проблемы науки и образования\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884367" cy="59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2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А. Новиков\2. Кафедра\Лекции\Современные проблемы науки и образования\slide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973"/>
            <a:ext cx="7879151" cy="59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42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А. Новиков\2. Кафедра\Лекции\Современные проблемы науки и образования\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973"/>
            <a:ext cx="8167574" cy="61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6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pc="-5" dirty="0" smtClean="0">
                <a:effectLst/>
                <a:latin typeface="Times New Roman"/>
                <a:ea typeface="Times New Roman"/>
              </a:rPr>
              <a:t>Виды</a:t>
            </a:r>
            <a:r>
              <a:rPr lang="ru-RU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проблемных</a:t>
            </a:r>
            <a:r>
              <a:rPr lang="ru-RU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ситуаций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1.</a:t>
            </a:r>
            <a:r>
              <a:rPr lang="ru-RU" spc="12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Глобальные</a:t>
            </a:r>
            <a:r>
              <a:rPr lang="ru-RU" b="1" spc="13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проблемы</a:t>
            </a:r>
            <a:r>
              <a:rPr lang="ru-RU" b="1" spc="12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науки</a:t>
            </a:r>
            <a:r>
              <a:rPr lang="ru-RU" b="1" spc="135" dirty="0" smtClean="0">
                <a:effectLst/>
                <a:latin typeface="Times New Roman"/>
                <a:ea typeface="Times New Roman"/>
              </a:rPr>
              <a:t> </a:t>
            </a:r>
          </a:p>
          <a:p>
            <a:pPr marL="0" indent="0" algn="ctr">
              <a:buNone/>
            </a:pPr>
            <a:r>
              <a:rPr lang="ru-RU" b="1" spc="-5" dirty="0" smtClean="0">
                <a:effectLst/>
                <a:latin typeface="Times New Roman"/>
                <a:ea typeface="Times New Roman"/>
              </a:rPr>
              <a:t>2. Локальные</a:t>
            </a:r>
            <a:r>
              <a:rPr lang="ru-RU" b="1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проблемы</a:t>
            </a:r>
            <a:r>
              <a:rPr lang="ru-RU" b="1" spc="-5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науки</a:t>
            </a:r>
            <a:r>
              <a:rPr lang="ru-RU" b="1" spc="-50" dirty="0" smtClean="0">
                <a:effectLst/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9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А. Новиков\2. Кафедра\Лекции\Современные проблемы науки и образования\37038073_94950443.pdf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477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А. Новиков\2. Кафедра\Лекции\Современные проблемы науки и образования\imag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60" y="659228"/>
            <a:ext cx="7821488" cy="586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620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. Новиков\2. Кафедра\Лекции\Современные проблемы науки и образования\Ку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190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. Новиков\2. Кафедра\Лекции\Современные проблемы науки и образования\Ку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44893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067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cf2.ppt-online.org/files2/slide/f/FcqeZ1OxXAzu8aS4YVgKhI36tovP5L02RJWDBHCsy/slide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D:\А. Новиков\2. Кафедра\Лекции\Современные проблемы науки и образования\Ку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4" y="836712"/>
            <a:ext cx="7484102" cy="56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4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. Новиков\2. Кафедра\Лекции\Современные проблемы науки и образования\Ку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6813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96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А. Новиков\2. Кафедра\Лекции\Современные проблемы науки и образования\Кун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12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А. Новиков\2. Кафедра\Лекции\Современные проблемы науки и образования\Полани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0" y="655900"/>
            <a:ext cx="8113958" cy="608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19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А. Новиков\2. Кафедра\Лекции\Современные проблемы науки и образования\Пола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58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А. Новиков\2. Кафедра\Лекции\Современные проблемы науки и образования\Полани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8052"/>
            <a:ext cx="8460432" cy="6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20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Глобальные проблемы науки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5600" dirty="0" smtClean="0">
                <a:latin typeface="Times New Roman"/>
                <a:ea typeface="Times New Roman"/>
              </a:rPr>
              <a:t>- </a:t>
            </a:r>
            <a:r>
              <a:rPr lang="ru-RU" sz="5600" dirty="0">
                <a:latin typeface="Times New Roman"/>
                <a:ea typeface="Times New Roman"/>
              </a:rPr>
              <a:t>предотвращение мировой термоядерной войны, создание безъядерного ненасильственного </a:t>
            </a:r>
            <a:r>
              <a:rPr lang="ru-RU" sz="5600" dirty="0" smtClean="0">
                <a:latin typeface="Times New Roman"/>
                <a:ea typeface="Times New Roman"/>
              </a:rPr>
              <a:t>мира</a:t>
            </a:r>
            <a:r>
              <a:rPr lang="en-US" sz="5600" dirty="0">
                <a:latin typeface="Times New Roman"/>
                <a:ea typeface="Times New Roman"/>
              </a:rPr>
              <a:t>;</a:t>
            </a:r>
            <a:endParaRPr lang="ru-RU" sz="5600" dirty="0"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5600" dirty="0">
                <a:latin typeface="Times New Roman"/>
                <a:ea typeface="Times New Roman"/>
              </a:rPr>
              <a:t>- преодоление возрастающего разрыва в уровнях экономического и культурного развития между развитыми индустриальными странами Запада и развивающимися странами Азии, Африки и Латинской </a:t>
            </a:r>
            <a:r>
              <a:rPr lang="ru-RU" sz="5600" dirty="0" smtClean="0">
                <a:latin typeface="Times New Roman"/>
                <a:ea typeface="Times New Roman"/>
              </a:rPr>
              <a:t>Америки</a:t>
            </a:r>
            <a:r>
              <a:rPr lang="en-US" sz="5600" dirty="0" smtClean="0">
                <a:latin typeface="Times New Roman"/>
                <a:ea typeface="Times New Roman"/>
              </a:rPr>
              <a:t>;</a:t>
            </a:r>
            <a:r>
              <a:rPr lang="ru-RU" sz="5600" dirty="0" smtClean="0">
                <a:latin typeface="Times New Roman"/>
                <a:ea typeface="Times New Roman"/>
              </a:rPr>
              <a:t> </a:t>
            </a:r>
            <a:r>
              <a:rPr lang="en-US" sz="5600" dirty="0" smtClean="0">
                <a:latin typeface="Times New Roman"/>
                <a:ea typeface="Times New Roman"/>
              </a:rPr>
              <a:t> </a:t>
            </a:r>
            <a:endParaRPr lang="ru-RU" sz="5600" dirty="0"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5600" dirty="0">
                <a:latin typeface="Times New Roman"/>
                <a:ea typeface="Times New Roman"/>
              </a:rPr>
              <a:t>- обеспечение дальнейшего экономического развития человечества необходимыми для этого природными ресурсами, как </a:t>
            </a:r>
            <a:r>
              <a:rPr lang="ru-RU" sz="5600" dirty="0" err="1">
                <a:latin typeface="Times New Roman"/>
                <a:ea typeface="Times New Roman"/>
              </a:rPr>
              <a:t>возобновимыми</a:t>
            </a:r>
            <a:r>
              <a:rPr lang="ru-RU" sz="5600" dirty="0">
                <a:latin typeface="Times New Roman"/>
                <a:ea typeface="Times New Roman"/>
              </a:rPr>
              <a:t>, так </a:t>
            </a:r>
            <a:r>
              <a:rPr lang="ru-RU" sz="5600" dirty="0" smtClean="0">
                <a:latin typeface="Times New Roman"/>
                <a:ea typeface="Times New Roman"/>
              </a:rPr>
              <a:t>и</a:t>
            </a:r>
            <a:r>
              <a:rPr lang="en-US" sz="5600" dirty="0" smtClean="0">
                <a:latin typeface="Times New Roman"/>
                <a:ea typeface="Times New Roman"/>
              </a:rPr>
              <a:t> </a:t>
            </a:r>
            <a:r>
              <a:rPr lang="ru-RU" sz="5600" dirty="0" err="1" smtClean="0">
                <a:latin typeface="Times New Roman"/>
                <a:ea typeface="Times New Roman"/>
              </a:rPr>
              <a:t>невозобновимыми</a:t>
            </a:r>
            <a:r>
              <a:rPr lang="ru-RU" sz="5600" dirty="0">
                <a:latin typeface="Times New Roman"/>
                <a:ea typeface="Times New Roman"/>
              </a:rPr>
              <a:t>, включая продовольствие, сырье и источники энергии;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5600" dirty="0">
                <a:latin typeface="Times New Roman"/>
                <a:ea typeface="Times New Roman"/>
              </a:rPr>
              <a:t>- преодоление экологического кризиса, порождаемого катастрофическим по своим последствиям вторжением человека' в биосферу, сопровождающимся загрязнением окружающей природной среды – атмосферы, почвы, водных бассейнов – отходами промышленного и сельскохозяйственного производства;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5600" dirty="0">
                <a:latin typeface="Times New Roman"/>
                <a:ea typeface="Times New Roman"/>
              </a:rPr>
              <a:t>- прекращение стремительного роста населения («демографического взрыва»), осложняющего социально-экономический прогресс в развивающихся </a:t>
            </a:r>
            <a:r>
              <a:rPr lang="ru-RU" sz="5600" dirty="0" smtClean="0">
                <a:latin typeface="Times New Roman"/>
                <a:ea typeface="Times New Roman"/>
              </a:rPr>
              <a:t>странах</a:t>
            </a:r>
            <a:r>
              <a:rPr lang="en-US" sz="5600" dirty="0" smtClean="0">
                <a:latin typeface="Times New Roman"/>
                <a:ea typeface="Times New Roman"/>
              </a:rPr>
              <a:t>; </a:t>
            </a:r>
            <a:endParaRPr lang="ru-RU" sz="5600" dirty="0"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5600" dirty="0">
                <a:latin typeface="Times New Roman"/>
                <a:ea typeface="Times New Roman"/>
              </a:rPr>
              <a:t>- своевременное предвидение и предотвращение различных отрицательных последствий научно-технической революции и рациональное, эффективное использование ее достижений на благо общества и личности.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n-US" sz="1800" dirty="0" smtClean="0"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n-US" sz="18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800" dirty="0" smtClean="0">
                <a:latin typeface="Times New Roman"/>
                <a:ea typeface="Times New Roman"/>
              </a:rPr>
              <a:t> 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Times New Roman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559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А. Новиков\2. Кафедра\Лекции\Современные проблемы науки и образования\Полани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49208" cy="64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72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Научная революция как перестройка оснований науки и изменение смыслов мировоззренческих универсалий культуры.  Глобальные революции и типы научной рациональности.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536730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А. Новиков\2. Кафедра\Лекции\Современные проблемы науки и образования\Тра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504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А. Новиков\2. Кафедра\Лекции\Современные проблемы науки и образования\Тра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108"/>
            <a:ext cx="8407730" cy="62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08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А. Новиков\2. Кафедра\Лекции\Современные проблемы науки и образования\Тра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548680"/>
            <a:ext cx="825691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39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А. Новиков\2. Кафедра\Лекции\Современные проблемы науки и образования\Тра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42" y="620688"/>
            <a:ext cx="7775806" cy="58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70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А. Новиков\2. Кафедра\Лекции\Современные проблемы науки и образования\1 Н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4664"/>
            <a:ext cx="816090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353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А. Новиков\2. Кафедра\Лекции\Современные проблемы науки и образования\1 НР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7878"/>
            <a:ext cx="8281977" cy="621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2500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А. Новиков\2. Кафедра\Лекции\Современные проблемы науки и образования\1НР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509588"/>
            <a:ext cx="7781925" cy="58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655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А. Новиков\2. Кафедра\Лекции\Современные проблемы науки и образования\2н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30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457200" marR="534670" lvl="1" eaLnBrk="0" hangingPunct="0">
              <a:spcAft>
                <a:spcPts val="0"/>
              </a:spcAft>
              <a:buSzPts val="1400"/>
              <a:tabLst>
                <a:tab pos="791845" algn="l"/>
              </a:tabLst>
            </a:pP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Общие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закономерности</a:t>
            </a:r>
            <a:r>
              <a:rPr lang="ru-RU" sz="3100" b="1" kern="0" spc="-6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динамики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науки</a:t>
            </a:r>
            <a:r>
              <a:rPr lang="ru-RU" sz="3100" b="1" kern="0" spc="-6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как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spc="-5" dirty="0" smtClean="0">
                <a:effectLst/>
                <a:latin typeface="Times New Roman"/>
                <a:cs typeface="Times New Roman"/>
              </a:rPr>
              <a:t>процесса</a:t>
            </a:r>
            <a:r>
              <a:rPr lang="ru-RU" sz="3100" b="1" kern="0" spc="10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порождения</a:t>
            </a:r>
            <a:r>
              <a:rPr lang="ru-RU" sz="3100" b="1" kern="0" spc="-8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нового</a:t>
            </a:r>
            <a:r>
              <a:rPr lang="ru-RU" sz="3100" b="1" kern="0" spc="-8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spc="-5" dirty="0" smtClean="0">
                <a:effectLst/>
                <a:latin typeface="Times New Roman"/>
                <a:cs typeface="Times New Roman"/>
              </a:rPr>
              <a:t>знания</a:t>
            </a:r>
            <a:r>
              <a:rPr lang="ru-RU" b="1" kern="0" dirty="0" smtClean="0">
                <a:effectLst/>
                <a:latin typeface="Times New Roman"/>
                <a:cs typeface="Times New Roman"/>
              </a:rPr>
              <a:t/>
            </a:r>
            <a:br>
              <a:rPr lang="ru-RU" b="1" kern="0" dirty="0" smtClean="0">
                <a:effectLst/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spc="-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Преемственность</a:t>
            </a:r>
            <a:r>
              <a:rPr lang="ru-RU" b="1" spc="6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в</a:t>
            </a:r>
            <a:r>
              <a:rPr lang="ru-RU" b="1" spc="6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развитии</a:t>
            </a:r>
            <a:r>
              <a:rPr lang="ru-RU" b="1" spc="6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научных</a:t>
            </a:r>
            <a:r>
              <a:rPr lang="ru-RU" b="1" spc="7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spc="-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знаний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Единство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количественных</a:t>
            </a:r>
            <a:r>
              <a:rPr lang="ru-RU" spc="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 качественных</a:t>
            </a:r>
            <a:r>
              <a:rPr lang="ru-RU" spc="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изменений в развитии</a:t>
            </a:r>
            <a:r>
              <a:rPr lang="ru-RU" spc="2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науки</a:t>
            </a:r>
          </a:p>
          <a:p>
            <a:r>
              <a:rPr lang="ru-RU" spc="-25" dirty="0" smtClean="0">
                <a:effectLst/>
                <a:latin typeface="Times New Roman"/>
                <a:ea typeface="Times New Roman"/>
              </a:rPr>
              <a:t>Дифференциация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25" dirty="0" smtClean="0">
                <a:effectLst/>
                <a:latin typeface="Times New Roman"/>
                <a:ea typeface="Times New Roman"/>
              </a:rPr>
              <a:t>интеграция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25" dirty="0" smtClean="0">
                <a:effectLst/>
                <a:latin typeface="Times New Roman"/>
                <a:ea typeface="Times New Roman"/>
              </a:rPr>
              <a:t>научных</a:t>
            </a:r>
            <a:r>
              <a:rPr lang="ru-RU" spc="3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25" dirty="0" smtClean="0">
                <a:effectLst/>
                <a:latin typeface="Times New Roman"/>
                <a:ea typeface="Times New Roman"/>
              </a:rPr>
              <a:t>знаний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Углубление</a:t>
            </a:r>
            <a:r>
              <a:rPr lang="ru-RU" spc="20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математизации</a:t>
            </a:r>
            <a:r>
              <a:rPr lang="ru-RU" spc="2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2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компьютеризации</a:t>
            </a:r>
          </a:p>
          <a:p>
            <a:r>
              <a:rPr lang="ru-RU" dirty="0" err="1" smtClean="0">
                <a:effectLst/>
                <a:latin typeface="Times New Roman"/>
                <a:ea typeface="Times New Roman"/>
              </a:rPr>
              <a:t>Диалектизация</a:t>
            </a:r>
            <a:r>
              <a:rPr lang="ru-RU" spc="17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науки</a:t>
            </a:r>
            <a:r>
              <a:rPr lang="ru-RU" spc="175" dirty="0" smtClean="0">
                <a:effectLst/>
                <a:latin typeface="Times New Roman"/>
                <a:ea typeface="Times New Roman"/>
              </a:rPr>
              <a:t> 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Ускоренное</a:t>
            </a:r>
            <a:r>
              <a:rPr lang="ru-RU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развитие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 науки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Свобода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критики,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недопустимость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монополизма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науке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2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А. Новиков\2. Кафедра\Лекции\Современные проблемы науки и образования\2нр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1710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А. Новиков\2. Кафедра\Лекции\Современные проблемы науки и образования\3нр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8092"/>
            <a:ext cx="7884368" cy="59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3066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А. Новиков\2. Кафедра\Лекции\Современные проблемы науки и образования\4н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6652"/>
            <a:ext cx="8304923" cy="62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13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А. Новиков\2. Кафедра\Лекции\Современные проблемы науки и образования\4нр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2676"/>
            <a:ext cx="8112901" cy="608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521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5. Историческая смена типов научной рациональности:</a:t>
            </a:r>
          </a:p>
          <a:p>
            <a:pPr marL="0" indent="0">
              <a:buNone/>
            </a:pPr>
            <a:r>
              <a:rPr lang="ru-RU" dirty="0"/>
              <a:t>классическая, неклассическая и </a:t>
            </a:r>
            <a:r>
              <a:rPr lang="ru-RU" dirty="0" err="1"/>
              <a:t>постнеклассическая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611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А. Новиков\2. Кафедра\Лекции\Современные проблемы науки и образования\Рац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5890"/>
            <a:ext cx="8137961" cy="610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993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А. Новиков\2. Кафедра\Лекции\Современные проблемы науки и образования\Рац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5" y="476672"/>
            <a:ext cx="873557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356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А. Новиков\2. Кафедра\Лекции\Современные проблемы науки и образования\степи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88424" cy="62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3906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А. Новиков\2. Кафедра\Лекции\Современные проблемы науки и образования\степи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129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А. Новиков\2. Кафедра\Лекции\Современные проблемы науки и образования\Степин311267149_416563407.pdf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67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cf.ppt-online.org/files/slide/u/u39TnCbO05Qj2owhpFtKiGrNMzWDg4xVBEPkXR/slide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D:\А. Новиков\2. Кафедра\Лекции\Современные проблемы науки и образования\slid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4" y="679517"/>
            <a:ext cx="7997306" cy="598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459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78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117346/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1" y="404664"/>
            <a:ext cx="8471991" cy="63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2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457200" marR="534670" lvl="1" eaLnBrk="0" hangingPunct="0">
              <a:spcAft>
                <a:spcPts val="0"/>
              </a:spcAft>
              <a:buSzPts val="1400"/>
              <a:tabLst>
                <a:tab pos="791845" algn="l"/>
              </a:tabLst>
            </a:pP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Общие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закономерности</a:t>
            </a:r>
            <a:r>
              <a:rPr lang="ru-RU" sz="3100" b="1" kern="0" spc="-6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динамики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науки</a:t>
            </a:r>
            <a:r>
              <a:rPr lang="ru-RU" sz="3100" b="1" kern="0" spc="-6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как</a:t>
            </a:r>
            <a:r>
              <a:rPr lang="ru-RU" sz="3100" b="1" kern="0" spc="-7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spc="-5" dirty="0" smtClean="0">
                <a:effectLst/>
                <a:latin typeface="Times New Roman"/>
                <a:cs typeface="Times New Roman"/>
              </a:rPr>
              <a:t>процесса</a:t>
            </a:r>
            <a:r>
              <a:rPr lang="ru-RU" sz="3100" b="1" kern="0" spc="10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порождения</a:t>
            </a:r>
            <a:r>
              <a:rPr lang="ru-RU" sz="3100" b="1" kern="0" spc="-85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dirty="0" smtClean="0">
                <a:effectLst/>
                <a:latin typeface="Times New Roman"/>
                <a:cs typeface="Times New Roman"/>
              </a:rPr>
              <a:t>нового</a:t>
            </a:r>
            <a:r>
              <a:rPr lang="ru-RU" sz="3100" b="1" kern="0" spc="-80" dirty="0" smtClean="0">
                <a:effectLst/>
                <a:latin typeface="Times New Roman"/>
                <a:cs typeface="Times New Roman"/>
              </a:rPr>
              <a:t> </a:t>
            </a:r>
            <a:r>
              <a:rPr lang="ru-RU" sz="3100" b="1" kern="0" spc="-5" dirty="0" smtClean="0">
                <a:effectLst/>
                <a:latin typeface="Times New Roman"/>
                <a:cs typeface="Times New Roman"/>
              </a:rPr>
              <a:t>знания</a:t>
            </a:r>
            <a:r>
              <a:rPr lang="ru-RU" b="1" kern="0" dirty="0" smtClean="0">
                <a:effectLst/>
                <a:latin typeface="Times New Roman"/>
                <a:cs typeface="Times New Roman"/>
              </a:rPr>
              <a:t/>
            </a:r>
            <a:br>
              <a:rPr lang="ru-RU" b="1" kern="0" dirty="0" smtClean="0">
                <a:effectLst/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pc="-5" dirty="0" smtClean="0">
                <a:effectLst/>
                <a:latin typeface="Times New Roman"/>
                <a:ea typeface="Times New Roman"/>
              </a:rPr>
              <a:t>Преемственность</a:t>
            </a:r>
            <a:r>
              <a:rPr lang="ru-RU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развитии</a:t>
            </a:r>
            <a:r>
              <a:rPr lang="ru-RU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научных</a:t>
            </a:r>
            <a:r>
              <a:rPr lang="ru-RU" spc="7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знаний</a:t>
            </a:r>
          </a:p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Единство</a:t>
            </a:r>
            <a:r>
              <a:rPr lang="ru-RU" b="1" spc="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spc="-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количественных</a:t>
            </a:r>
            <a:r>
              <a:rPr lang="ru-RU" b="1" spc="1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и качественных</a:t>
            </a:r>
            <a:r>
              <a:rPr lang="ru-RU" b="1" spc="1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изменений в развитии</a:t>
            </a:r>
            <a:r>
              <a:rPr lang="ru-RU" b="1" spc="22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spc="-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науки</a:t>
            </a:r>
          </a:p>
          <a:p>
            <a:r>
              <a:rPr lang="ru-RU" spc="-25" dirty="0" smtClean="0">
                <a:effectLst/>
                <a:latin typeface="Times New Roman"/>
                <a:ea typeface="Times New Roman"/>
              </a:rPr>
              <a:t>Дифференциация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25" dirty="0" smtClean="0">
                <a:effectLst/>
                <a:latin typeface="Times New Roman"/>
                <a:ea typeface="Times New Roman"/>
              </a:rPr>
              <a:t>интеграция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25" dirty="0" smtClean="0">
                <a:effectLst/>
                <a:latin typeface="Times New Roman"/>
                <a:ea typeface="Times New Roman"/>
              </a:rPr>
              <a:t>научных</a:t>
            </a:r>
            <a:r>
              <a:rPr lang="ru-RU" spc="3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25" dirty="0" smtClean="0">
                <a:effectLst/>
                <a:latin typeface="Times New Roman"/>
                <a:ea typeface="Times New Roman"/>
              </a:rPr>
              <a:t>знаний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Углубление</a:t>
            </a:r>
            <a:r>
              <a:rPr lang="ru-RU" spc="20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математизации</a:t>
            </a:r>
            <a:r>
              <a:rPr lang="ru-RU" spc="2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2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компьютеризации</a:t>
            </a:r>
          </a:p>
          <a:p>
            <a:r>
              <a:rPr lang="ru-RU" dirty="0" err="1" smtClean="0">
                <a:effectLst/>
                <a:latin typeface="Times New Roman"/>
                <a:ea typeface="Times New Roman"/>
              </a:rPr>
              <a:t>Диалектизация</a:t>
            </a:r>
            <a:r>
              <a:rPr lang="ru-RU" spc="17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науки</a:t>
            </a:r>
            <a:r>
              <a:rPr lang="ru-RU" spc="175" dirty="0" smtClean="0">
                <a:effectLst/>
                <a:latin typeface="Times New Roman"/>
                <a:ea typeface="Times New Roman"/>
              </a:rPr>
              <a:t> 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Ускоренное</a:t>
            </a:r>
            <a:r>
              <a:rPr lang="ru-RU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развитие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 науки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Свобода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критики,</a:t>
            </a:r>
            <a:r>
              <a:rPr lang="ru-RU" spc="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недопустимость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монополизма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науке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2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cf2.ppt-online.org/files2/slide/w/waM3vxHTlXVtgu8pFEdcQLKbeJ2mqRfDrYz5yh/slide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D:\А. Новиков\2. Кафедра\Лекции\Современные проблемы науки и образования\slide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090613"/>
            <a:ext cx="6242050" cy="46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412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598</Words>
  <Application>Microsoft Office PowerPoint</Application>
  <PresentationFormat>Экран (4:3)</PresentationFormat>
  <Paragraphs>87</Paragraphs>
  <Slides>60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Лекция  «Динамика науки как процесс порождения нового знания».</vt:lpstr>
      <vt:lpstr>Презентация PowerPoint</vt:lpstr>
      <vt:lpstr>Виды проблемных ситуаций</vt:lpstr>
      <vt:lpstr>Глобальные проблемы науки</vt:lpstr>
      <vt:lpstr>Общие закономерности динамики науки как процесса порождения нового знания </vt:lpstr>
      <vt:lpstr>Презентация PowerPoint</vt:lpstr>
      <vt:lpstr>Презентация PowerPoint</vt:lpstr>
      <vt:lpstr>Общие закономерности динамики науки как процесса порождения нового знания </vt:lpstr>
      <vt:lpstr>Презентация PowerPoint</vt:lpstr>
      <vt:lpstr>Презентация PowerPoint</vt:lpstr>
      <vt:lpstr>Общие закономерности динамики науки как процесса порождения нового знания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закономерности динамики науки как процесса порождения нового знания </vt:lpstr>
      <vt:lpstr>Презентация PowerPoint</vt:lpstr>
      <vt:lpstr>Общие закономерности динамики науки как процесса порождения нового знания </vt:lpstr>
      <vt:lpstr>Презентация PowerPoint</vt:lpstr>
      <vt:lpstr>Общие закономерности динамики науки как процесса порождения нового знания </vt:lpstr>
      <vt:lpstr>Презентация PowerPoint</vt:lpstr>
      <vt:lpstr>Общие закономерности динамики науки как процесса порождения нового знания </vt:lpstr>
      <vt:lpstr>Презентация PowerPoint</vt:lpstr>
      <vt:lpstr>Презентация PowerPoint</vt:lpstr>
      <vt:lpstr>2. Концепции К.Поппера, И. Лакатоса, Т.Куна, М. Полани. Научные традиции и научные революции.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 «Динамика науки как процесс порождения нового знания».</dc:title>
  <dc:creator>Acer</dc:creator>
  <cp:lastModifiedBy>Acer</cp:lastModifiedBy>
  <cp:revision>22</cp:revision>
  <dcterms:created xsi:type="dcterms:W3CDTF">2021-10-24T09:00:26Z</dcterms:created>
  <dcterms:modified xsi:type="dcterms:W3CDTF">2021-11-10T09:56:17Z</dcterms:modified>
</cp:coreProperties>
</file>