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585" r:id="rId2"/>
    <p:sldId id="879" r:id="rId3"/>
    <p:sldId id="771" r:id="rId4"/>
    <p:sldId id="893" r:id="rId5"/>
    <p:sldId id="895" r:id="rId6"/>
    <p:sldId id="894" r:id="rId7"/>
    <p:sldId id="880" r:id="rId8"/>
    <p:sldId id="881" r:id="rId9"/>
    <p:sldId id="882" r:id="rId10"/>
    <p:sldId id="883" r:id="rId11"/>
    <p:sldId id="884" r:id="rId12"/>
    <p:sldId id="885" r:id="rId13"/>
    <p:sldId id="886" r:id="rId14"/>
    <p:sldId id="887" r:id="rId15"/>
    <p:sldId id="889" r:id="rId16"/>
    <p:sldId id="891" r:id="rId17"/>
    <p:sldId id="849" r:id="rId18"/>
    <p:sldId id="850" r:id="rId19"/>
    <p:sldId id="851" r:id="rId20"/>
    <p:sldId id="852" r:id="rId21"/>
    <p:sldId id="854" r:id="rId22"/>
    <p:sldId id="858" r:id="rId23"/>
    <p:sldId id="856" r:id="rId24"/>
    <p:sldId id="855" r:id="rId25"/>
    <p:sldId id="859" r:id="rId26"/>
    <p:sldId id="860" r:id="rId27"/>
    <p:sldId id="861" r:id="rId28"/>
    <p:sldId id="862" r:id="rId29"/>
    <p:sldId id="863" r:id="rId30"/>
    <p:sldId id="864" r:id="rId31"/>
    <p:sldId id="865" r:id="rId32"/>
    <p:sldId id="815" r:id="rId33"/>
  </p:sldIdLst>
  <p:sldSz cx="9144000" cy="5715000" type="screen16x1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56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1225" indent="317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66838" indent="476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2450" indent="635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E0EA"/>
    <a:srgbClr val="81AFB5"/>
    <a:srgbClr val="003300"/>
    <a:srgbClr val="416A6F"/>
    <a:srgbClr val="016565"/>
    <a:srgbClr val="C9FFFF"/>
    <a:srgbClr val="F7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433" autoAdjust="0"/>
    <p:restoredTop sz="94660"/>
  </p:normalViewPr>
  <p:slideViewPr>
    <p:cSldViewPr>
      <p:cViewPr>
        <p:scale>
          <a:sx n="80" d="100"/>
          <a:sy n="80" d="100"/>
        </p:scale>
        <p:origin x="-802" y="-374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EA1A40A-69A8-4935-A40D-E8FFC6E85844}" type="datetimeFigureOut">
              <a:rPr lang="ru-RU"/>
              <a:pPr>
                <a:defRPr/>
              </a:pPr>
              <a:t>10.11.2021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C97A3F7-804F-4BA6-930F-8DCA85E853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8865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122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6838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24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79008" algn="l" defTabSz="9116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4812" algn="l" defTabSz="9116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0614" algn="l" defTabSz="9116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6415" algn="l" defTabSz="9116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97A3F7-804F-4BA6-930F-8DCA85E85316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2682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 flipV="1">
            <a:off x="0" y="-166834"/>
            <a:ext cx="9144000" cy="2088232"/>
          </a:xfrm>
          <a:prstGeom prst="rect">
            <a:avLst/>
          </a:prstGeom>
          <a:gradFill flip="none" rotWithShape="1">
            <a:gsLst>
              <a:gs pos="46000">
                <a:srgbClr val="F7FFFF"/>
              </a:gs>
              <a:gs pos="58000">
                <a:srgbClr val="C4E0EA">
                  <a:alpha val="50000"/>
                </a:srgbClr>
              </a:gs>
              <a:gs pos="10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8" tIns="45574" rIns="91158" bIns="4557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971550" y="36513"/>
            <a:ext cx="7200900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58" tIns="45574" rIns="91158" bIns="45574" anchor="ctr" anchorCtr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120000"/>
              </a:lnSpc>
              <a:defRPr/>
            </a:pPr>
            <a:r>
              <a:rPr lang="ru-RU" altLang="ru-RU" sz="1200" b="1" smtClean="0">
                <a:solidFill>
                  <a:schemeClr val="bg1"/>
                </a:solidFill>
                <a:latin typeface="Tahoma" pitchFamily="34" charset="0"/>
              </a:rPr>
              <a:t>Федеральная служба по надзору в сфере образования и науки Российской Федерации</a:t>
            </a:r>
          </a:p>
          <a:p>
            <a:pPr algn="ctr" eaLnBrk="1" hangingPunct="1">
              <a:lnSpc>
                <a:spcPct val="120000"/>
              </a:lnSpc>
              <a:spcBef>
                <a:spcPts val="600"/>
              </a:spcBef>
              <a:defRPr/>
            </a:pPr>
            <a:r>
              <a:rPr lang="ru-RU" altLang="ru-RU" sz="1200" b="1" smtClean="0">
                <a:solidFill>
                  <a:srgbClr val="003300"/>
                </a:solidFill>
                <a:latin typeface="Tahoma" pitchFamily="34" charset="0"/>
              </a:rPr>
              <a:t>Федеральное государственное бюджетное научное учреждение</a:t>
            </a:r>
          </a:p>
          <a:p>
            <a:pPr algn="ctr" eaLnBrk="1" hangingPunct="1">
              <a:lnSpc>
                <a:spcPct val="120000"/>
              </a:lnSpc>
              <a:defRPr/>
            </a:pPr>
            <a:r>
              <a:rPr lang="ru-RU" altLang="ru-RU" sz="1400" b="1" smtClean="0">
                <a:solidFill>
                  <a:srgbClr val="003300"/>
                </a:solidFill>
                <a:latin typeface="Tahoma" pitchFamily="34" charset="0"/>
              </a:rPr>
              <a:t>ФЕДЕРАЛЬНЫЙ ИНСТИТУТ ПЕДАГОГИЧЕСКИХ ИЗМЕРЕНИЙ</a:t>
            </a:r>
            <a:r>
              <a:rPr lang="ru-RU" altLang="ru-RU" sz="1200" b="1" smtClean="0">
                <a:solidFill>
                  <a:srgbClr val="003300"/>
                </a:solidFill>
                <a:latin typeface="Tahoma" pitchFamily="34" charset="0"/>
              </a:rPr>
              <a:t/>
            </a:r>
            <a:br>
              <a:rPr lang="ru-RU" altLang="ru-RU" sz="1200" b="1" smtClean="0">
                <a:solidFill>
                  <a:srgbClr val="003300"/>
                </a:solidFill>
                <a:latin typeface="Tahoma" pitchFamily="34" charset="0"/>
              </a:rPr>
            </a:br>
            <a:endParaRPr lang="ru-RU" altLang="ru-RU" sz="1200" b="1" smtClean="0">
              <a:solidFill>
                <a:srgbClr val="003300"/>
              </a:solidFill>
              <a:latin typeface="Tahoma" pitchFamily="34" charset="0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985838"/>
            <a:ext cx="9144000" cy="44450"/>
          </a:xfrm>
          <a:prstGeom prst="rect">
            <a:avLst/>
          </a:prstGeom>
          <a:solidFill>
            <a:srgbClr val="416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8" tIns="45574" rIns="91158" bIns="4557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0" y="985838"/>
            <a:ext cx="900113" cy="287337"/>
          </a:xfrm>
          <a:prstGeom prst="rect">
            <a:avLst/>
          </a:prstGeom>
          <a:solidFill>
            <a:srgbClr val="416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8" tIns="45574" rIns="91158" bIns="4557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" name="Рисунок 10" descr="logo fipi.jpg"/>
          <p:cNvPicPr>
            <a:picLocks noChangeAspect="1"/>
          </p:cNvPicPr>
          <p:nvPr userDrawn="1"/>
        </p:nvPicPr>
        <p:blipFill>
          <a:blip r:embed="rId2" cstate="print"/>
          <a:srcRect l="26758" t="8397" r="27011" b="27168"/>
          <a:stretch>
            <a:fillRect/>
          </a:stretch>
        </p:blipFill>
        <p:spPr bwMode="auto">
          <a:xfrm>
            <a:off x="0" y="0"/>
            <a:ext cx="849313" cy="12017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1" name="Прямоугольник 10"/>
          <p:cNvSpPr/>
          <p:nvPr userDrawn="1"/>
        </p:nvSpPr>
        <p:spPr>
          <a:xfrm>
            <a:off x="8172450" y="-166688"/>
            <a:ext cx="971550" cy="287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8" tIns="45574" rIns="91158" bIns="4557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Прямоугольник 11"/>
          <p:cNvSpPr/>
          <p:nvPr userDrawn="1"/>
        </p:nvSpPr>
        <p:spPr>
          <a:xfrm>
            <a:off x="8172450" y="696913"/>
            <a:ext cx="971550" cy="288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8" tIns="45574" rIns="91158" bIns="4557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3" name="Рисунок 1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50" y="-95250"/>
            <a:ext cx="971550" cy="87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 userDrawn="1"/>
        </p:nvSpPr>
        <p:spPr>
          <a:xfrm>
            <a:off x="0" y="5305772"/>
            <a:ext cx="9144000" cy="409228"/>
          </a:xfrm>
          <a:prstGeom prst="rect">
            <a:avLst/>
          </a:prstGeom>
          <a:gradFill flip="none" rotWithShape="1">
            <a:gsLst>
              <a:gs pos="46000">
                <a:srgbClr val="F7FFFF"/>
              </a:gs>
              <a:gs pos="58000">
                <a:srgbClr val="C4E0EA">
                  <a:alpha val="50000"/>
                </a:srgbClr>
              </a:gs>
              <a:gs pos="10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8" tIns="45574" rIns="91158" bIns="4557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137425"/>
            <a:ext cx="7772400" cy="1225021"/>
          </a:xfrm>
        </p:spPr>
        <p:txBody>
          <a:bodyPr>
            <a:normAutofit/>
          </a:bodyPr>
          <a:lstStyle>
            <a:lvl1pPr>
              <a:defRPr sz="5400">
                <a:gradFill>
                  <a:gsLst>
                    <a:gs pos="0">
                      <a:srgbClr val="003300"/>
                    </a:gs>
                    <a:gs pos="17000">
                      <a:srgbClr val="003300"/>
                    </a:gs>
                    <a:gs pos="41000">
                      <a:srgbClr val="016565"/>
                    </a:gs>
                    <a:gs pos="61000">
                      <a:srgbClr val="016565">
                        <a:alpha val="99000"/>
                      </a:srgbClr>
                    </a:gs>
                    <a:gs pos="100000">
                      <a:srgbClr val="003300"/>
                    </a:gs>
                  </a:gsLst>
                  <a:lin ang="7200000" scaled="0"/>
                </a:gra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4153646"/>
            <a:ext cx="6400800" cy="740420"/>
          </a:xfrm>
        </p:spPr>
        <p:txBody>
          <a:bodyPr>
            <a:normAutofit/>
          </a:bodyPr>
          <a:lstStyle>
            <a:lvl1pPr marL="0" indent="0" algn="l">
              <a:buNone/>
              <a:defRPr sz="2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57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16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74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32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9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48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06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64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2"/>
          </p:nvPr>
        </p:nvSpPr>
        <p:spPr>
          <a:xfrm>
            <a:off x="4499992" y="5017740"/>
            <a:ext cx="792734" cy="6001348"/>
          </a:xfrm>
        </p:spPr>
        <p:txBody>
          <a:bodyPr>
            <a:spAutoFit/>
          </a:bodyPr>
          <a:lstStyle>
            <a:lvl1pPr>
              <a:buNone/>
              <a:defRPr/>
            </a:lvl1pPr>
            <a:lvl2pPr>
              <a:buNone/>
              <a:defRPr/>
            </a:lvl2pPr>
            <a:lvl5pPr marL="712190" indent="-712190" algn="ctr">
              <a:spcBef>
                <a:spcPts val="0"/>
              </a:spcBef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3"/>
          </p:nvPr>
        </p:nvSpPr>
        <p:spPr>
          <a:xfrm>
            <a:off x="1187625" y="1129308"/>
            <a:ext cx="7200800" cy="288032"/>
          </a:xfrm>
        </p:spPr>
        <p:txBody>
          <a:bodyPr lIns="35889" tIns="35889" rIns="35889" bIns="35889" anchor="ctr"/>
          <a:lstStyle>
            <a:lvl1pPr marL="0" marR="0" indent="0" algn="ctr" defTabSz="9116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400" b="1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AC6BA1-770D-4296-906C-25EF649074C4}" type="datetimeFigureOut">
              <a:rPr lang="ru-RU"/>
              <a:pPr>
                <a:defRPr/>
              </a:pPr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79483-85C4-42AE-9933-DFE9500B90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869"/>
            <a:ext cx="2057400" cy="487627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869"/>
            <a:ext cx="6019800" cy="487627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87461B-98AB-45D2-91A0-59B012CD770A}" type="datetimeFigureOut">
              <a:rPr lang="ru-RU"/>
              <a:pPr>
                <a:defRPr/>
              </a:pPr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41EEB3-4E19-4110-B1AC-465F73AC20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+разъяснение+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Фигура"/>
          <p:cNvSpPr>
            <a:spLocks/>
          </p:cNvSpPr>
          <p:nvPr/>
        </p:nvSpPr>
        <p:spPr bwMode="auto">
          <a:xfrm rot="10800000">
            <a:off x="131763" y="4924425"/>
            <a:ext cx="571500" cy="633413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3980"/>
                </a:lnTo>
                <a:lnTo>
                  <a:pt x="17620" y="3980"/>
                </a:lnTo>
                <a:lnTo>
                  <a:pt x="1762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D5D5D5"/>
          </a:solidFill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endParaRPr lang="ru-RU"/>
          </a:p>
        </p:txBody>
      </p:sp>
      <p:grpSp>
        <p:nvGrpSpPr>
          <p:cNvPr id="6" name="Группа"/>
          <p:cNvGrpSpPr>
            <a:grpSpLocks/>
          </p:cNvGrpSpPr>
          <p:nvPr/>
        </p:nvGrpSpPr>
        <p:grpSpPr bwMode="auto">
          <a:xfrm>
            <a:off x="7837488" y="-20638"/>
            <a:ext cx="1123950" cy="995363"/>
            <a:chOff x="0" y="0"/>
            <a:chExt cx="2995484" cy="2388086"/>
          </a:xfrm>
        </p:grpSpPr>
        <p:sp>
          <p:nvSpPr>
            <p:cNvPr id="7" name="Прямоугольник"/>
            <p:cNvSpPr>
              <a:spLocks noChangeArrowheads="1"/>
            </p:cNvSpPr>
            <p:nvPr/>
          </p:nvSpPr>
          <p:spPr bwMode="auto">
            <a:xfrm>
              <a:off x="592327" y="0"/>
              <a:ext cx="1810829" cy="2113856"/>
            </a:xfrm>
            <a:prstGeom prst="rect">
              <a:avLst/>
            </a:prstGeom>
            <a:solidFill>
              <a:srgbClr val="CC232C"/>
            </a:solidFill>
            <a:ln>
              <a:noFill/>
            </a:ln>
            <a:extLst/>
          </p:spPr>
          <p:txBody>
            <a:bodyPr lIns="0" tIns="0" rIns="0" bIns="0" anchor="ctr"/>
            <a:lstStyle>
              <a:lvl1pPr algn="ctr" defTabSz="1217613" eaLnBrk="0" hangingPunct="0">
                <a:defRPr sz="30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1pPr>
              <a:lvl2pPr algn="ctr" defTabSz="1217613" eaLnBrk="0" hangingPunct="0">
                <a:defRPr sz="30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2pPr>
              <a:lvl3pPr algn="ctr" defTabSz="1217613" eaLnBrk="0" hangingPunct="0">
                <a:defRPr sz="30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3pPr>
              <a:lvl4pPr algn="ctr" defTabSz="1217613" eaLnBrk="0" hangingPunct="0">
                <a:defRPr sz="30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4pPr>
              <a:lvl5pPr algn="ctr" defTabSz="1217613" eaLnBrk="0" hangingPunct="0">
                <a:defRPr sz="30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5pPr>
              <a:lvl6pPr marL="457200" algn="ctr" defTabSz="1217613" eaLnBrk="0" fontAlgn="base" hangingPunct="0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6pPr>
              <a:lvl7pPr marL="914400" algn="ctr" defTabSz="1217613" eaLnBrk="0" fontAlgn="base" hangingPunct="0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7pPr>
              <a:lvl8pPr marL="1371600" algn="ctr" defTabSz="1217613" eaLnBrk="0" fontAlgn="base" hangingPunct="0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8pPr>
              <a:lvl9pPr marL="1828800" algn="ctr" defTabSz="1217613" eaLnBrk="0" fontAlgn="base" hangingPunct="0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9pPr>
            </a:lstStyle>
            <a:p>
              <a:pPr eaLnBrk="1" fontAlgn="auto">
                <a:spcBef>
                  <a:spcPts val="273"/>
                </a:spcBef>
                <a:spcAft>
                  <a:spcPts val="0"/>
                </a:spcAft>
                <a:defRPr/>
              </a:pPr>
              <a:endParaRPr lang="ru-RU" altLang="ru-RU" sz="1100" dirty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Arial" pitchFamily="34" charset="0"/>
              </a:endParaRPr>
            </a:p>
          </p:txBody>
        </p:sp>
        <p:pic>
          <p:nvPicPr>
            <p:cNvPr id="8" name="logo.png" descr="logo.png"/>
            <p:cNvPicPr>
              <a:picLocks noChangeAspect="1"/>
            </p:cNvPicPr>
            <p:nvPr/>
          </p:nvPicPr>
          <p:blipFill>
            <a:blip r:embed="rId2" cstate="print"/>
            <a:srcRect b="23441"/>
            <a:stretch>
              <a:fillRect/>
            </a:stretch>
          </p:blipFill>
          <p:spPr bwMode="auto">
            <a:xfrm>
              <a:off x="0" y="718551"/>
              <a:ext cx="2995485" cy="16695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2" name="Body Level One…"/>
          <p:cNvSpPr txBox="1">
            <a:spLocks noGrp="1"/>
          </p:cNvSpPr>
          <p:nvPr>
            <p:ph type="body" idx="1"/>
          </p:nvPr>
        </p:nvSpPr>
        <p:spPr>
          <a:xfrm>
            <a:off x="302610" y="1482437"/>
            <a:ext cx="8419656" cy="372198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3" name="Текст 7"/>
          <p:cNvSpPr>
            <a:spLocks noGrp="1"/>
          </p:cNvSpPr>
          <p:nvPr>
            <p:ph type="body" sz="quarter" idx="13"/>
          </p:nvPr>
        </p:nvSpPr>
        <p:spPr>
          <a:xfrm>
            <a:off x="293643" y="887988"/>
            <a:ext cx="7545512" cy="474779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4" name="Title Text"/>
          <p:cNvSpPr txBox="1">
            <a:spLocks noGrp="1"/>
          </p:cNvSpPr>
          <p:nvPr>
            <p:ph type="title"/>
          </p:nvPr>
        </p:nvSpPr>
        <p:spPr>
          <a:xfrm>
            <a:off x="293643" y="283249"/>
            <a:ext cx="6207294" cy="57927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9" name="Slide Number"/>
          <p:cNvSpPr txBox="1">
            <a:spLocks noGrp="1"/>
          </p:cNvSpPr>
          <p:nvPr>
            <p:ph type="sldNum" sz="quarter" idx="14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F100F28F-8B8A-4512-8E9B-91DAC8D68E0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 userDrawn="1"/>
        </p:nvSpPr>
        <p:spPr>
          <a:xfrm rot="16200000" flipH="1">
            <a:off x="8021538" y="-137170"/>
            <a:ext cx="985292" cy="1259632"/>
          </a:xfrm>
          <a:prstGeom prst="rtTriangle">
            <a:avLst/>
          </a:prstGeom>
          <a:gradFill flip="none" rotWithShape="1">
            <a:gsLst>
              <a:gs pos="46000">
                <a:srgbClr val="F7FFFF"/>
              </a:gs>
              <a:gs pos="58000">
                <a:srgbClr val="C4E0EA">
                  <a:alpha val="50000"/>
                </a:srgbClr>
              </a:gs>
              <a:gs pos="10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8" tIns="45574" rIns="91158" bIns="4557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>
            <a:spLocks noChangeArrowheads="1"/>
          </p:cNvSpPr>
          <p:nvPr userDrawn="1"/>
        </p:nvSpPr>
        <p:spPr bwMode="auto">
          <a:xfrm>
            <a:off x="7235825" y="5340350"/>
            <a:ext cx="17700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158" tIns="45574" rIns="91158" bIns="4557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1000" b="1" smtClean="0">
                <a:solidFill>
                  <a:srgbClr val="81AFB5"/>
                </a:solidFill>
                <a:latin typeface="Tahoma" pitchFamily="34" charset="0"/>
              </a:rPr>
              <a:t>© все права защищены</a:t>
            </a:r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841375"/>
            <a:ext cx="9144000" cy="46038"/>
          </a:xfrm>
          <a:prstGeom prst="rect">
            <a:avLst/>
          </a:prstGeom>
          <a:solidFill>
            <a:srgbClr val="416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8" tIns="45574" rIns="91158" bIns="4557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841375"/>
            <a:ext cx="827088" cy="215900"/>
          </a:xfrm>
          <a:prstGeom prst="rect">
            <a:avLst/>
          </a:prstGeom>
          <a:solidFill>
            <a:srgbClr val="416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8" tIns="45574" rIns="91158" bIns="4557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8" name="Рисунок 10" descr="logo fipi.jpg"/>
          <p:cNvPicPr>
            <a:picLocks noChangeAspect="1"/>
          </p:cNvPicPr>
          <p:nvPr userDrawn="1"/>
        </p:nvPicPr>
        <p:blipFill>
          <a:blip r:embed="rId2" cstate="print"/>
          <a:srcRect l="26758" t="8397" r="27011" b="27168"/>
          <a:stretch>
            <a:fillRect/>
          </a:stretch>
        </p:blipFill>
        <p:spPr bwMode="auto">
          <a:xfrm>
            <a:off x="0" y="0"/>
            <a:ext cx="755650" cy="98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ый треугольник 8"/>
          <p:cNvSpPr/>
          <p:nvPr userDrawn="1"/>
        </p:nvSpPr>
        <p:spPr>
          <a:xfrm rot="5400000" flipH="1">
            <a:off x="766988" y="-11410"/>
            <a:ext cx="841275" cy="864096"/>
          </a:xfrm>
          <a:prstGeom prst="rtTriangle">
            <a:avLst/>
          </a:prstGeom>
          <a:gradFill flip="none" rotWithShape="1">
            <a:gsLst>
              <a:gs pos="46000">
                <a:srgbClr val="F7FFFF"/>
              </a:gs>
              <a:gs pos="58000">
                <a:srgbClr val="C4E0EA">
                  <a:alpha val="50000"/>
                </a:srgbClr>
              </a:gs>
              <a:gs pos="10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8" tIns="45574" rIns="91158" bIns="4557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89"/>
            <a:ext cx="8363272" cy="612411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6" y="1273325"/>
            <a:ext cx="8229600" cy="3771636"/>
          </a:xfrm>
        </p:spPr>
        <p:txBody>
          <a:bodyPr>
            <a:normAutofit/>
          </a:bodyPr>
          <a:lstStyle>
            <a:lvl1pPr marL="341850" marR="0" indent="341850" algn="just" defTabSz="911605" rtl="0" eaLnBrk="1" fontAlgn="auto" latinLnBrk="0" hangingPunct="1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 sz="24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2419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579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160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74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321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7900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3481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06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464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4E0EFB-01B1-409D-9A43-D2271BB930BA}" type="datetimeFigureOut">
              <a:rPr lang="ru-RU"/>
              <a:pPr>
                <a:defRPr/>
              </a:pPr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23465-2C27-4759-88B7-E7838779B0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1" y="1333504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333504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7C8C9E-DD68-49A8-A1C8-F44232EEAF8B}" type="datetimeFigureOut">
              <a:rPr lang="ru-RU"/>
              <a:pPr>
                <a:defRPr/>
              </a:pPr>
              <a:t>10.11.2021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B105B6-7DD7-44C7-9BB4-68F03F8504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263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797" indent="0">
              <a:buNone/>
              <a:defRPr sz="2000" b="1"/>
            </a:lvl2pPr>
            <a:lvl3pPr marL="911605" indent="0">
              <a:buNone/>
              <a:defRPr sz="1800" b="1"/>
            </a:lvl3pPr>
            <a:lvl4pPr marL="1367409" indent="0">
              <a:buNone/>
              <a:defRPr sz="1600" b="1"/>
            </a:lvl4pPr>
            <a:lvl5pPr marL="1823212" indent="0">
              <a:buNone/>
              <a:defRPr sz="1600" b="1"/>
            </a:lvl5pPr>
            <a:lvl6pPr marL="2279008" indent="0">
              <a:buNone/>
              <a:defRPr sz="1600" b="1"/>
            </a:lvl6pPr>
            <a:lvl7pPr marL="2734812" indent="0">
              <a:buNone/>
              <a:defRPr sz="1600" b="1"/>
            </a:lvl7pPr>
            <a:lvl8pPr marL="3190614" indent="0">
              <a:buNone/>
              <a:defRPr sz="1600" b="1"/>
            </a:lvl8pPr>
            <a:lvl9pPr marL="3646415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57" y="1279263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797" indent="0">
              <a:buNone/>
              <a:defRPr sz="2000" b="1"/>
            </a:lvl2pPr>
            <a:lvl3pPr marL="911605" indent="0">
              <a:buNone/>
              <a:defRPr sz="1800" b="1"/>
            </a:lvl3pPr>
            <a:lvl4pPr marL="1367409" indent="0">
              <a:buNone/>
              <a:defRPr sz="1600" b="1"/>
            </a:lvl4pPr>
            <a:lvl5pPr marL="1823212" indent="0">
              <a:buNone/>
              <a:defRPr sz="1600" b="1"/>
            </a:lvl5pPr>
            <a:lvl6pPr marL="2279008" indent="0">
              <a:buNone/>
              <a:defRPr sz="1600" b="1"/>
            </a:lvl6pPr>
            <a:lvl7pPr marL="2734812" indent="0">
              <a:buNone/>
              <a:defRPr sz="1600" b="1"/>
            </a:lvl7pPr>
            <a:lvl8pPr marL="3190614" indent="0">
              <a:buNone/>
              <a:defRPr sz="1600" b="1"/>
            </a:lvl8pPr>
            <a:lvl9pPr marL="3646415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57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76F4C0-5751-4D97-969C-70573CD05A13}" type="datetimeFigureOut">
              <a:rPr lang="ru-RU"/>
              <a:pPr>
                <a:defRPr/>
              </a:pPr>
              <a:t>10.11.2021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B659E-8646-4E16-999C-6092342E94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66CB30-AD3F-4160-85CD-1D08A0EE6F0E}" type="datetimeFigureOut">
              <a:rPr lang="ru-RU"/>
              <a:pPr>
                <a:defRPr/>
              </a:pPr>
              <a:t>10.11.2021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B6A1CF-0D09-4892-8950-411F175AC7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9E67E6-C2CB-486E-8598-6C539B4CA53E}" type="datetimeFigureOut">
              <a:rPr lang="ru-RU"/>
              <a:pPr>
                <a:defRPr/>
              </a:pPr>
              <a:t>10.11.2021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71A0DC-2AAA-4478-88E0-221D18A9DB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27544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195943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5797" indent="0">
              <a:buNone/>
              <a:defRPr sz="1200"/>
            </a:lvl2pPr>
            <a:lvl3pPr marL="911605" indent="0">
              <a:buNone/>
              <a:defRPr sz="1000"/>
            </a:lvl3pPr>
            <a:lvl4pPr marL="1367409" indent="0">
              <a:buNone/>
              <a:defRPr sz="900"/>
            </a:lvl4pPr>
            <a:lvl5pPr marL="1823212" indent="0">
              <a:buNone/>
              <a:defRPr sz="900"/>
            </a:lvl5pPr>
            <a:lvl6pPr marL="2279008" indent="0">
              <a:buNone/>
              <a:defRPr sz="900"/>
            </a:lvl6pPr>
            <a:lvl7pPr marL="2734812" indent="0">
              <a:buNone/>
              <a:defRPr sz="900"/>
            </a:lvl7pPr>
            <a:lvl8pPr marL="3190614" indent="0">
              <a:buNone/>
              <a:defRPr sz="900"/>
            </a:lvl8pPr>
            <a:lvl9pPr marL="3646415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7596BD-8239-45D3-9135-F0AB78478E0A}" type="datetimeFigureOut">
              <a:rPr lang="ru-RU"/>
              <a:pPr>
                <a:defRPr/>
              </a:pPr>
              <a:t>10.11.2021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4EEA8-AC59-4536-9460-441AE6E571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5797" indent="0">
              <a:buNone/>
              <a:defRPr sz="2800"/>
            </a:lvl2pPr>
            <a:lvl3pPr marL="911605" indent="0">
              <a:buNone/>
              <a:defRPr sz="2400"/>
            </a:lvl3pPr>
            <a:lvl4pPr marL="1367409" indent="0">
              <a:buNone/>
              <a:defRPr sz="2000"/>
            </a:lvl4pPr>
            <a:lvl5pPr marL="1823212" indent="0">
              <a:buNone/>
              <a:defRPr sz="2000"/>
            </a:lvl5pPr>
            <a:lvl6pPr marL="2279008" indent="0">
              <a:buNone/>
              <a:defRPr sz="2000"/>
            </a:lvl6pPr>
            <a:lvl7pPr marL="2734812" indent="0">
              <a:buNone/>
              <a:defRPr sz="2000"/>
            </a:lvl7pPr>
            <a:lvl8pPr marL="3190614" indent="0">
              <a:buNone/>
              <a:defRPr sz="2000"/>
            </a:lvl8pPr>
            <a:lvl9pPr marL="3646415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5797" indent="0">
              <a:buNone/>
              <a:defRPr sz="1200"/>
            </a:lvl2pPr>
            <a:lvl3pPr marL="911605" indent="0">
              <a:buNone/>
              <a:defRPr sz="1000"/>
            </a:lvl3pPr>
            <a:lvl4pPr marL="1367409" indent="0">
              <a:buNone/>
              <a:defRPr sz="900"/>
            </a:lvl4pPr>
            <a:lvl5pPr marL="1823212" indent="0">
              <a:buNone/>
              <a:defRPr sz="900"/>
            </a:lvl5pPr>
            <a:lvl6pPr marL="2279008" indent="0">
              <a:buNone/>
              <a:defRPr sz="900"/>
            </a:lvl6pPr>
            <a:lvl7pPr marL="2734812" indent="0">
              <a:buNone/>
              <a:defRPr sz="900"/>
            </a:lvl7pPr>
            <a:lvl8pPr marL="3190614" indent="0">
              <a:buNone/>
              <a:defRPr sz="900"/>
            </a:lvl8pPr>
            <a:lvl9pPr marL="3646415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AC1E4-BADA-41F3-ACFE-3BB73D9FE4B7}" type="datetimeFigureOut">
              <a:rPr lang="ru-RU"/>
              <a:pPr>
                <a:defRPr/>
              </a:pPr>
              <a:t>10.11.2021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0140A6-36EC-4710-9395-5590A105F2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28600"/>
            <a:ext cx="82296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158" tIns="45574" rIns="91158" bIns="4557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158" tIns="45574" rIns="91158" bIns="4557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7488"/>
            <a:ext cx="2133600" cy="303212"/>
          </a:xfrm>
          <a:prstGeom prst="rect">
            <a:avLst/>
          </a:prstGeom>
        </p:spPr>
        <p:txBody>
          <a:bodyPr vert="horz" lIns="91158" tIns="45574" rIns="91158" bIns="45574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CBE94F3-AB03-4792-853D-8FA23C2F552D}" type="datetimeFigureOut">
              <a:rPr lang="ru-RU"/>
              <a:pPr>
                <a:defRPr/>
              </a:pPr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7488"/>
            <a:ext cx="2895600" cy="303212"/>
          </a:xfrm>
          <a:prstGeom prst="rect">
            <a:avLst/>
          </a:prstGeom>
        </p:spPr>
        <p:txBody>
          <a:bodyPr vert="horz" lIns="91158" tIns="45574" rIns="91158" bIns="45574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7488"/>
            <a:ext cx="2133600" cy="303212"/>
          </a:xfrm>
          <a:prstGeom prst="rect">
            <a:avLst/>
          </a:prstGeom>
        </p:spPr>
        <p:txBody>
          <a:bodyPr vert="horz" lIns="91158" tIns="45574" rIns="91158" bIns="45574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F9A4D7B-3513-4398-8692-AF6F1BA1AF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5pPr>
      <a:lvl6pPr marL="455797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6pPr>
      <a:lvl7pPr marL="911605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7pPr>
      <a:lvl8pPr marL="1367409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8pPr>
      <a:lvl9pPr marL="1823212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416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8238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3850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1050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06911" indent="-227901" algn="l" defTabSz="9116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2709" indent="-227901" algn="l" defTabSz="9116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18514" indent="-227901" algn="l" defTabSz="9116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74317" indent="-227901" algn="l" defTabSz="9116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16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5797" algn="l" defTabSz="9116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1605" algn="l" defTabSz="9116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7409" algn="l" defTabSz="9116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3212" algn="l" defTabSz="9116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9008" algn="l" defTabSz="9116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4812" algn="l" defTabSz="9116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0614" algn="l" defTabSz="9116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6415" algn="l" defTabSz="9116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9796" y="1561356"/>
            <a:ext cx="8314692" cy="288032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/>
              <a:t>Направления совершенствования инструментария для оценки учебных достижений по </a:t>
            </a:r>
            <a:r>
              <a:rPr lang="ru-RU" sz="2800" b="1" dirty="0" smtClean="0"/>
              <a:t>физике. </a:t>
            </a:r>
            <a:br>
              <a:rPr lang="ru-RU" sz="2800" b="1" dirty="0" smtClean="0"/>
            </a:br>
            <a:r>
              <a:rPr lang="ru-RU" sz="2800" b="1" dirty="0" smtClean="0"/>
              <a:t>Контрольные измерительные материалы (КИМ) Основного государственного экзамена (ОГЭ) по физике</a:t>
            </a:r>
            <a:endParaRPr lang="ru-RU" sz="2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68538" y="4657725"/>
            <a:ext cx="6551612" cy="863600"/>
          </a:xfrm>
        </p:spPr>
        <p:txBody>
          <a:bodyPr rtlCol="0"/>
          <a:lstStyle/>
          <a:p>
            <a:pPr lvl="2" algn="r" eaLnBrk="1" fontAlgn="auto" hangingPunct="1">
              <a:spcAft>
                <a:spcPts val="0"/>
              </a:spcAft>
              <a:defRPr/>
            </a:pPr>
            <a:r>
              <a:rPr lang="ru-RU" sz="1500" b="1" i="1" dirty="0" smtClean="0">
                <a:solidFill>
                  <a:schemeClr val="accent1">
                    <a:lumMod val="50000"/>
                  </a:schemeClr>
                </a:solidFill>
              </a:rPr>
              <a:t>Демидова М.Ю., </a:t>
            </a:r>
            <a:r>
              <a:rPr lang="ru-RU" sz="1500" b="1" i="1" dirty="0" err="1" smtClean="0">
                <a:solidFill>
                  <a:schemeClr val="accent1">
                    <a:lumMod val="50000"/>
                  </a:schemeClr>
                </a:solidFill>
              </a:rPr>
              <a:t>д.п.н</a:t>
            </a:r>
            <a:r>
              <a:rPr lang="ru-RU" sz="1500" b="1" i="1" dirty="0" smtClean="0">
                <a:solidFill>
                  <a:schemeClr val="accent1">
                    <a:lumMod val="50000"/>
                  </a:schemeClr>
                </a:solidFill>
              </a:rPr>
              <a:t>., руководитель </a:t>
            </a:r>
          </a:p>
          <a:p>
            <a:pPr lvl="2" algn="r" eaLnBrk="1" fontAlgn="auto" hangingPunct="1">
              <a:spcAft>
                <a:spcPts val="0"/>
              </a:spcAft>
              <a:defRPr/>
            </a:pPr>
            <a:r>
              <a:rPr lang="ru-RU" sz="1500" b="1" i="1" dirty="0" smtClean="0">
                <a:solidFill>
                  <a:schemeClr val="accent1">
                    <a:lumMod val="50000"/>
                  </a:schemeClr>
                </a:solidFill>
              </a:rPr>
              <a:t>комиссии по разработке КИМ для ГИА по физике</a:t>
            </a:r>
            <a:endParaRPr lang="ru-RU" sz="1500" b="1" i="1" dirty="0">
              <a:solidFill>
                <a:schemeClr val="accent1">
                  <a:lumMod val="50000"/>
                </a:schemeClr>
              </a:solidFill>
            </a:endParaRPr>
          </a:p>
          <a:p>
            <a:pPr algn="r" eaLnBrk="1" fontAlgn="auto" hangingPunct="1">
              <a:spcAft>
                <a:spcPts val="0"/>
              </a:spcAft>
              <a:defRPr/>
            </a:pP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7" y="1014318"/>
            <a:ext cx="4032447" cy="1728193"/>
          </a:xfrm>
        </p:spPr>
        <p:txBody>
          <a:bodyPr/>
          <a:lstStyle/>
          <a:p>
            <a:pPr indent="0">
              <a:buNone/>
            </a:pPr>
            <a:r>
              <a:rPr lang="ru-RU" sz="2000" dirty="0" smtClean="0"/>
              <a:t>Экспериментальные задания </a:t>
            </a:r>
          </a:p>
          <a:p>
            <a:pPr indent="0">
              <a:buNone/>
            </a:pPr>
            <a:r>
              <a:rPr lang="ru-RU" sz="2000" dirty="0" smtClean="0"/>
              <a:t>(на реальном оборудовании)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985292"/>
            <a:ext cx="3817074" cy="466457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solidFill>
                  <a:srgbClr val="006666">
                    <a:lumMod val="50000"/>
                  </a:srgbClr>
                </a:solidFill>
              </a:rPr>
              <a:t>Перспективная модель. </a:t>
            </a:r>
            <a:r>
              <a:rPr lang="ru-RU" sz="2400" b="1" dirty="0" smtClean="0"/>
              <a:t>Блок «Методология»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849774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0364" y="193204"/>
            <a:ext cx="8363272" cy="612411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Подходы к оценке </a:t>
            </a:r>
            <a:br>
              <a:rPr lang="ru-RU" sz="2400" b="1" dirty="0" smtClean="0"/>
            </a:br>
            <a:r>
              <a:rPr lang="ru-RU" sz="2400" b="1" dirty="0" smtClean="0"/>
              <a:t>экспериментального задания в ГИА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В процессе обучения</a:t>
            </a:r>
            <a:r>
              <a:rPr lang="ru-RU" dirty="0" smtClean="0"/>
              <a:t>: результаты наблюдения учителем за ходом выполнения лабораторной работы + результаты оценки письменного отчета</a:t>
            </a:r>
          </a:p>
          <a:p>
            <a:pPr indent="0">
              <a:buNone/>
            </a:pPr>
            <a:endParaRPr lang="ru-RU" dirty="0" smtClean="0"/>
          </a:p>
          <a:p>
            <a:pPr indent="450215" hangingPunct="0">
              <a:tabLst>
                <a:tab pos="457200" algn="l"/>
              </a:tabLst>
            </a:pPr>
            <a:r>
              <a:rPr lang="ru-RU" b="1" dirty="0" smtClean="0"/>
              <a:t>В рамках ГИА</a:t>
            </a:r>
            <a:r>
              <a:rPr lang="ru-RU" dirty="0" smtClean="0"/>
              <a:t>: оценке подлежит ТОЛЬКО письменный отчет о ходе и результатах выполнения задания. </a:t>
            </a:r>
          </a:p>
          <a:p>
            <a:pPr indent="0" hangingPunct="0">
              <a:buNone/>
              <a:tabLst>
                <a:tab pos="457200" algn="l"/>
              </a:tabLst>
            </a:pPr>
            <a:r>
              <a:rPr lang="ru-RU" sz="2100" b="1" dirty="0" smtClean="0"/>
              <a:t>П</a:t>
            </a:r>
            <a:r>
              <a:rPr lang="ru-RU" sz="2100" b="1" dirty="0" smtClean="0">
                <a:ea typeface="Calibri"/>
              </a:rPr>
              <a:t>олученный </a:t>
            </a:r>
            <a:r>
              <a:rPr lang="ru-RU" sz="2100" b="1" dirty="0">
                <a:ea typeface="Calibri"/>
              </a:rPr>
              <a:t>учащимся результат измерений служит основанием </a:t>
            </a:r>
            <a:r>
              <a:rPr lang="ru-RU" sz="2100" b="1" dirty="0" smtClean="0">
                <a:ea typeface="Calibri"/>
              </a:rPr>
              <a:t>как для оценивания </a:t>
            </a:r>
            <a:r>
              <a:rPr lang="ru-RU" sz="2100" b="1" dirty="0">
                <a:ea typeface="Calibri"/>
              </a:rPr>
              <a:t>качества выполнения </a:t>
            </a:r>
            <a:r>
              <a:rPr lang="ru-RU" sz="2100" b="1" dirty="0" smtClean="0">
                <a:ea typeface="Calibri"/>
              </a:rPr>
              <a:t>задания, так и для </a:t>
            </a:r>
            <a:r>
              <a:rPr lang="ru-RU" sz="2100" b="1" dirty="0">
                <a:ea typeface="Calibri"/>
              </a:rPr>
              <a:t>вывода об уровне </a:t>
            </a:r>
            <a:r>
              <a:rPr lang="ru-RU" sz="2100" b="1" dirty="0" err="1">
                <a:ea typeface="Calibri"/>
              </a:rPr>
              <a:t>сформированности</a:t>
            </a:r>
            <a:r>
              <a:rPr lang="ru-RU" sz="2100" b="1" dirty="0">
                <a:ea typeface="Calibri"/>
              </a:rPr>
              <a:t> всей совокупности экспериментальных умений, которые использовались при </a:t>
            </a:r>
            <a:r>
              <a:rPr lang="ru-RU" sz="2100" b="1" dirty="0" smtClean="0">
                <a:ea typeface="Calibri"/>
              </a:rPr>
              <a:t>выполнении задания</a:t>
            </a:r>
            <a:endParaRPr lang="ru-RU" sz="2100" dirty="0"/>
          </a:p>
        </p:txBody>
      </p:sp>
    </p:spTree>
    <p:extLst>
      <p:ext uri="{BB962C8B-B14F-4D97-AF65-F5344CB8AC3E}">
        <p14:creationId xmlns:p14="http://schemas.microsoft.com/office/powerpoint/2010/main" val="3773687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0364" y="193204"/>
            <a:ext cx="8363272" cy="612411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Подходы к оценке </a:t>
            </a:r>
            <a:br>
              <a:rPr lang="ru-RU" sz="2400" b="1" dirty="0" smtClean="0"/>
            </a:br>
            <a:r>
              <a:rPr lang="ru-RU" sz="2400" b="1" dirty="0" smtClean="0"/>
              <a:t>экспериментального задания в ГИА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6" y="1417339"/>
            <a:ext cx="8229600" cy="3627621"/>
          </a:xfrm>
        </p:spPr>
        <p:txBody>
          <a:bodyPr>
            <a:normAutofit/>
          </a:bodyPr>
          <a:lstStyle/>
          <a:p>
            <a:r>
              <a:rPr lang="ru-RU" dirty="0" smtClean="0"/>
              <a:t>Стандартизация оборудования</a:t>
            </a:r>
          </a:p>
          <a:p>
            <a:r>
              <a:rPr lang="ru-RU" dirty="0" smtClean="0"/>
              <a:t>«Привязка» реального комплекта оборудования, который использовал экзаменуемый, к его работе</a:t>
            </a:r>
          </a:p>
          <a:p>
            <a:r>
              <a:rPr lang="ru-RU" dirty="0" smtClean="0"/>
              <a:t>Использование комплектов оборудования, разработанных для ГИА (учет тематики заданий и числа заданий в базе, частотности использования)  </a:t>
            </a:r>
          </a:p>
          <a:p>
            <a:pPr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027208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Типология экспериментальных заданий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lvl="0" indent="-342900">
              <a:lnSpc>
                <a:spcPct val="115000"/>
              </a:lnSpc>
              <a:buFont typeface="+mj-lt"/>
              <a:buAutoNum type="arabicPeriod"/>
              <a:tabLst>
                <a:tab pos="270510" algn="l"/>
              </a:tabLs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Проведение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косвенных измерений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(прямые измерения двух физических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величин и расчет по полученным данным зависимого от них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параметра)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  <a:tabLst>
                <a:tab pos="270510" algn="l"/>
              </a:tabLs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Исследование зависимости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одной физической величины от другой с представлением результатов в виде графика или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таблицы 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buFont typeface="+mj-lt"/>
              <a:buAutoNum type="arabicPeriod"/>
              <a:tabLst>
                <a:tab pos="270510" algn="l"/>
              </a:tabLs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Проверка заданных предположений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(прямые измерения физических величин и сравнение заданных соотношений между ними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)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1769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Косвенные измерения</a:t>
            </a:r>
            <a:endParaRPr lang="ru-RU" sz="28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29308"/>
            <a:ext cx="4973533" cy="252028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094" y="2364268"/>
            <a:ext cx="4182702" cy="31683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4507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Исследование зависимостей</a:t>
            </a:r>
            <a:endParaRPr lang="ru-RU" sz="2800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01315"/>
            <a:ext cx="5404239" cy="288032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196265"/>
            <a:ext cx="3438833" cy="336025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5864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Проверка предположений</a:t>
            </a:r>
            <a:endParaRPr lang="ru-RU" sz="2800" b="1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73113"/>
            <a:ext cx="5633523" cy="29523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974094"/>
            <a:ext cx="3775044" cy="36304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3609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596900" y="193675"/>
            <a:ext cx="8362950" cy="611188"/>
          </a:xfrm>
        </p:spPr>
        <p:txBody>
          <a:bodyPr/>
          <a:lstStyle/>
          <a:p>
            <a:r>
              <a:rPr lang="ru-RU" altLang="ru-RU" sz="2800" b="1" dirty="0" smtClean="0"/>
              <a:t>ОГЭ-2020. Задания 1 и 2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3" y="985838"/>
            <a:ext cx="8229600" cy="1008062"/>
          </a:xfrm>
        </p:spPr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ru-RU" dirty="0" smtClean="0"/>
              <a:t>№1 – величины, их единицы, приборы, примеры явлений, величин и единиц величин</a:t>
            </a:r>
          </a:p>
          <a:p>
            <a:pPr>
              <a:defRPr/>
            </a:pPr>
            <a:r>
              <a:rPr lang="ru-RU" dirty="0" smtClean="0"/>
              <a:t>№2 – формулы по всему курсу (КОДИФИКАТОР)</a:t>
            </a:r>
            <a:endParaRPr lang="ru-RU" dirty="0"/>
          </a:p>
        </p:txBody>
      </p:sp>
      <p:pic>
        <p:nvPicPr>
          <p:cNvPr id="717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993900"/>
            <a:ext cx="4752975" cy="2343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7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550" y="3165475"/>
            <a:ext cx="5067300" cy="23320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6481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4619625" cy="612775"/>
          </a:xfrm>
        </p:spPr>
        <p:txBody>
          <a:bodyPr/>
          <a:lstStyle/>
          <a:p>
            <a:r>
              <a:rPr lang="ru-RU" altLang="ru-RU" sz="2400" b="1" dirty="0" smtClean="0"/>
              <a:t>ОГЭ-2020. Задания 3 и 4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3" y="985838"/>
            <a:ext cx="3887787" cy="2087562"/>
          </a:xfrm>
        </p:spPr>
        <p:txBody>
          <a:bodyPr>
            <a:normAutofit fontScale="85000" lnSpcReduction="10000"/>
          </a:bodyPr>
          <a:lstStyle/>
          <a:p>
            <a:pPr algn="l">
              <a:defRPr/>
            </a:pPr>
            <a:r>
              <a:rPr lang="ru-RU" dirty="0" smtClean="0"/>
              <a:t>№3 – узнавание явлений, свойства явлений</a:t>
            </a:r>
          </a:p>
          <a:p>
            <a:pPr algn="l">
              <a:defRPr/>
            </a:pPr>
            <a:r>
              <a:rPr lang="ru-RU" dirty="0" smtClean="0"/>
              <a:t>№4 – описание явлений с использованием соответствующих терминов</a:t>
            </a:r>
            <a:endParaRPr lang="ru-RU" dirty="0"/>
          </a:p>
        </p:txBody>
      </p:sp>
      <p:pic>
        <p:nvPicPr>
          <p:cNvPr id="819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186113"/>
            <a:ext cx="3749675" cy="22431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19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42875"/>
            <a:ext cx="4283075" cy="53070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0504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750888" y="193675"/>
            <a:ext cx="8362950" cy="611188"/>
          </a:xfrm>
        </p:spPr>
        <p:txBody>
          <a:bodyPr>
            <a:normAutofit/>
          </a:bodyPr>
          <a:lstStyle/>
          <a:p>
            <a:r>
              <a:rPr lang="ru-RU" altLang="ru-RU" sz="2400" b="1" dirty="0">
                <a:solidFill>
                  <a:prstClr val="black"/>
                </a:solidFill>
              </a:rPr>
              <a:t>ОГЭ-2020. </a:t>
            </a:r>
            <a:r>
              <a:rPr lang="ru-RU" altLang="ru-RU" sz="2400" b="1" dirty="0" smtClean="0"/>
              <a:t>Задания 5-10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3" y="985838"/>
            <a:ext cx="8229600" cy="719137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ru-RU" dirty="0" smtClean="0"/>
              <a:t>№5 и№6 –механика, №7 – тепловые явления, №8 и №9 – электромагнитные явления, №10 – квантовые явления</a:t>
            </a:r>
            <a:endParaRPr lang="ru-RU" dirty="0"/>
          </a:p>
        </p:txBody>
      </p:sp>
      <p:pic>
        <p:nvPicPr>
          <p:cNvPr id="922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150" y="1633538"/>
            <a:ext cx="6743700" cy="3962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406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713484"/>
            <a:ext cx="8229600" cy="792237"/>
          </a:xfrm>
        </p:spPr>
        <p:txBody>
          <a:bodyPr>
            <a:normAutofit/>
          </a:bodyPr>
          <a:lstStyle/>
          <a:p>
            <a:pPr indent="0" algn="ctr">
              <a:buNone/>
              <a:defRPr/>
            </a:pP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КИМ ОГЭ по физике</a:t>
            </a:r>
            <a:endParaRPr lang="ru-RU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20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0888" y="193675"/>
            <a:ext cx="8362950" cy="61118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altLang="ru-RU" sz="2400" b="1" dirty="0">
                <a:solidFill>
                  <a:prstClr val="black"/>
                </a:solidFill>
              </a:rPr>
              <a:t>ОГЭ-2020. </a:t>
            </a:r>
            <a:r>
              <a:rPr lang="ru-RU" sz="2400" b="1" dirty="0" smtClean="0"/>
              <a:t>Задания 11-14</a:t>
            </a:r>
            <a:br>
              <a:rPr lang="ru-RU" sz="2400" b="1" dirty="0" smtClean="0"/>
            </a:br>
            <a:r>
              <a:rPr lang="ru-RU" sz="2400" b="1" dirty="0" smtClean="0"/>
              <a:t>(без обновления)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99506"/>
            <a:ext cx="4392488" cy="2650081"/>
          </a:xfrm>
        </p:spPr>
        <p:txBody>
          <a:bodyPr>
            <a:normAutofit fontScale="85000" lnSpcReduction="10000"/>
          </a:bodyPr>
          <a:lstStyle/>
          <a:p>
            <a:pPr>
              <a:defRPr/>
            </a:pPr>
            <a:r>
              <a:rPr lang="ru-RU" dirty="0" smtClean="0"/>
              <a:t>№11 - механические </a:t>
            </a:r>
            <a:br>
              <a:rPr lang="ru-RU" dirty="0" smtClean="0"/>
            </a:br>
            <a:r>
              <a:rPr lang="ru-RU" dirty="0" smtClean="0"/>
              <a:t>и тепловые явления, </a:t>
            </a:r>
          </a:p>
          <a:p>
            <a:pPr>
              <a:defRPr/>
            </a:pPr>
            <a:r>
              <a:rPr lang="ru-RU" dirty="0" smtClean="0"/>
              <a:t>№12 – электромагнитные </a:t>
            </a:r>
            <a:br>
              <a:rPr lang="ru-RU" dirty="0" smtClean="0"/>
            </a:br>
            <a:r>
              <a:rPr lang="ru-RU" dirty="0" smtClean="0"/>
              <a:t>и квантовые явления</a:t>
            </a:r>
          </a:p>
          <a:p>
            <a:pPr>
              <a:defRPr/>
            </a:pPr>
            <a:r>
              <a:rPr lang="ru-RU" dirty="0" smtClean="0">
                <a:solidFill>
                  <a:prstClr val="black"/>
                </a:solidFill>
                <a:latin typeface="Tahoma"/>
                <a:ea typeface="+mj-ea"/>
                <a:cs typeface="+mj-cs"/>
              </a:rPr>
              <a:t>№</a:t>
            </a:r>
            <a:r>
              <a:rPr lang="ru-RU" dirty="0">
                <a:solidFill>
                  <a:prstClr val="black"/>
                </a:solidFill>
                <a:latin typeface="Tahoma"/>
                <a:ea typeface="+mj-ea"/>
                <a:cs typeface="+mj-cs"/>
              </a:rPr>
              <a:t>13 – задания по графикам</a:t>
            </a:r>
          </a:p>
          <a:p>
            <a:pPr>
              <a:defRPr/>
            </a:pPr>
            <a:r>
              <a:rPr lang="ru-RU" dirty="0">
                <a:solidFill>
                  <a:prstClr val="black"/>
                </a:solidFill>
                <a:latin typeface="Tahoma"/>
                <a:ea typeface="+mj-ea"/>
                <a:cs typeface="+mj-cs"/>
              </a:rPr>
              <a:t>№14 - задания по таблицам и схемам</a:t>
            </a:r>
            <a:endParaRPr lang="ru-RU" dirty="0"/>
          </a:p>
          <a:p>
            <a:pPr>
              <a:defRPr/>
            </a:pPr>
            <a:endParaRPr lang="ru-RU" dirty="0" smtClean="0"/>
          </a:p>
          <a:p>
            <a:pPr>
              <a:defRPr/>
            </a:pPr>
            <a:endParaRPr lang="ru-RU" dirty="0"/>
          </a:p>
        </p:txBody>
      </p:sp>
      <p:pic>
        <p:nvPicPr>
          <p:cNvPr id="1024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13" y="3848544"/>
            <a:ext cx="4176464" cy="163351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Объект 2"/>
          <p:cNvSpPr txBox="1">
            <a:spLocks/>
          </p:cNvSpPr>
          <p:nvPr/>
        </p:nvSpPr>
        <p:spPr bwMode="auto">
          <a:xfrm>
            <a:off x="4716016" y="985292"/>
            <a:ext cx="4320480" cy="1439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158" tIns="45574" rIns="91158" bIns="45574" numCol="1" anchor="t" anchorCtr="0" compatLnSpc="1">
            <a:prstTxWarp prst="textNoShape">
              <a:avLst/>
            </a:prstTxWarp>
            <a:normAutofit/>
          </a:bodyPr>
          <a:lstStyle>
            <a:lvl1pPr marL="341850" marR="0" indent="341850" algn="just" defTabSz="911605" rtl="0" eaLnBrk="1" fontAlgn="auto" latinLnBrk="0" hangingPunct="1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9775" indent="-284163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8238" indent="-227013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3850" indent="-227013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1050" indent="-227013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06911" indent="-227901" algn="l" defTabSz="91160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62709" indent="-227901" algn="l" defTabSz="91160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18514" indent="-227901" algn="l" defTabSz="91160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74317" indent="-227901" algn="l" defTabSz="91160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8400" y="1273324"/>
            <a:ext cx="3875712" cy="41434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745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750888" y="193675"/>
            <a:ext cx="8362950" cy="611188"/>
          </a:xfrm>
        </p:spPr>
        <p:txBody>
          <a:bodyPr/>
          <a:lstStyle/>
          <a:p>
            <a:r>
              <a:rPr lang="ru-RU" altLang="ru-RU" sz="2400" b="1" smtClean="0"/>
              <a:t>Задания 15 и 16 – методология (без обновления)</a:t>
            </a:r>
          </a:p>
        </p:txBody>
      </p:sp>
      <p:pic>
        <p:nvPicPr>
          <p:cNvPr id="1229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3800" y="1149350"/>
            <a:ext cx="3735388" cy="4175125"/>
          </a:xfrm>
          <a:noFill/>
          <a:ln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29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625600"/>
            <a:ext cx="3600450" cy="3698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8807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ОГЭ-2020. Задание 17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Используются </a:t>
            </a:r>
            <a:r>
              <a:rPr lang="ru-RU" b="1" dirty="0" smtClean="0"/>
              <a:t>ТОЛЬКО задания на косвенные измерения</a:t>
            </a:r>
          </a:p>
          <a:p>
            <a:r>
              <a:rPr lang="ru-RU" dirty="0" smtClean="0"/>
              <a:t>Необходимо 5 комплектов оборудования: новая комплектация, но допускает использование традиционной номенклатуры приборов и оборудования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4320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827585" y="193204"/>
            <a:ext cx="3744416" cy="611188"/>
          </a:xfrm>
        </p:spPr>
        <p:txBody>
          <a:bodyPr>
            <a:normAutofit fontScale="90000"/>
          </a:bodyPr>
          <a:lstStyle/>
          <a:p>
            <a:r>
              <a:rPr lang="ru-RU" altLang="ru-RU" sz="2400" b="1" dirty="0" smtClean="0"/>
              <a:t>Обновление комплектов</a:t>
            </a:r>
          </a:p>
        </p:txBody>
      </p: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81995"/>
            <a:ext cx="4266183" cy="212345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0"/>
            <a:ext cx="4560888" cy="55054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559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0888" y="193675"/>
            <a:ext cx="4181475" cy="61118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400" b="1" dirty="0" smtClean="0"/>
              <a:t>Задание 17- экспериментальное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0978" y="1216901"/>
            <a:ext cx="4402832" cy="1584325"/>
          </a:xfrm>
        </p:spPr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ru-RU" dirty="0" smtClean="0"/>
              <a:t>Изменение требований (запись показаний с учетом абсолютной погрешности)</a:t>
            </a:r>
          </a:p>
          <a:p>
            <a:pPr>
              <a:defRPr/>
            </a:pPr>
            <a:r>
              <a:rPr lang="ru-RU" dirty="0" smtClean="0"/>
              <a:t>Изменение критериев оценивания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09" y="3433564"/>
            <a:ext cx="4808654" cy="20122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50864"/>
            <a:ext cx="3528392" cy="55007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7291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5319" y="121196"/>
            <a:ext cx="8064896" cy="779376"/>
          </a:xfrm>
        </p:spPr>
        <p:txBody>
          <a:bodyPr>
            <a:normAutofit/>
          </a:bodyPr>
          <a:lstStyle/>
          <a:p>
            <a:r>
              <a:rPr lang="ru-RU" sz="1800" b="1" dirty="0"/>
              <a:t>Схема оценивания экспериментального задания на проверку умения проводить косвенные измерения физических величин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8869" y="1123373"/>
            <a:ext cx="3916725" cy="25190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06630" y="1123373"/>
            <a:ext cx="4783585" cy="4256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00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436096" cy="32537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4" y="2497460"/>
            <a:ext cx="5297869" cy="314553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58204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9500" y="0"/>
            <a:ext cx="7354948" cy="1067408"/>
          </a:xfrm>
        </p:spPr>
        <p:txBody>
          <a:bodyPr>
            <a:normAutofit/>
          </a:bodyPr>
          <a:lstStyle/>
          <a:p>
            <a:r>
              <a:rPr lang="ru-RU" sz="2400" b="1" dirty="0"/>
              <a:t>Пример </a:t>
            </a:r>
            <a:r>
              <a:rPr lang="ru-RU" sz="2400" b="1" dirty="0" smtClean="0"/>
              <a:t> </a:t>
            </a:r>
            <a:r>
              <a:rPr lang="ru-RU" sz="2400" b="1" dirty="0"/>
              <a:t>(3 балла</a:t>
            </a:r>
            <a:r>
              <a:rPr lang="ru-RU" sz="2400" b="1" dirty="0" smtClean="0"/>
              <a:t>) </a:t>
            </a:r>
            <a:br>
              <a:rPr lang="ru-RU" sz="2400" b="1" dirty="0" smtClean="0"/>
            </a:br>
            <a:r>
              <a:rPr lang="ru-RU" sz="2400" i="1" dirty="0" smtClean="0"/>
              <a:t>В </a:t>
            </a:r>
            <a:r>
              <a:rPr lang="ru-RU" sz="2400" i="1" dirty="0"/>
              <a:t>комплекте оборудования была пружина 40 Н/м.</a:t>
            </a:r>
            <a:endParaRPr lang="ru-RU" sz="2400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61421" y="1162761"/>
            <a:ext cx="3459921" cy="45522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50941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3445" y="102558"/>
            <a:ext cx="7693051" cy="1067408"/>
          </a:xfrm>
        </p:spPr>
        <p:txBody>
          <a:bodyPr>
            <a:noAutofit/>
          </a:bodyPr>
          <a:lstStyle/>
          <a:p>
            <a:r>
              <a:rPr lang="ru-RU" sz="2400" b="1" dirty="0"/>
              <a:t>Пример </a:t>
            </a:r>
            <a:r>
              <a:rPr lang="ru-RU" sz="2400" b="1" dirty="0" smtClean="0"/>
              <a:t> </a:t>
            </a:r>
            <a:r>
              <a:rPr lang="ru-RU" sz="2400" b="1" dirty="0"/>
              <a:t>(2 </a:t>
            </a:r>
            <a:r>
              <a:rPr lang="ru-RU" sz="2400" b="1" dirty="0" smtClean="0"/>
              <a:t>балла)</a:t>
            </a:r>
            <a:br>
              <a:rPr lang="ru-RU" sz="2400" b="1" dirty="0" smtClean="0"/>
            </a:br>
            <a:r>
              <a:rPr lang="ru-RU" sz="2400" i="1" dirty="0" smtClean="0"/>
              <a:t>В </a:t>
            </a:r>
            <a:r>
              <a:rPr lang="ru-RU" sz="2400" i="1" dirty="0"/>
              <a:t>комплекте оборудования была пружина 40 Н/м.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4511" y="1169965"/>
            <a:ext cx="6228626" cy="4122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171167" y="3455096"/>
            <a:ext cx="4972833" cy="1457015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r>
              <a:rPr lang="ru-RU" b="1" i="1" dirty="0"/>
              <a:t>Комментарий</a:t>
            </a:r>
            <a:r>
              <a:rPr lang="ru-RU" b="1" dirty="0"/>
              <a:t>: на рисунке экспериментальной установки не указано равенство сил упругости и веса тела, соответственно, не обоснован способ измерения жесткости пружины.</a:t>
            </a:r>
          </a:p>
        </p:txBody>
      </p:sp>
    </p:spTree>
    <p:extLst>
      <p:ext uri="{BB962C8B-B14F-4D97-AF65-F5344CB8AC3E}">
        <p14:creationId xmlns:p14="http://schemas.microsoft.com/office/powerpoint/2010/main" val="166266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/>
              <a:t>Пример </a:t>
            </a:r>
            <a:r>
              <a:rPr lang="ru-RU" sz="2400" b="1" dirty="0" smtClean="0"/>
              <a:t> </a:t>
            </a:r>
            <a:r>
              <a:rPr lang="ru-RU" sz="2400" b="1" dirty="0"/>
              <a:t>(1 </a:t>
            </a:r>
            <a:r>
              <a:rPr lang="ru-RU" sz="2400" b="1" dirty="0" smtClean="0"/>
              <a:t>балл)</a:t>
            </a:r>
            <a:br>
              <a:rPr lang="ru-RU" sz="2400" b="1" dirty="0" smtClean="0"/>
            </a:br>
            <a:r>
              <a:rPr lang="ru-RU" sz="2400" i="1" dirty="0" smtClean="0"/>
              <a:t>В </a:t>
            </a:r>
            <a:r>
              <a:rPr lang="ru-RU" sz="2400" i="1" dirty="0"/>
              <a:t>комплекте оборудования была пружина 50 Н/м.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3034431" y="4707699"/>
            <a:ext cx="5594029" cy="903017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r>
              <a:rPr lang="ru-RU" b="1" i="1" dirty="0"/>
              <a:t>Комментарий</a:t>
            </a:r>
            <a:r>
              <a:rPr lang="ru-RU" b="1" dirty="0"/>
              <a:t>: в данном варианте только одно из прямых измерений указано с учетом абсолютной погрешности.</a:t>
            </a:r>
          </a:p>
        </p:txBody>
      </p:sp>
      <p:pic>
        <p:nvPicPr>
          <p:cNvPr id="6" name="Рисунок 5"/>
          <p:cNvPicPr/>
          <p:nvPr/>
        </p:nvPicPr>
        <p:blipFill>
          <a:blip r:embed="rId2" cstate="print"/>
          <a:srcRect t="3265"/>
          <a:stretch>
            <a:fillRect/>
          </a:stretch>
        </p:blipFill>
        <p:spPr bwMode="auto">
          <a:xfrm>
            <a:off x="723378" y="1531828"/>
            <a:ext cx="7083469" cy="298537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33073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28600"/>
            <a:ext cx="7920558" cy="6127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Перспективная модель КИМ ОГЭ по физике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313" y="1129308"/>
            <a:ext cx="8229600" cy="4320479"/>
          </a:xfrm>
        </p:spPr>
        <p:txBody>
          <a:bodyPr>
            <a:normAutofit fontScale="92500" lnSpcReduction="20000"/>
          </a:bodyPr>
          <a:lstStyle/>
          <a:p>
            <a:pPr indent="0">
              <a:buNone/>
              <a:defRPr/>
            </a:pPr>
            <a:r>
              <a:rPr lang="ru-RU" sz="2300" b="1" dirty="0" smtClean="0"/>
              <a:t>Постепенный ввод  модели в течение 2020-2022 гг. </a:t>
            </a:r>
          </a:p>
          <a:p>
            <a:pPr indent="0">
              <a:buFont typeface="Wingdings" pitchFamily="2" charset="2"/>
              <a:buNone/>
              <a:defRPr/>
            </a:pPr>
            <a:r>
              <a:rPr lang="ru-RU" sz="2300" b="1" dirty="0" smtClean="0"/>
              <a:t>В 2020 году:</a:t>
            </a:r>
          </a:p>
          <a:p>
            <a:pPr>
              <a:defRPr/>
            </a:pPr>
            <a:r>
              <a:rPr lang="ru-RU" sz="2300" dirty="0"/>
              <a:t>И</a:t>
            </a:r>
            <a:r>
              <a:rPr lang="ru-RU" sz="2300" dirty="0" smtClean="0"/>
              <a:t>зменение структуры</a:t>
            </a:r>
          </a:p>
          <a:p>
            <a:pPr>
              <a:defRPr/>
            </a:pPr>
            <a:r>
              <a:rPr lang="ru-RU" sz="2300" dirty="0"/>
              <a:t>Н</a:t>
            </a:r>
            <a:r>
              <a:rPr lang="ru-RU" sz="2300" dirty="0" smtClean="0"/>
              <a:t>овые и обновленные линии заданий 4, 5-10, 17 и 23</a:t>
            </a:r>
          </a:p>
          <a:p>
            <a:pPr indent="0">
              <a:buNone/>
              <a:defRPr/>
            </a:pPr>
            <a:r>
              <a:rPr lang="ru-RU" sz="2300" b="1" dirty="0" smtClean="0"/>
              <a:t>В 2021 году:</a:t>
            </a:r>
          </a:p>
          <a:p>
            <a:r>
              <a:rPr lang="ru-RU" sz="2300" dirty="0">
                <a:solidFill>
                  <a:prstClr val="black"/>
                </a:solidFill>
              </a:rPr>
              <a:t>Добавление заданий 17 на проведение </a:t>
            </a:r>
            <a:r>
              <a:rPr lang="ru-RU" sz="2300" dirty="0" smtClean="0">
                <a:solidFill>
                  <a:prstClr val="black"/>
                </a:solidFill>
              </a:rPr>
              <a:t>исследований и</a:t>
            </a:r>
            <a:br>
              <a:rPr lang="ru-RU" sz="2300" dirty="0" smtClean="0">
                <a:solidFill>
                  <a:prstClr val="black"/>
                </a:solidFill>
              </a:rPr>
            </a:br>
            <a:r>
              <a:rPr lang="ru-RU" sz="2300" dirty="0" smtClean="0">
                <a:solidFill>
                  <a:prstClr val="black"/>
                </a:solidFill>
              </a:rPr>
              <a:t>     второй </a:t>
            </a:r>
            <a:r>
              <a:rPr lang="ru-RU" sz="2300" dirty="0">
                <a:solidFill>
                  <a:prstClr val="black"/>
                </a:solidFill>
              </a:rPr>
              <a:t>качественной задачи </a:t>
            </a:r>
          </a:p>
          <a:p>
            <a:pPr lvl="0"/>
            <a:r>
              <a:rPr lang="ru-RU" sz="2300" dirty="0">
                <a:solidFill>
                  <a:prstClr val="black"/>
                </a:solidFill>
              </a:rPr>
              <a:t>Изменение заданий к </a:t>
            </a:r>
            <a:r>
              <a:rPr lang="ru-RU" sz="2300" dirty="0" smtClean="0">
                <a:solidFill>
                  <a:prstClr val="black"/>
                </a:solidFill>
              </a:rPr>
              <a:t>тексту</a:t>
            </a:r>
          </a:p>
          <a:p>
            <a:pPr lvl="0" indent="0">
              <a:buNone/>
            </a:pPr>
            <a:r>
              <a:rPr lang="ru-RU" sz="2300" b="1" dirty="0" smtClean="0">
                <a:solidFill>
                  <a:prstClr val="black"/>
                </a:solidFill>
              </a:rPr>
              <a:t>В 2022 году: </a:t>
            </a:r>
          </a:p>
          <a:p>
            <a:pPr lvl="0"/>
            <a:r>
              <a:rPr lang="ru-RU" sz="2300" dirty="0">
                <a:solidFill>
                  <a:prstClr val="black"/>
                </a:solidFill>
              </a:rPr>
              <a:t>Добавление заданий 17 на проверку предположений</a:t>
            </a:r>
          </a:p>
          <a:p>
            <a:pPr lvl="0"/>
            <a:r>
              <a:rPr lang="ru-RU" sz="2300" dirty="0">
                <a:solidFill>
                  <a:prstClr val="black"/>
                </a:solidFill>
              </a:rPr>
              <a:t>Введение задания на планирование </a:t>
            </a:r>
            <a:r>
              <a:rPr lang="ru-RU" sz="2300" dirty="0" smtClean="0">
                <a:solidFill>
                  <a:prstClr val="black"/>
                </a:solidFill>
              </a:rPr>
              <a:t>опытов</a:t>
            </a:r>
          </a:p>
          <a:p>
            <a:pPr lvl="0" indent="0">
              <a:buNone/>
            </a:pPr>
            <a:endParaRPr lang="ru-RU" sz="2300" dirty="0">
              <a:solidFill>
                <a:prstClr val="black"/>
              </a:solidFill>
            </a:endParaRPr>
          </a:p>
          <a:p>
            <a:pPr indent="0">
              <a:buNone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693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750888" y="193675"/>
            <a:ext cx="8362950" cy="611188"/>
          </a:xfrm>
        </p:spPr>
        <p:txBody>
          <a:bodyPr/>
          <a:lstStyle/>
          <a:p>
            <a:r>
              <a:rPr lang="ru-RU" altLang="ru-RU" sz="2400" b="1" dirty="0"/>
              <a:t>ОГЭ-2020. Задание </a:t>
            </a:r>
            <a:r>
              <a:rPr lang="ru-RU" altLang="ru-RU" sz="2400" b="1" dirty="0" smtClean="0"/>
              <a:t>18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3" y="985838"/>
            <a:ext cx="8229600" cy="1150937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ru-RU" dirty="0" smtClean="0"/>
              <a:t>Физические явления, лежащие в основе принципа действия технических устройств</a:t>
            </a:r>
          </a:p>
          <a:p>
            <a:pPr>
              <a:defRPr/>
            </a:pPr>
            <a:r>
              <a:rPr lang="ru-RU" dirty="0" smtClean="0"/>
              <a:t>Ученые и их открытия</a:t>
            </a:r>
          </a:p>
        </p:txBody>
      </p:sp>
      <p:pic>
        <p:nvPicPr>
          <p:cNvPr id="2150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635250"/>
            <a:ext cx="4464050" cy="23098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150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125" y="3362325"/>
            <a:ext cx="4362450" cy="2095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5123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750888" y="193675"/>
            <a:ext cx="8362950" cy="611188"/>
          </a:xfrm>
        </p:spPr>
        <p:txBody>
          <a:bodyPr/>
          <a:lstStyle/>
          <a:p>
            <a:r>
              <a:rPr lang="ru-RU" altLang="ru-RU" sz="2800" b="1" dirty="0">
                <a:solidFill>
                  <a:prstClr val="black"/>
                </a:solidFill>
              </a:rPr>
              <a:t>ОГЭ-2020. </a:t>
            </a:r>
            <a:r>
              <a:rPr lang="ru-RU" altLang="ru-RU" sz="2400" b="1" dirty="0" smtClean="0"/>
              <a:t>Задания 19-25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1138" y="1201738"/>
            <a:ext cx="5194300" cy="2016125"/>
          </a:xfrm>
        </p:spPr>
        <p:txBody>
          <a:bodyPr>
            <a:normAutofit fontScale="62500" lnSpcReduction="20000"/>
          </a:bodyPr>
          <a:lstStyle/>
          <a:p>
            <a:pPr>
              <a:defRPr/>
            </a:pPr>
            <a:r>
              <a:rPr lang="ru-RU" dirty="0" smtClean="0"/>
              <a:t>№19-21 – задания по тексту (без обновления)</a:t>
            </a:r>
          </a:p>
          <a:p>
            <a:pPr>
              <a:defRPr/>
            </a:pPr>
            <a:r>
              <a:rPr lang="ru-RU" dirty="0" smtClean="0"/>
              <a:t>№22 – качественная задача (без обновления)</a:t>
            </a:r>
          </a:p>
          <a:p>
            <a:pPr>
              <a:defRPr/>
            </a:pPr>
            <a:r>
              <a:rPr lang="ru-RU" dirty="0" smtClean="0"/>
              <a:t>№23 – расчетная задача повышенного уровня сложности</a:t>
            </a:r>
          </a:p>
          <a:p>
            <a:pPr>
              <a:defRPr/>
            </a:pPr>
            <a:r>
              <a:rPr lang="ru-RU" dirty="0" smtClean="0"/>
              <a:t>№24 и 25 – расчетные задачи </a:t>
            </a:r>
          </a:p>
          <a:p>
            <a:pPr indent="0">
              <a:buFont typeface="Wingdings" pitchFamily="2" charset="2"/>
              <a:buNone/>
              <a:defRPr/>
            </a:pPr>
            <a:r>
              <a:rPr lang="ru-RU" dirty="0" smtClean="0"/>
              <a:t>        высокого уровня сложности (без обновления</a:t>
            </a:r>
            <a:r>
              <a:rPr lang="ru-RU" dirty="0"/>
              <a:t>)</a:t>
            </a:r>
            <a:endParaRPr lang="ru-RU" dirty="0" smtClean="0"/>
          </a:p>
        </p:txBody>
      </p:sp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3505200"/>
            <a:ext cx="4652962" cy="1944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253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1489075"/>
            <a:ext cx="3498850" cy="3933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942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570163"/>
            <a:ext cx="7772400" cy="11350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28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 за внимание!</a:t>
            </a:r>
            <a:br>
              <a:rPr lang="ru-RU" sz="28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8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31795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Перспективная модель. Блок «Явления»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99" y="1129308"/>
            <a:ext cx="4268305" cy="13681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41476"/>
            <a:ext cx="4320480" cy="132937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153645"/>
            <a:ext cx="4320480" cy="13428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065125"/>
            <a:ext cx="3820939" cy="444034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722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solidFill>
                  <a:srgbClr val="006666">
                    <a:lumMod val="50000"/>
                  </a:srgbClr>
                </a:solidFill>
              </a:rPr>
              <a:t>Перспективная модель. </a:t>
            </a:r>
            <a:r>
              <a:rPr lang="ru-RU" sz="2400" b="1" dirty="0" smtClean="0">
                <a:solidFill>
                  <a:srgbClr val="006666">
                    <a:lumMod val="50000"/>
                  </a:srgbClr>
                </a:solidFill>
              </a:rPr>
              <a:t/>
            </a:r>
            <a:br>
              <a:rPr lang="ru-RU" sz="2400" b="1" dirty="0" smtClean="0">
                <a:solidFill>
                  <a:srgbClr val="006666">
                    <a:lumMod val="50000"/>
                  </a:srgbClr>
                </a:solidFill>
              </a:rPr>
            </a:b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Блок «качественные задачи»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79122"/>
            <a:ext cx="3024334" cy="360039"/>
          </a:xfrm>
        </p:spPr>
        <p:txBody>
          <a:bodyPr>
            <a:normAutofit fontScale="70000" lnSpcReduction="20000"/>
          </a:bodyPr>
          <a:lstStyle/>
          <a:p>
            <a:pPr indent="0">
              <a:buNone/>
            </a:pPr>
            <a:r>
              <a:rPr lang="ru-RU" dirty="0" smtClean="0"/>
              <a:t>Учебная ситуация</a:t>
            </a:r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849388"/>
            <a:ext cx="4032448" cy="104544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386" y="1858323"/>
            <a:ext cx="4204300" cy="7831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3328988"/>
            <a:ext cx="4032448" cy="78276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385" y="3169547"/>
            <a:ext cx="4261409" cy="87435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513684"/>
            <a:ext cx="4210655" cy="4401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576" y="4478734"/>
            <a:ext cx="4032448" cy="52390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2" name="Объект 2"/>
          <p:cNvSpPr txBox="1">
            <a:spLocks/>
          </p:cNvSpPr>
          <p:nvPr/>
        </p:nvSpPr>
        <p:spPr bwMode="auto">
          <a:xfrm>
            <a:off x="4674984" y="1057300"/>
            <a:ext cx="4153104" cy="603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158" tIns="45574" rIns="91158" bIns="45574" numCol="1" anchor="t" anchorCtr="0" compatLnSpc="1">
            <a:prstTxWarp prst="textNoShape">
              <a:avLst/>
            </a:prstTxWarp>
            <a:normAutofit fontScale="70000" lnSpcReduction="20000"/>
          </a:bodyPr>
          <a:lstStyle>
            <a:lvl1pPr marL="341850" marR="0" indent="341850" algn="just" defTabSz="911605" rtl="0" eaLnBrk="1" fontAlgn="auto" latinLnBrk="0" hangingPunct="1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9775" indent="-284163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8238" indent="-227013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3850" indent="-227013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1050" indent="-227013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06911" indent="-227901" algn="l" defTabSz="91160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62709" indent="-227901" algn="l" defTabSz="91160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18514" indent="-227901" algn="l" defTabSz="91160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74317" indent="-227901" algn="l" defTabSz="91160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Wingdings" pitchFamily="2" charset="2"/>
              <a:buNone/>
            </a:pPr>
            <a:r>
              <a:rPr lang="ru-RU" dirty="0" smtClean="0"/>
              <a:t>Практико-ориентированная  ситуация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778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786" y="193204"/>
            <a:ext cx="8363272" cy="612411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6666">
                    <a:lumMod val="50000"/>
                  </a:srgbClr>
                </a:solidFill>
              </a:rPr>
              <a:t>Перспективная модель.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Блок «Работа с текстом»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5332"/>
            <a:ext cx="5552311" cy="341570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7" y="4962500"/>
            <a:ext cx="3533775" cy="304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273324"/>
            <a:ext cx="2785446" cy="35390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1937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537" y="121196"/>
            <a:ext cx="8363272" cy="612411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06666">
                    <a:lumMod val="50000"/>
                  </a:srgbClr>
                </a:solidFill>
              </a:rPr>
              <a:t>Перспективная модель. </a:t>
            </a:r>
            <a:r>
              <a:rPr lang="ru-RU" sz="2400" b="1" dirty="0" smtClean="0"/>
              <a:t>Блок «Методология»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833" y="1261088"/>
            <a:ext cx="8352926" cy="1728193"/>
          </a:xfrm>
        </p:spPr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ru-RU" sz="2000" dirty="0" smtClean="0"/>
              <a:t>Снятие показание измерительных приборов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2000" dirty="0" smtClean="0"/>
              <a:t>Определение среднего значения для нескольких показаний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833" y="3001516"/>
            <a:ext cx="4968552" cy="23161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257519"/>
            <a:ext cx="3439790" cy="30601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8831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4153644"/>
            <a:ext cx="3816423" cy="1152129"/>
          </a:xfrm>
        </p:spPr>
        <p:txBody>
          <a:bodyPr/>
          <a:lstStyle/>
          <a:p>
            <a:pPr indent="0">
              <a:buNone/>
            </a:pPr>
            <a:r>
              <a:rPr lang="ru-RU" sz="2000" dirty="0" smtClean="0"/>
              <a:t>Выводы на основе данных описанного опыта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985291"/>
            <a:ext cx="3695494" cy="46509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solidFill>
                  <a:srgbClr val="006666">
                    <a:lumMod val="50000"/>
                  </a:srgbClr>
                </a:solidFill>
              </a:rPr>
              <a:t>Перспективная модель. </a:t>
            </a:r>
            <a:r>
              <a:rPr lang="ru-RU" sz="2400" b="1" dirty="0" smtClean="0"/>
              <a:t>Блок «Методология»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35530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7" y="1014318"/>
            <a:ext cx="8352926" cy="1728193"/>
          </a:xfrm>
        </p:spPr>
        <p:txBody>
          <a:bodyPr/>
          <a:lstStyle/>
          <a:p>
            <a:pPr indent="0">
              <a:buNone/>
            </a:pPr>
            <a:r>
              <a:rPr lang="ru-RU" sz="2000" dirty="0" smtClean="0"/>
              <a:t>Планирование опыта по заданной гипотезе на базе </a:t>
            </a:r>
            <a:br>
              <a:rPr lang="ru-RU" sz="2000" dirty="0" smtClean="0"/>
            </a:br>
            <a:r>
              <a:rPr lang="ru-RU" sz="2000" dirty="0" smtClean="0"/>
              <a:t>избыточного набора оборудования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69303"/>
            <a:ext cx="3766170" cy="344564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742511"/>
            <a:ext cx="4178052" cy="25724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solidFill>
                  <a:srgbClr val="006666">
                    <a:lumMod val="50000"/>
                  </a:srgbClr>
                </a:solidFill>
              </a:rPr>
              <a:t>Перспективная модель. </a:t>
            </a:r>
            <a:r>
              <a:rPr lang="ru-RU" sz="2400" b="1" dirty="0" smtClean="0"/>
              <a:t>Блок «Методология»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85180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ФИПИ">
      <a:dk1>
        <a:sysClr val="windowText" lastClr="000000"/>
      </a:dk1>
      <a:lt1>
        <a:sysClr val="window" lastClr="FFFFFF"/>
      </a:lt1>
      <a:dk2>
        <a:srgbClr val="006666"/>
      </a:dk2>
      <a:lt2>
        <a:srgbClr val="FFFFFF"/>
      </a:lt2>
      <a:accent1>
        <a:srgbClr val="006666"/>
      </a:accent1>
      <a:accent2>
        <a:srgbClr val="C00000"/>
      </a:accent2>
      <a:accent3>
        <a:srgbClr val="A2C4A6"/>
      </a:accent3>
      <a:accent4>
        <a:srgbClr val="8064A2"/>
      </a:accent4>
      <a:accent5>
        <a:srgbClr val="E36C09"/>
      </a:accent5>
      <a:accent6>
        <a:srgbClr val="548DD4"/>
      </a:accent6>
      <a:hlink>
        <a:srgbClr val="1F248D"/>
      </a:hlink>
      <a:folHlink>
        <a:srgbClr val="1F248D"/>
      </a:folHlink>
    </a:clrScheme>
    <a:fontScheme name="ФИПИ">
      <a:majorFont>
        <a:latin typeface="Tahoma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1234</TotalTime>
  <Words>601</Words>
  <Application>Microsoft Office PowerPoint</Application>
  <PresentationFormat>Экран (16:10)</PresentationFormat>
  <Paragraphs>84</Paragraphs>
  <Slides>32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Направления совершенствования инструментария для оценки учебных достижений по физике.  Контрольные измерительные материалы (КИМ) Основного государственного экзамена (ОГЭ) по физике</vt:lpstr>
      <vt:lpstr>Презентация PowerPoint</vt:lpstr>
      <vt:lpstr>Перспективная модель КИМ ОГЭ по физике</vt:lpstr>
      <vt:lpstr>Перспективная модель. Блок «Явления»</vt:lpstr>
      <vt:lpstr>Перспективная модель.  Блок «качественные задачи»</vt:lpstr>
      <vt:lpstr>Перспективная модель. Блок «Работа с текстом»</vt:lpstr>
      <vt:lpstr>Перспективная модель. Блок «Методология»</vt:lpstr>
      <vt:lpstr>Перспективная модель. Блок «Методология»</vt:lpstr>
      <vt:lpstr>Перспективная модель. Блок «Методология»</vt:lpstr>
      <vt:lpstr>Перспективная модель. Блок «Методология»</vt:lpstr>
      <vt:lpstr>Подходы к оценке  экспериментального задания в ГИА</vt:lpstr>
      <vt:lpstr>Подходы к оценке  экспериментального задания в ГИА</vt:lpstr>
      <vt:lpstr>Типология экспериментальных заданий</vt:lpstr>
      <vt:lpstr>Косвенные измерения</vt:lpstr>
      <vt:lpstr>Исследование зависимостей</vt:lpstr>
      <vt:lpstr>Проверка предположений</vt:lpstr>
      <vt:lpstr>ОГЭ-2020. Задания 1 и 2</vt:lpstr>
      <vt:lpstr>ОГЭ-2020. Задания 3 и 4</vt:lpstr>
      <vt:lpstr>ОГЭ-2020. Задания 5-10</vt:lpstr>
      <vt:lpstr>ОГЭ-2020. Задания 11-14 (без обновления)</vt:lpstr>
      <vt:lpstr>Задания 15 и 16 – методология (без обновления)</vt:lpstr>
      <vt:lpstr>ОГЭ-2020. Задание 17</vt:lpstr>
      <vt:lpstr>Обновление комплектов</vt:lpstr>
      <vt:lpstr>Задание 17- экспериментальное</vt:lpstr>
      <vt:lpstr>Схема оценивания экспериментального задания на проверку умения проводить косвенные измерения физических величин</vt:lpstr>
      <vt:lpstr>Презентация PowerPoint</vt:lpstr>
      <vt:lpstr>Пример  (3 балла)  В комплекте оборудования была пружина 40 Н/м.</vt:lpstr>
      <vt:lpstr>Пример  (2 балла) В комплекте оборудования была пружина 40 Н/м. </vt:lpstr>
      <vt:lpstr>Пример  (1 балл) В комплекте оборудования была пружина 50 Н/м. </vt:lpstr>
      <vt:lpstr>ОГЭ-2020. Задание 18</vt:lpstr>
      <vt:lpstr>ОГЭ-2020. Задания 19-25 </vt:lpstr>
      <vt:lpstr>Спасибо  за внимание!  </vt:lpstr>
    </vt:vector>
  </TitlesOfParts>
  <Company>FIPI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Red</dc:creator>
  <cp:lastModifiedBy>admin</cp:lastModifiedBy>
  <cp:revision>176</cp:revision>
  <dcterms:created xsi:type="dcterms:W3CDTF">2018-10-23T16:07:51Z</dcterms:created>
  <dcterms:modified xsi:type="dcterms:W3CDTF">2021-11-10T00:21:42Z</dcterms:modified>
</cp:coreProperties>
</file>