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266" r:id="rId14"/>
    <p:sldId id="280" r:id="rId15"/>
    <p:sldId id="282" r:id="rId16"/>
    <p:sldId id="307" r:id="rId17"/>
    <p:sldId id="283" r:id="rId18"/>
    <p:sldId id="269" r:id="rId19"/>
    <p:sldId id="271" r:id="rId20"/>
    <p:sldId id="272" r:id="rId21"/>
    <p:sldId id="270" r:id="rId22"/>
    <p:sldId id="273" r:id="rId23"/>
    <p:sldId id="275" r:id="rId24"/>
    <p:sldId id="274" r:id="rId25"/>
    <p:sldId id="276" r:id="rId26"/>
    <p:sldId id="277" r:id="rId27"/>
    <p:sldId id="278" r:id="rId28"/>
    <p:sldId id="279" r:id="rId29"/>
    <p:sldId id="281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325" r:id="rId44"/>
    <p:sldId id="299" r:id="rId45"/>
    <p:sldId id="300" r:id="rId46"/>
    <p:sldId id="302" r:id="rId47"/>
    <p:sldId id="303" r:id="rId48"/>
    <p:sldId id="309" r:id="rId49"/>
    <p:sldId id="301" r:id="rId50"/>
    <p:sldId id="306" r:id="rId51"/>
    <p:sldId id="308" r:id="rId52"/>
    <p:sldId id="310" r:id="rId53"/>
    <p:sldId id="311" r:id="rId54"/>
    <p:sldId id="305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2B58-8944-4C35-9CCE-32872BEBEC2A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5745E-7FBD-4761-9780-14E9D94AF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medweb.ru/articles/gipofiz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bono-esse.ru/blizzard/A/Posobie/AFG/NS/02_2_af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omanadvice.ru/psihicheskoe-zdorove-cheloveka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humbio.ru/humbio/physiology/001bf156.htm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humbio.ru/humbio/physiology/00017a52.htm" TargetMode="External"/><Relationship Id="rId3" Type="http://schemas.openxmlformats.org/officeDocument/2006/relationships/hyperlink" Target="http://humbio.ru/humbio/physiology/000d2f6e.htm" TargetMode="External"/><Relationship Id="rId7" Type="http://schemas.openxmlformats.org/officeDocument/2006/relationships/hyperlink" Target="http://humbio.ru/humbio/ssb/000e26fa.htm" TargetMode="External"/><Relationship Id="rId2" Type="http://schemas.openxmlformats.org/officeDocument/2006/relationships/hyperlink" Target="http://humbio.ru/humbio/physiology/00123b6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mbio.ru/humbio/physiology/x00e911e.htm" TargetMode="External"/><Relationship Id="rId5" Type="http://schemas.openxmlformats.org/officeDocument/2006/relationships/hyperlink" Target="http://humbio.ru/humbio/physiology/000d2e93.htm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://humbio.ru/humbio/physiology/000d2b68.htm" TargetMode="External"/><Relationship Id="rId9" Type="http://schemas.openxmlformats.org/officeDocument/2006/relationships/hyperlink" Target="http://humbio.ru/humbio/peptides/x0031e58.htm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humbio.ru/humbio/physiology/001b7f13.htm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046600" cy="923504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НЕРВНАЯ СИСТЕМА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Занятия\Уроки полные\Материал\Анатомия\Методички готовые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41262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периферической 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нервной системы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ПНС соединяет ЦНС с конечностями и органами. Ее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расположены далеко за пределами ЦНС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спинного и головного мозга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защищена костями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может привезти к механическим повреждениям или вредным действиям токсинов.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правильному функционированию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ПНС координация движений тела имеет согласованность.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система ответственна за сознательный контроль действий всего организма. Отвечает за реагирование на стрессовые ситуации и опасность. Увеличивает частоту пульса. В случае возникновения волнения, повышает уровень адреналина.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04664"/>
            <a:ext cx="7674056" cy="584373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нервная система делится на :</a:t>
            </a:r>
          </a:p>
          <a:p>
            <a:endParaRPr lang="ru-RU" dirty="0"/>
          </a:p>
        </p:txBody>
      </p:sp>
      <p:pic>
        <p:nvPicPr>
          <p:cNvPr id="4" name="Рисунок 3" descr="\\Soft-pc\USER DOCS\COMPUTER8_Online\14c2df8c190d313db98bd238c203fcc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12068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Соматическая НС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Иннервирует кожу и мышцы.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взаимоотношения с внешней средой, воспринимает ее воздействия и вызывает сокращения скелетных мышц.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Автономная(вегетативная )НС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обменные процессы 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размножение, работу сердца и сосудов , внутренних органов и желез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секреции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 делится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симпатическую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парасимпатическую.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004460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3.Строение нейрона. </a:t>
            </a:r>
            <a:r>
              <a:rPr lang="ru-RU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Нервные волокна</a:t>
            </a:r>
            <a:r>
              <a:rPr lang="ru-RU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320480" cy="4907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Структурно-функциональной единицей НС, является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возбудим и с помощью нервных импульсов способен проводить и передавать возбуждение к другим нервным клеткам или рабочим органам.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Занятия\Уроки полные\Материал\Анатомия\Методички готовые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8100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62088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синапса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216024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 может находиться в состоянии покоя или активности.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Отростки двух нейронов не соприкасаются друг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другом,а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лишь сближаются. Место контакта аксона одной клетки с дендритами других или телом другой, называется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синапсом.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импульса с клетки на клетку происходит при помощи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медиаторов.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Занятия\Уроки полные\Материал\Анатомия\Методички готовые\img12-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1"/>
            <a:ext cx="619268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D:\Занятия\Уроки полные\Материал\Анатомия\Методички готовые\HG141_brain-receptors-restoril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668344" cy="485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1016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нейронов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82168" cy="54116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бывают :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(проводят импульс в ЦНС)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Вставочные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соединяют несколько нервных клеток, их тела и отростки не выходят за пределы ЦНС)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проводят сигналы от ЦНС к рабочему органу)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Нервное волокно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–это отросток нейрона покрытый оболочками и проводящий нервный импульс.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миелинизированные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(более быстрое проведение импульса)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немиелизированные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Пучки нервных волокон покрытые общей соединительнотканной оболочкой образуют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4.Строение и функции спинного мозга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5328592" cy="51236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Спинной мозг по внешнему виду представляет собой длинный, почти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цилиндрической формы тяж длиной до 45 см и массой 34—38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спинной мозг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большою затылочного отверстия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 и заканчивается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второго поясничного позвонка.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Отходящий от продолговатого мозга и заканчивается мозговым  конусом на котором есть терминальная нить. Имеет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утолщения (шейное и поясничное)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которых отходят нервы к конечностям.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Борозды делят мозг на правую и левую части.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спинного мозга 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полость- центральный спинномозговой канал.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спинной мозг в позвоночном канале, его покрывают  3 оболочки. </a:t>
            </a:r>
          </a:p>
          <a:p>
            <a:endParaRPr lang="ru-RU" dirty="0"/>
          </a:p>
        </p:txBody>
      </p:sp>
      <p:pic>
        <p:nvPicPr>
          <p:cNvPr id="4" name="Рисунок 3" descr="\\Soft-pc\USER DOCS\COMPUTER8_Online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29523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 спинного мозга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464496" cy="4536504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Твердой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-наружная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соединительная выстилает внутреннюю полость черепа и позвоночный канал.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Паутинной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-расположена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 твердой –тонкая оболочка с небольшим кол-вом нервов и сосудов.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Мягкой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-сращена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мозгом заходит в борозды и содержит много кровеносных сосудов.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паутинной и мягкой (сосудистой) оболочкой и в центральном его канале находится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спинномозговая жидкость (ликвор)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эпидуральном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пространстве (промежуток между твердой мозговой оболочкой и поверхностью позвоночника) – сосуды и жировая ткань</a:t>
            </a:r>
          </a:p>
          <a:p>
            <a:endParaRPr lang="ru-RU" dirty="0"/>
          </a:p>
        </p:txBody>
      </p:sp>
      <p:pic>
        <p:nvPicPr>
          <p:cNvPr id="6146" name="Picture 2" descr="D:\Занятия\Уроки полные\Материал\Анатомия\Методички готовые\Obolochki_spinnogo_moz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259" y="1340768"/>
            <a:ext cx="457774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32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Основное значение и функции нервной системы</a:t>
            </a:r>
          </a:p>
          <a:p>
            <a:pPr marL="0" indent="0" algn="just">
              <a:buNone/>
            </a:pPr>
            <a:r>
              <a:rPr lang="ru-RU" sz="3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2.Организация нервной системы</a:t>
            </a:r>
          </a:p>
          <a:p>
            <a:pPr marL="0" indent="0" algn="just">
              <a:buNone/>
            </a:pPr>
            <a:r>
              <a:rPr lang="ru-RU" sz="3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3.Строение нервных клеток и волокон</a:t>
            </a:r>
          </a:p>
          <a:p>
            <a:pPr marL="0" indent="0" algn="just">
              <a:buNone/>
            </a:pPr>
            <a:r>
              <a:rPr lang="ru-RU" sz="3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4.Строение и функции спинного мозга</a:t>
            </a:r>
          </a:p>
          <a:p>
            <a:pPr marL="0" indent="0" algn="just">
              <a:buNone/>
            </a:pPr>
            <a:r>
              <a:rPr lang="ru-RU" sz="3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5.Строение и функции головного мозга</a:t>
            </a:r>
          </a:p>
          <a:p>
            <a:pPr marL="0" indent="0" algn="just">
              <a:buNone/>
            </a:pPr>
            <a:r>
              <a:rPr lang="ru-RU" sz="3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6.Строение рефлекторной дуги. Рефлексы и виды рефлексов</a:t>
            </a:r>
          </a:p>
          <a:p>
            <a:pPr marL="0" indent="0" algn="just">
              <a:buNone/>
            </a:pPr>
            <a:r>
              <a:rPr lang="ru-RU" sz="3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7.Симпатическая и парасимпатическая НС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анятия\Уроки полные\Материал\Анатомия\Методички готовые\pozvonochnyj-kanal-stroenie-pozvono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8290"/>
            <a:ext cx="6754727" cy="6431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строение спинного мозга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80728"/>
            <a:ext cx="4288520" cy="5267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1-продолговатый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2-шейное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утолщение,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3-передняя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срединная щель,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4-передняя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латеральная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борозда,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пояснично-крестцовое утолщение,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мозговой конус.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Занятия\Уроки полные\Материал\Анатомия\Методички готовые\mb4_0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268760"/>
            <a:ext cx="1344613" cy="535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строение спинного мозга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4536504" cy="49685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 разрезе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спинного мозга : внутренняя часть ,расположенная вокруг центрального канала имеет форму бабочки и образована серым веществом,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содержащим тела вставочных и двигательных нейронов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слой представлен белым веществом 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состоящим из отростков нейронов.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D:\Занятия\Уроки полные\Материал\Анатомия\Методички готовые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2465978"/>
            <a:ext cx="3672409" cy="205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8640"/>
            <a:ext cx="7128792" cy="29523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Белое вещество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 6 столбов: 2 передних,2боковых,2 задних в них и расположены проводящие пути.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восходящие проводящие пути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передают импульсы, поступающие от рецепторов в спинном мозге в головной.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Нисходящие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-передают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импульсы из головного мозга в спинной и дальше к органам.</a:t>
            </a:r>
          </a:p>
          <a:p>
            <a:endParaRPr lang="ru-RU" dirty="0"/>
          </a:p>
        </p:txBody>
      </p:sp>
      <p:pic>
        <p:nvPicPr>
          <p:cNvPr id="10242" name="Picture 2" descr="D:\Занятия\Уроки полные\Материал\Анатомия\Методички готовые\mb4_0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896544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8034096" cy="577172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сером веществе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передние ,</a:t>
            </a:r>
          </a:p>
          <a:p>
            <a:pPr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задние и боковые рога от которых отходят передние и задние корешки нервов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8195" name="Picture 3" descr="D:\Занятия\Уроки полные\Материал\Анатомия\Методички готовые\seroe-i-beloe-veschestvo-spinnogo-mozga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43247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82168" cy="62484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передних средних и задних рогов.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\\Soft-pc\USER DOCS\COMPUTER8_Online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59069"/>
              </p:ext>
            </p:extLst>
          </p:nvPr>
        </p:nvGraphicFramePr>
        <p:xfrm>
          <a:off x="611560" y="1052736"/>
          <a:ext cx="7920881" cy="2804160"/>
        </p:xfrm>
        <a:graphic>
          <a:graphicData uri="http://schemas.openxmlformats.org/drawingml/2006/table">
            <a:tbl>
              <a:tblPr/>
              <a:tblGrid>
                <a:gridCol w="2600481"/>
                <a:gridCol w="2715841"/>
                <a:gridCol w="2604559"/>
              </a:tblGrid>
              <a:tr h="247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Передние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Задние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Боковые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Двигательные,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эфферентные,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моторные,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центробежные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Чувствительные, афферентные, рецепторные, сенсорные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Вставочный,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промежуточный,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интернейрон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спинного мозга к эффектору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Лежат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вне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тяжа,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спинномозговых узлах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проводят импульс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от рецептора к спинному мозгу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Осуществляют связь чувствительных и двигательных.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Залегают нейроны вегетативной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нервной системы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8032"/>
            <a:ext cx="4824536" cy="659735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 участок спинного мозга, имеющий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передних и два задних корешка,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пределами спинномозгового канала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сливаются в спинномозговой нерв.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спинного мозга отходит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пара спинномозговых нервов.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смешанные, так как образованны,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чувствительными, двигательными и вегетативными волокнами.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сегментов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шейной и верхней грудной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спинного мозга отходят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нервы к мышцам головы, верхних конечностей, органам грудной полости, к сердцу и легким.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и поясничной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управляют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мышцами туловища и органами брюшной полости,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нижнепоясничные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крестцовые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нижних конечностей и нижней части брюшной полости.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Корешки нервов выходят по парно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Занятия\Уроки полные\Материал\Анатомия\Методички готовые\image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6632"/>
            <a:ext cx="4104456" cy="3481083"/>
          </a:xfrm>
          <a:prstGeom prst="rect">
            <a:avLst/>
          </a:prstGeom>
          <a:noFill/>
        </p:spPr>
      </p:pic>
      <p:pic>
        <p:nvPicPr>
          <p:cNvPr id="1027" name="Picture 3" descr="D:\Занятия\Уроки полные\Материал\Анатомия\Методички готовые\12-par-i-31-para-nervov-anatomichрeskiy-atlas-14836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63479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6864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спинного мозга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54176" cy="526767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Спинной мозг выполняет две основные функции: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рефлекторную и проводниковую. 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Рефлекторная функция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осуществлении простейших рефлексов(сгибание и разгибание конечности, коленный рефлекс), а так же более сложных движений, контролируемых так же головным мозгом. В сером веществе замыкается множество рефлексов: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сгибательные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разгибательные, сухожильные, положения тела в пространстве.)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спинного мозга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Проводниковая функция-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спинной мозг передает импульсы по проводящим путям к вышележащим отделам ЦНС. У человека только простые двигательные акты контролируются спинным мозгом. Сложные движения( ходьба, письмо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требуют обязательного участия головного мозга.</a:t>
            </a:r>
          </a:p>
          <a:p>
            <a:pPr algn="just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спинном мозге находятся центры всех двигательных непроизвольных (без сознательных) рефлексов.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5012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5.Строение и функции головного мозга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27363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мозг располагается в полости черепа и имеет сложную форму. Масса головного мозга у взрослого человека колеблется от 1100 до 2000 г, составляя в среднем 1300—1400 г. Это всего около 2% от массы тела, но составляющие мозг клетки потребляют до 25% энергии, вырабатываемой в организме. Мозг человека, как и всех позвоночных животных, состоит из ствола(продолговатый, мост, средний мозг, промежуточный мозг), мозжечка и полушарий большого мозга.</a:t>
            </a:r>
          </a:p>
          <a:p>
            <a:endParaRPr lang="ru-RU" b="1" dirty="0"/>
          </a:p>
        </p:txBody>
      </p:sp>
      <p:pic>
        <p:nvPicPr>
          <p:cNvPr id="6" name="Рисунок 5" descr="\\Soft-pc\USER DOCS\COMPUTER8_Online\1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61048"/>
            <a:ext cx="68407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Основное значение и функции нервной системы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47800"/>
            <a:ext cx="8460432" cy="4800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СИСТЕМА</a:t>
            </a:r>
            <a:r>
              <a:rPr lang="ru-RU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nervosum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-; греч. 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жила, сухожилие, волокно, нерв): обеспечивает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регуляцию физиологических функций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(согласование деятельности различных органов и систем)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протекание психических процессов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(комплекс анатомических структур, обеспечивающих индивидуальное приспособление организма к внешней среде и регуляцию деятельности отдельных органов и тканей). Нервная система получает информацию из внешней и внутренней среды при помощи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перерабатывает ее и посылает управляющие сигналы к различным органам.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отделы головного мозга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Занятия\Уроки полные\Материал\Анатомия\Методички готовые\Image 0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697" y="1700808"/>
            <a:ext cx="8638791" cy="4847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620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 головного мозга. Черепные нервы.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4176464" cy="576064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продолговатый, мост, средний,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мозг.</a:t>
            </a:r>
          </a:p>
          <a:p>
            <a:pPr algn="just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расположены ядра черепных нервов, которые связывают мозг с органами чувств, мышцами и некоторыми железами.</a:t>
            </a:r>
          </a:p>
          <a:p>
            <a:pPr algn="just"/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ядер головного мозга отходит 12 пар черепных нервов: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обонятельный нерв;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нерв;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черепных нервов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глазо-двигательный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нерв;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 –блоковый нерв;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 –тройничный нерв;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 –отводящий нерв;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 –лицевой нерв;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 –слуховой нерв;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языкоглоточный нерв;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 –блуждающий нерв;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 –добавочный нерв;</a:t>
            </a:r>
          </a:p>
          <a:p>
            <a:pPr algn="just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черепных нервов –подъязычный нерв.</a:t>
            </a:r>
          </a:p>
          <a:p>
            <a:pPr algn="just"/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Черепные нервы иннервируют органы чувств,</a:t>
            </a:r>
          </a:p>
          <a:p>
            <a:pPr algn="jus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 головы, шеи, органы грудной и брюшной</a:t>
            </a:r>
          </a:p>
          <a:p>
            <a:pPr algn="jus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полостей.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Занятия\Уроки полные\Материал\Анатомия\Методички готовые\vospalenie-troinichnogo-nerva-simptomi-priznaki-i-prichin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4176464" cy="5073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 головного мозга. Продолговатый мозг.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4680520" cy="561662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Продолговатый мозг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спинного мозга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имеет строгого разделения на серое и белое вещество. Серое вещество располагается в нем отдельными группами–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ядрами.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ядрах продолговатого мозга расположены центры-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дыхания, сердечной деятельности, сосудодвигательный, центр слюноотделения, отделения соков, глотания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отвечает, за защитные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рефлексы-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рвота.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ПМ может привести к летальному исходу.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продолговатого мозга: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Рефлекторная и проводниковая.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него проходят чувствительные и двигательные проводящие пути, связывающие спинной мозг с различными структурами головного мозга.</a:t>
            </a:r>
          </a:p>
          <a:p>
            <a:endParaRPr lang="ru-RU" dirty="0"/>
          </a:p>
        </p:txBody>
      </p:sp>
      <p:pic>
        <p:nvPicPr>
          <p:cNvPr id="4" name="Рисунок 3" descr="\\Soft-pc\USER DOCS\COMPUTER8_Online\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8884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мозга. Мост(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варолиев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4320480" cy="47525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белого и серого вещества. Структуры, которые с ним граничат, – это продолговатый и средний мозг. Через мост проходят волокна, по которым нервные импульсы направляются в кору больших полушарий, а так же в спинной мозг, к мозжечку и к продолговатому мозгу.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\\Soft-pc\USER DOCS\COMPUTER8_Online\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41190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 головного мозга. Ретикулярная формация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4392488" cy="516064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густая сеть клеток с развитыми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отростками.Нейроны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ретикулярной формации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сортируют поступающую информацию- одну тормозят, другую пропускают, а некоторую даже снабжают дополнительной энергией. Ретикулярная формация регулирует возбудимость всех отделов НС, как расположенных выше нее так и ниже нее.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ее деятельностью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 состояние бодрствования и сна. Формирует устойчивое внимание, эмоций, мышления и сознания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 у всех людей имеется ретикулярная формация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Занятия\Уроки полные\Материал\Анатомия\Методички готовые\image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410445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 головного мозга. Средний мозг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5616624" cy="56166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мозг--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варолиевым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мостом ( в него переходит продолговатый мозг) и промежуточным мозгом,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четверохолмия и ножек мозга.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четверохолмии выделяют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верхние и нижние бугры. Верхние получают импульсы от глаз и мышц головы, а нижние от органов слуха.</a:t>
            </a:r>
          </a:p>
          <a:p>
            <a:pPr algn="just"/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средним мозгом связанны рефлексы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позы, прямолинейного движения, приземления, подъема и спуска, вращения тела. Эти рефлексы формируются благодаря сенсорной системе равновесия  и обеспечивают сложную координацию движений в пространстве.</a:t>
            </a:r>
          </a:p>
          <a:p>
            <a:endParaRPr lang="ru-RU" dirty="0"/>
          </a:p>
        </p:txBody>
      </p:sp>
      <p:pic>
        <p:nvPicPr>
          <p:cNvPr id="7170" name="Picture 2" descr="D:\Занятия\Уроки полные\Материал\Анатомия\Методички готовые\midbrain_pos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96752"/>
            <a:ext cx="2418978" cy="540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 головного мозга. Промежуточный мозг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5148064" cy="54116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мозг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ru-RU" sz="3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конечным отделом мозгового ствола.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состоит из зрительных бугров(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таламус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подбугорной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(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гипоталамус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Любое возбуждение, идущее от сенсорных систем, проходит через зрительные бугры. Это последняя «станция» всех нервных путей следующих к коре.</a:t>
            </a:r>
          </a:p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таламусе находятся </a:t>
            </a: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жажды и ее утоления, голода и насыщения и многие другие, отвечающие за гомеостаз.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повреждении таламуса может меняться характер ощущений.</a:t>
            </a:r>
          </a:p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гипоталамуса связывают в первую очередь с регуляцией деятельности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органов.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ядрах гипоталамуса вырабатываются специальные вещества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нейрогормоны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поступают в</a:t>
            </a:r>
            <a:r>
              <a:rPr lang="ru-RU" sz="3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гипофиз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из него – в кровь.</a:t>
            </a:r>
          </a:p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промежуточном мозге  так же находится центры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теплорегуляции, аппетита, агрессии, удовольствия, страха.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D:\Занятия\Уроки полные\Материал\Анатомия\Методички готовые\gipotalam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1700808"/>
            <a:ext cx="345638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71072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    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Мозжечок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5293096" cy="51125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над продолговатым мозгом( в затылочной части головного мозга) Его поверхность имеет многочисленные борозды. Наружный слой образован серым веществом-корой, под которым располагается белое вещество, содержащее ядра.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Мозжечок состоит из двух полушарий и червя( соединяет полушария)</a:t>
            </a: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Регулирует и координирует сокращение мышц и тела, сохранение равновесия тела в пространстве. Деятельность мозжечка связана с безусловными рефлексами и контролируется корой больших полушарий.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D:\Занятия\Уроки полные\Материал\Анатомия\Методички готовые\nhK72VeEXauC8eDdwC9Uy4XXXL4j3HpexhjNOf_P3YmryPKwJ94QGRtDb3Sbc6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00" y="1052736"/>
            <a:ext cx="2631256" cy="1751222"/>
          </a:xfrm>
          <a:prstGeom prst="rect">
            <a:avLst/>
          </a:prstGeom>
          <a:noFill/>
        </p:spPr>
      </p:pic>
      <p:pic>
        <p:nvPicPr>
          <p:cNvPr id="9219" name="Picture 3" descr="D:\Занятия\Уроки полные\Материал\Анатомия\Методички готовые\QPvzdHEEP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200" y="3187700"/>
            <a:ext cx="2775272" cy="312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 больших полушарий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4608512" cy="532859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полушария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выс­шим отделом центральной нервной системы. Они представляют собой парные образования, объединенные мозолистым телом (тяж нервных волокон). 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самый крупный отдел мозга.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взрослого человека большие полушария составляют до 80 % массы головного мозга. Сверху они покрыты серым веществом — 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корой больших полушарий.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все навыки, приобретаемые человеком в течение жизни, так или иначе связаны с функциями больших полушарий. Вместе с подкорковыми образованиями кора является материальной основой психики.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обеспечивает речевую, мыслительную деятельность и память.</a:t>
            </a:r>
          </a:p>
          <a:p>
            <a:endParaRPr lang="ru-RU" dirty="0"/>
          </a:p>
        </p:txBody>
      </p:sp>
      <p:pic>
        <p:nvPicPr>
          <p:cNvPr id="11266" name="Picture 2" descr="D:\Занятия\Уроки полные\Материал\Анатомия\Методички готовые\stroenie-mozga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6004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18722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борозды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(углубления) делят полушария на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извилины (складки) и доли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Складчатое строение существенно увеличивает площадь поверхности и объем коры.</a:t>
            </a:r>
          </a:p>
          <a:p>
            <a:endParaRPr lang="ru-RU" dirty="0"/>
          </a:p>
        </p:txBody>
      </p:sp>
      <p:pic>
        <p:nvPicPr>
          <p:cNvPr id="12290" name="Picture 2" descr="D:\Занятия\Уроки полные\Материал\Анатомия\Методички готовые\BArC4ATWt-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3349"/>
            <a:ext cx="691276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нятия\Уроки полные\Материал\Анатомия\Методички готовые\0018-015-Analiza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7731"/>
            <a:ext cx="3491880" cy="25866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1445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Анализаторы</a:t>
            </a:r>
            <a:endParaRPr lang="ru-RU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924944"/>
            <a:ext cx="8280920" cy="36004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того чтобы воспринимать внутренние и внешние раздражители нервная система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имеет сенсорные структуры, находящиеся в анализаторах. Анализатор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система, обеспечивающая восприятие, доставку в мозг и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нем какого-либо вида информации (зрительной, слуховой, обонятельной и т. д.). Эти структуры включат в себя определенные устройства, способные воспринимать информацию:</a:t>
            </a: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Проприорецепторы.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Они собирают всю информацию, касающуюся состоянием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мышц, костей, фасций, суставов, наличия клетчатки.</a:t>
            </a: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Экстерорецепторы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Располагаются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коже человека, органах чувств, слизистых оболочках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Способны воспринимать раздражающие факторы, полученные из окружающей внешней среды.</a:t>
            </a:r>
          </a:p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Интерорецепторы.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Расположены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тканях и внутренних органах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Ответственны за восприятие изменений биохимического характера, полученных из внешней среды.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Борозды и доли КБП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54176" cy="216024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главные борозды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центральная, боковая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теменно-затылочная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делят каждое полушарие головного мозга на четыре доли: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лобную, теменную, затылочную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височную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Доли, в свою очередь, расчленяются бороздами на ряд извилин.</a:t>
            </a:r>
          </a:p>
          <a:p>
            <a:endParaRPr lang="ru-RU" dirty="0"/>
          </a:p>
        </p:txBody>
      </p:sp>
      <p:pic>
        <p:nvPicPr>
          <p:cNvPr id="13314" name="Picture 2" descr="D:\Занятия\Уроки полные\Материал\Анатомия\Методички готовые\62412_html_m38088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3356992"/>
            <a:ext cx="4032449" cy="3295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КБП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93164" cy="2592288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участки коры больших полушарий выполняют различные функции, поэтому их делят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зоны.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являются высшими центрами различных видов чувствительности. При их раздражении возникают простейшие» ощущения, а при поражении наступает нарушение сенсорных функций (слепота, глухота и др.).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затылочной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коры находится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зрительная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височной и рядом с ней —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обонятельная,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вкусовая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слуховая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сенсорные зоны.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мышечного чувства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располагаются в задней центральной извилине.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большие размеры имеют сенсорные зоны кистей и лица. Наименьшие размеры у сенсорных областей туловища, бедра и голени.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Моторными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(двигательными) зонами называются отделы коры больших полушарий, при раздражении которых возникает сокращение мышц.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функция различных частей тела представлена в перед­ней центральной извилине. Наибольшее пространство занимают двигательные зоны кистей, пальцев рук и мышц лица, наименьшее — мышцы туловища.</a:t>
            </a: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D:\Занятия\Уроки полные\Материал\Анатомия\Методички готовые\image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926196"/>
            <a:ext cx="7848871" cy="2455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Занятия\Уроки полные\Материал\Анатомия\Методички готовые\perejivayuschiy-srez-mozga-kak-obyekt-neyrofiliologicheskogo-i-neyrohimicheskogo-issledovaniya-redaktor-mityushov-19030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13690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832228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71278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6.Строение рефлекторной дуги. Рефлексы и виды рефлексов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57600"/>
            <a:ext cx="8712968" cy="34837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Структурной основой рефлекторной деятельности является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рефлекторная дуга.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Pефлекс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(от лат.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рефлексус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- отражение)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организма на изменения внешней или внутренней среды, осуществляемая при посредстве центральной нервной системы в ответ на раздражение рецепторов.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Рефлексы проявляются в возникновении или прекращении какой-либо деятельности организма: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сокращении или расслаблении мышц, в секреции или прекращении секреции желез, в сужении или расширении сосудов и т. п.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рефлекторной деятельности организм способен быстро реагировать на различные изменения внешней среды или своего внутреннего состояния и приспособляться к этим изменениям.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D:\Занятия\Уроки полные\Материал\Анатомия\Методички готовые\b30_m1_01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1268760"/>
            <a:ext cx="374441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рефлекса: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23762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рефлекторной деятельности центральной нервной системы в полной мере было раскрыто классическими трудами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М. Сеченова и И. П. Павлова. И. М. Сеченов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еще в 1862 г. в своем составившем эпоху труде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"Рефлексы головного мозга"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утверждал: "Все акты сознательной и бессознательной жизни по способу происхождения суть рефлексы</a:t>
            </a:r>
            <a:r>
              <a:rPr lang="ru-RU" dirty="0" smtClean="0"/>
              <a:t>".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D:\Занятия\Уроки полные\Материал\Анатомия\Методички готовые\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3284984"/>
            <a:ext cx="460851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Рефлекторная дуга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8250120" cy="54116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рефлекс в организме осуществляется при помощи рефлекторной дуги.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Рефлекторная дуга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путь, по которому раздражение (сигнал)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рецептора проходит к исполнительному органу.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Структурную основу рефлекторной дуги образуют нейронные цепи,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состоящие из рецепторных, вставочных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эффекторных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нейронов.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эти нейроны и их отростки образуют путь, по которому нервные импульсы от рецептора передаются исполнительному органу при осуществлении любого рефлекса.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периферической нервной системе различают рефлекторные дуги (нейронные цепи)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системы, иннервирующие скелетную мускулатуру 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нервной системы, иннервирующие внутренние органы: сердце, желудок, кишечник, почки, печень и т.д.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33688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рефлекторной дуги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538152" cy="583264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Рефлекторная дуга состоит из пяти отделов: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0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рецепторов</a:t>
            </a: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воспринимающих раздражение и отвечающих на него возбуждением.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Рецепторами могут быть окончания длинных отростков центростремительных нервов или различной формы микроскопические тельца из эпителиальных клеток, на которых оканчиваются отростки нейронов.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Рецепторы расположены в коже, во всех внутренних органах, скопления рецепторов образуют органы чувств (глаз, ухо и т. д.). </a:t>
            </a:r>
          </a:p>
          <a:p>
            <a:pPr lvl="0" algn="just"/>
            <a:r>
              <a:rPr lang="ru-RU" sz="4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чувствительного (центростремительного, афферентного) нервного волокна</a:t>
            </a:r>
            <a:r>
              <a:rPr lang="ru-RU" sz="4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передающего возбуждение к центру;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нейрон, имеющий данное волокно, также называется чувствительным. Тела чувствительных нейронов находятся за пределами центральной нервной системы - в нервных узлах вдоль спинного мозга и возле головного мозга. </a:t>
            </a:r>
          </a:p>
          <a:p>
            <a:pPr lvl="0" algn="just"/>
            <a:r>
              <a:rPr lang="ru-RU" sz="40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нервного центра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происходит переключение возбуждения с чувствительных нейронов на двигательные;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Центры большинства двигательных рефлексов находятся в спинном мозге. В головном мозге расположены центры сложных рефлексов, таких, как защитный, пищевой, ориентировочный и т. д. В нервном центре происходит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синаптическое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соединение чувствительного и двигательного нейрона. </a:t>
            </a:r>
          </a:p>
          <a:p>
            <a:pPr lvl="0" algn="just"/>
            <a:r>
              <a:rPr lang="ru-RU" sz="40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двигательного (центробежного, эфферентного) нервного волокна</a:t>
            </a: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несущего возбуждение от центральной нервной системы к рабочему органу;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Центробежное волокно - длинный отросток двигательного нейрона. Двигательным называется нейрон, отросток которого подходит к рабочему органу и передает ему сигнал из центра. </a:t>
            </a:r>
          </a:p>
          <a:p>
            <a:pPr lvl="0" algn="just"/>
            <a:r>
              <a:rPr lang="ru-RU" sz="4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эффектора</a:t>
            </a:r>
            <a:r>
              <a:rPr lang="ru-RU" sz="4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органа, который осуществляет эффект, реакцию в ответ на раздражение рецептора.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Эффекторами могут быть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сокращающиеся при поступлении к ним возбуждения из центра, клетки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выделяют сок под влиянием нервного возбуждения, или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органы.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Занятия\Уроки полные\Материал\Анатомия\Методички готовые\image1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470"/>
            <a:ext cx="8136904" cy="5843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Павлову: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и безусловные рефлексы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538152" cy="5160640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рефлекторные акты целостного организма разделяют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безусловные и условные рефлексы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Безусловные рефлексы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передаются по наследству, они присущи каждому биологическому виду; их дуги формируются к моменту рождения и в норме сохраняются в течение всей жизни. Однако они могут изменяться под влиянием болезни.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рефлексы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возникают при индивидуальном развитии и накоплении новых навыков. Выработка новых временных связей зависит от изменяющихся условий среды. Условные рефлексы формируются на основе безусловных и с участием высших отделов головного мозга.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нервной системы</a:t>
            </a:r>
            <a:endParaRPr lang="ru-RU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отметить, что с помощью нервной системы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восприятие, анализ информации о раздражителях из внешнего мира и внутренних органов.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она ответственна и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ответные реакции на данные раздражения.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человека, тонкость приспособления его к изменениям в окружающем мире осуществляет, в первую очередь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взаимодействии гуморальных механизмов и нервных.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функциям относятся:</a:t>
            </a:r>
            <a:endParaRPr lang="ru-RU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психического здоровья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деятельности человека, что являют собой основу его социальной жизни.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нормальной жизнедеятельности органов, их систем, тканей.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организма в единое целое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взаимосвязи всего организма с окружающей средой. В случае изменения условий внешней среды, нервна система осуществляет приспособление к данным условиям.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Рефлекторные дуги делятся на несколько типов: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моносинаптические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полисинаптические спинномозговые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полисинаптические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как спинного так и головного мозга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Моносинаптические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4752528" cy="54006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Простейшую рефлекторную дугу можно схематически представить как образованную всего двумя нейронами: рецепторным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эффекторным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между которыми имеется один синапс. Такую рефлекторную дугу называют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двунейронной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моносинаптической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Моносинаптические рефлекторные дуги встречаются весьма редко.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их может служить дуга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миотического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рефлекса.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дугах нейроны не доходят до 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головного мозга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, и рефлекторные акты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осуществляются без его участия, так как они стереотипны и не требуют обдумывания или сознательного решения.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экономны в отношении числа участвующих центральных нейронов и обходятся без вмешательства 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головного мозга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\\Soft-pc\USER DOCS\COMPUTER8_Online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3450332" cy="53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84887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Полисинаптические спинномозговые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28083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участвуют по меньшей мере два синапса, находящиеся в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ЦНС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, так как в дугу включен третий нейрон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вставочный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промежуточный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нейрон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. Здесь имеются синапсы между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сенсорным нейроном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 вставочным нейроном и между вставочным 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двигательным нейронами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Такие рефлекторные дуги позволяют организму осуществлять автоматические непроизвольные реакции, необходимые для приспособления к изменениям внешней среды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зрачковый рефлекс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сохранение равновесия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при передвижении) и к изменениям в самом организме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 регуляция частоты дыхания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кровяного давления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 т.п.).</a:t>
            </a:r>
          </a:p>
          <a:p>
            <a:endParaRPr lang="ru-RU" dirty="0"/>
          </a:p>
        </p:txBody>
      </p:sp>
      <p:pic>
        <p:nvPicPr>
          <p:cNvPr id="3074" name="Picture 2" descr="D:\Занятия\Уроки полные\Материал\Анатомия\Методички готовые\htmlconvd-eLxKtV_html_m7dbc0c7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886200"/>
            <a:ext cx="6837362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941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Полисинаптические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рефлекторные дуги с участием спинного и головного мозга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4800600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рефлекторных дугах этого типа имеется синапс в 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спинном мозге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между чувствительным нейроном и нейроном, посылающим импульсы в головной мозг.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эффектору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Отличия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соматической рефлекторной дуги от вегетативной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16561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Рефлекторная дуга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соматической нервной системы на пути от ЦНС к скелетной мышце нигде не прерывается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отличии от рефлекторной дуги вегетативной нервной системы, которая на пути от ЦНС к иннервируемому органу обязательно прерывается с образованием синапса - вегетативного ганглия.</a:t>
            </a:r>
          </a:p>
          <a:p>
            <a:endParaRPr lang="ru-RU" dirty="0"/>
          </a:p>
        </p:txBody>
      </p:sp>
      <p:pic>
        <p:nvPicPr>
          <p:cNvPr id="6" name="Рисунок 5" descr="\\Soft-pc\USER DOCS\COMPUTER8_Online\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66967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вегетативным рефлексам относятся мочеиспускательный,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дефекационный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потоотделительный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сосудистые рефлексы и др.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двигательным(соматическим) – кожно-мышечные,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висцеромоторные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80920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7.Симпатическая и парасимпатическая вегетативная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322128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нервная система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иннервирует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сердце, гладкую мускулатуру полых внутренних органов и сосудов, различные железы и многое другое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Исходя из строения, автономную нервную систему делят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симпатический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парасимпатический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отделы. И тот и другой имеют центральную и периферическую части. </a:t>
            </a:r>
          </a:p>
          <a:p>
            <a:pPr algn="just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расположена в пределах центральной нервной системы (ствол головного мозга и спинной мозг). </a:t>
            </a:r>
          </a:p>
          <a:p>
            <a:pPr algn="just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состоит из нервных узлов (ганглиев) и нервных волокон.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соматической НС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10160" cy="4979640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3074" name="Picture 2" descr="D:\Занятия\Уроки полные\Материал\Анатомия\Методички готовые\Безымянный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008"/>
            <a:ext cx="8568952" cy="507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6864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Симпатическая автономная НС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2168" cy="505164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часть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симпатического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 автономной нервной системы представлена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телами нейронов боковых рогов серого вещества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(грудных и поясничных сегментов) спинного мозга.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Периферическая — парными пограничными симпатическими стволами (цепочками), расположенными по обе стороны от позвоночника. Каждый ствол образован симпатическими ганглиями, соединенными друг с другом.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импульса по симпатическим ганглиям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933688" cy="31683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Аксоны симпатических нейронов сначала в составе передних корешков, а затем в виде отдельной ветви направляются к пограничному стволу, в ганглиях которого осуществляется переключение возбуждения на другую нервную клетку. От нее нервный импульс идет к рабочему органу. Путь от спинного мозга до симпатического ганглия называют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преганглионарным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от ганглия до эффектора —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постганглионарным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периферических,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постганглионарных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нейронов лежит не в ганглиях симпатических стволов, а в вегетативных нервных сплетениях, расположенных вблизи внутренних органов (солнечное сплетение).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Занятия\Уроки полные\Материал\Анатомия\Методички готовые\8_47_16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946" y="4005064"/>
            <a:ext cx="458027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2.Организация нервной </a:t>
            </a:r>
            <a:r>
              <a:rPr lang="ru-RU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 нервная система делится: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\\Soft-pc\USER DOCS\COMPUTER8_Online\196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7272808" cy="282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2168" cy="410445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то, что путь от центра в спинном мозге до иннервируемого органа в вегетативной нервной системе состоит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нейронов.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ключевое отличие автономной нервной системы от соматической. В соматической рефлекторной дуге аксоны двигательного ядра в составе нерва доходят до эффектора, не прерываясь.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1016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Парасимпатическая автономная НС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166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организация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парасимпатического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 автономной нервной системы подобна симпатическому. 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часть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образована телами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преганглионарных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нейронов, локализованных в среднем, продолговатом и спинном (боковые рога крестцовых сегментов) мозге.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постганглионарных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нейронов располагаются в узлах нервных сплетений,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лежат вблизи или внутри органов.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Постганглионарные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парасимпатические волокна подходят к глазным мышцам, слезным и слюнным железам, мускулатуре и железам пищеварительного тракта, трахее, гортани, легким, сердцу, выделительным и половым органам.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640960" cy="5976664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pPr algn="just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автономной нервной системы синтезируют различные медиаторы, которые участвуют в передаче возбуждения. К ним относятся, например, ацетилхолин, норадреналин,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серотонин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algn="just">
              <a:buNone/>
            </a:pP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Ацетилхолин выделяется из окончаний волокон всех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преганглионарных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симпатических и парасимпатических нейронов и большинства окончаний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постганглионарных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парасимпатических волокон. </a:t>
            </a:r>
          </a:p>
          <a:p>
            <a:pPr algn="just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Норадреналин является медиатором в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постганглионарных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симпатических окончаниях за небольшим исключением (потовые железы, сосуды сердца, печени, селезенки).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33688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автономной нервной системы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83264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Сводятся к поддержанию постоянства внутренней среды через регуляцию работы внутренних органов, сердца и сосудов. Она приспосабливает их деятельность к меняющимся условиям среды и потребностям организма.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нервная система регулирует тканевый обмен веществ, осуществляет «запуск» (включение) тех или иных процессов обмена или их коррекцию (уточнение).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органы и сердце обладают двойной иннервацией: к каждому из них подходят симпатические и парасимпатические нервные волокна. Они оказывают противоположное влияние.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например, симпатический нерв усиливает и ускоряет работу сердца, а парасимпатический (блуждающий) замедляет ритм и силу его сокращений.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22128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автономной НС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466144" cy="54116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Симпатический отдел автономной нервной системы создает условия для интенсивной деятельности организма, особенно в экстремальных условиях, когда нужно напряжение всех сил.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Парасимпатический (система «отбоя») — снижает уровень активности, чем способствует восстановлению истраченных организмом ресурсов. Оба отдела автономной нервной системы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взаимодополняют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 друга и подчинены высшим центрам, расположенным в гипоталамусе. Он согласовывает работу автономной нервной системы с деятельностью эндокринной и соматической систем.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53004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НС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3888432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Представлена:</a:t>
            </a:r>
          </a:p>
          <a:p>
            <a:pPr>
              <a:buNone/>
            </a:pPr>
            <a:r>
              <a:rPr lang="ru-R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мозг</a:t>
            </a:r>
          </a:p>
          <a:p>
            <a:pPr>
              <a:buNone/>
            </a:pPr>
            <a:r>
              <a:rPr lang="ru-R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Спинной мозг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Занятия\Уроки полные\Материал\Анатомия\Методички готовые\male-human-nervous-system.jpg"/>
          <p:cNvPicPr>
            <a:picLocks noChangeAspect="1" noChangeArrowheads="1"/>
          </p:cNvPicPr>
          <p:nvPr/>
        </p:nvPicPr>
        <p:blipFill>
          <a:blip r:embed="rId2" cstate="print">
            <a:lum bright="-5000" contrast="27000"/>
          </a:blip>
          <a:srcRect/>
          <a:stretch>
            <a:fillRect/>
          </a:stretch>
        </p:blipFill>
        <p:spPr bwMode="auto">
          <a:xfrm>
            <a:off x="4139952" y="1268761"/>
            <a:ext cx="4608512" cy="4824536"/>
          </a:xfrm>
          <a:prstGeom prst="rect">
            <a:avLst/>
          </a:prstGeom>
          <a:noFill/>
          <a:effectLst>
            <a:outerShdw blurRad="8509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центральной нервной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47800"/>
            <a:ext cx="8280920" cy="48006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являет собой основную часть нервной системы как человека, так и животных. Ее главная функция – это осуществление различного уровня сложности реакций, называемых рефлексами.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деятельности ЦНС мозг способен сознательно отражать изменения во внешнем сознательном мире. Ее значение в том, что она регулирует разного рода рефлексы, способна воспринимать раздражители, полученные как от внутренних органов, так и из внешнего мира.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Периферическая НС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9433048" cy="50516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нервами, нервными узлами, нервными окончаниями. Находятся за пределами ЦНС, не защищены костями.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пар черепно-мозговых и 31 пара спинномозговых.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Занятия\Уроки полные\Материал\Анатомия\Методички готовые\0834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3291443"/>
            <a:ext cx="2970076" cy="308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4495</TotalTime>
  <Words>3566</Words>
  <Application>Microsoft Office PowerPoint</Application>
  <PresentationFormat>Экран (4:3)</PresentationFormat>
  <Paragraphs>237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НЕРВНАЯ СИСТЕМА</vt:lpstr>
      <vt:lpstr>План:</vt:lpstr>
      <vt:lpstr>1. Основное значение и функции нервной системы </vt:lpstr>
      <vt:lpstr>Анализаторы</vt:lpstr>
      <vt:lpstr>Функции нервной системы</vt:lpstr>
      <vt:lpstr>2.Организация нервной системы</vt:lpstr>
      <vt:lpstr>Центральная НС</vt:lpstr>
      <vt:lpstr>Значение центральной нервной системы</vt:lpstr>
      <vt:lpstr>Периферическая НС</vt:lpstr>
      <vt:lpstr>        Значение периферической                  нервной системы </vt:lpstr>
      <vt:lpstr>Презентация PowerPoint</vt:lpstr>
      <vt:lpstr>Соматическая НС</vt:lpstr>
      <vt:lpstr>Автономная(вегетативная )НС</vt:lpstr>
      <vt:lpstr>3.Строение нейрона. Нервные волокна.</vt:lpstr>
      <vt:lpstr>Строение синапса</vt:lpstr>
      <vt:lpstr>Презентация PowerPoint</vt:lpstr>
      <vt:lpstr>Виды нейронов</vt:lpstr>
      <vt:lpstr>4.Строение и функции спинного мозга </vt:lpstr>
      <vt:lpstr>Оболочки спинного мозга</vt:lpstr>
      <vt:lpstr>Презентация PowerPoint</vt:lpstr>
      <vt:lpstr>Внешнее строение спинного мозга</vt:lpstr>
      <vt:lpstr>Внутреннее строение спинного мозга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спинного мозга</vt:lpstr>
      <vt:lpstr>Функции спинного мозга</vt:lpstr>
      <vt:lpstr>5.Строение и функции головного мозга </vt:lpstr>
      <vt:lpstr>Основные отделы головного мозга</vt:lpstr>
      <vt:lpstr>Ствол головного мозга. Черепные нервы.</vt:lpstr>
      <vt:lpstr>Ствол головного мозга. Продолговатый мозг.</vt:lpstr>
      <vt:lpstr> Ствол головного мозга. Мост(варолиев мост) </vt:lpstr>
      <vt:lpstr>Ствол головного мозга. Ретикулярная формация</vt:lpstr>
      <vt:lpstr>Ствол головного мозга. Средний мозг</vt:lpstr>
      <vt:lpstr>Ствол головного мозга. Промежуточный мозг</vt:lpstr>
      <vt:lpstr>                Мозжечок</vt:lpstr>
      <vt:lpstr>Кора больших полушарий</vt:lpstr>
      <vt:lpstr>Презентация PowerPoint</vt:lpstr>
      <vt:lpstr>Борозды и доли КБП</vt:lpstr>
      <vt:lpstr>Зоны КБП</vt:lpstr>
      <vt:lpstr>Презентация PowerPoint</vt:lpstr>
      <vt:lpstr>Презентация PowerPoint</vt:lpstr>
      <vt:lpstr>6.Строение рефлекторной дуги. Рефлексы и виды рефлексов </vt:lpstr>
      <vt:lpstr>Открытие рефлекса:</vt:lpstr>
      <vt:lpstr>Рефлекторная дуга </vt:lpstr>
      <vt:lpstr>Строение рефлекторной дуги</vt:lpstr>
      <vt:lpstr>Презентация PowerPoint</vt:lpstr>
      <vt:lpstr>По Павлову: Условные и безусловные рефлексы </vt:lpstr>
      <vt:lpstr>Рефлекторные дуги делятся на несколько типов:</vt:lpstr>
      <vt:lpstr>Моносинаптические </vt:lpstr>
      <vt:lpstr>           Полисинаптические спинномозговые  </vt:lpstr>
      <vt:lpstr> Полисинаптические рефлекторные дуги с участием спинного и головного мозга </vt:lpstr>
      <vt:lpstr>По эффектору: Отличия соматической рефлекторной дуги от вегетативной</vt:lpstr>
      <vt:lpstr>Презентация PowerPoint</vt:lpstr>
      <vt:lpstr>7.Симпатическая и парасимпатическая вегетативная НС</vt:lpstr>
      <vt:lpstr>Отличия соматической НС от вегетативной</vt:lpstr>
      <vt:lpstr>Симпатическая автономная НС</vt:lpstr>
      <vt:lpstr>Движение импульса по симпатическим ганглиям</vt:lpstr>
      <vt:lpstr>Презентация PowerPoint</vt:lpstr>
      <vt:lpstr>Парасимпатическая автономная НС</vt:lpstr>
      <vt:lpstr>Презентация PowerPoint</vt:lpstr>
      <vt:lpstr>Функции автономной нервной системы</vt:lpstr>
      <vt:lpstr>Функции автономной НС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НЕРВНАЯ СИСТЕМА</dc:title>
  <dc:creator>Лола</dc:creator>
  <cp:lastModifiedBy>Фефелова Светлана Геннадьевна</cp:lastModifiedBy>
  <cp:revision>154</cp:revision>
  <dcterms:created xsi:type="dcterms:W3CDTF">2016-03-22T12:50:17Z</dcterms:created>
  <dcterms:modified xsi:type="dcterms:W3CDTF">2022-05-25T02:11:33Z</dcterms:modified>
</cp:coreProperties>
</file>