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1" r:id="rId10"/>
    <p:sldId id="264" r:id="rId11"/>
    <p:sldId id="265" r:id="rId12"/>
    <p:sldId id="266" r:id="rId13"/>
    <p:sldId id="267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1" r:id="rId23"/>
    <p:sldId id="282" r:id="rId24"/>
    <p:sldId id="283" r:id="rId25"/>
    <p:sldId id="268" r:id="rId26"/>
    <p:sldId id="270" r:id="rId27"/>
    <p:sldId id="284" r:id="rId28"/>
    <p:sldId id="269" r:id="rId29"/>
    <p:sldId id="285" r:id="rId30"/>
    <p:sldId id="286" r:id="rId31"/>
    <p:sldId id="287" r:id="rId32"/>
    <p:sldId id="288" r:id="rId33"/>
    <p:sldId id="289" r:id="rId34"/>
    <p:sldId id="290" r:id="rId3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60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82AE0B-82C4-4125-96DC-4B2A80540973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BD642E-A01E-496A-85CE-DADAF2B3D6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05887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Если старший</a:t>
            </a:r>
            <a:r>
              <a:rPr lang="ru-RU" baseline="0" dirty="0" smtClean="0"/>
              <a:t> разряд выходит за границы разрядной сетки, то значение его теряется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D642E-A01E-496A-85CE-DADAF2B3D6BE}" type="slidenum">
              <a:rPr lang="ru-RU" smtClean="0"/>
              <a:pPr/>
              <a:t>25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005810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2EDBED71-D025-4F2E-A7A3-41579A65891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A0A4585-FCA5-45DB-A7BD-FA5AFA8640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BED71-D025-4F2E-A7A3-41579A65891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4585-FCA5-45DB-A7BD-FA5AFA8640C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BED71-D025-4F2E-A7A3-41579A65891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4585-FCA5-45DB-A7BD-FA5AFA8640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BED71-D025-4F2E-A7A3-41579A65891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4585-FCA5-45DB-A7BD-FA5AFA8640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2EDBED71-D025-4F2E-A7A3-41579A65891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A0A4585-FCA5-45DB-A7BD-FA5AFA8640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BED71-D025-4F2E-A7A3-41579A65891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4585-FCA5-45DB-A7BD-FA5AFA8640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BED71-D025-4F2E-A7A3-41579A65891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4585-FCA5-45DB-A7BD-FA5AFA8640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BED71-D025-4F2E-A7A3-41579A65891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4585-FCA5-45DB-A7BD-FA5AFA8640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BED71-D025-4F2E-A7A3-41579A65891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4585-FCA5-45DB-A7BD-FA5AFA8640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BED71-D025-4F2E-A7A3-41579A65891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4585-FCA5-45DB-A7BD-FA5AFA8640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BED71-D025-4F2E-A7A3-41579A65891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A4585-FCA5-45DB-A7BD-FA5AFA8640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EDBED71-D025-4F2E-A7A3-41579A658911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A0A4585-FCA5-45DB-A7BD-FA5AFA8640C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Представление числовых данных в памяти компьютера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Гудкова Т.А.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055608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Специальные коды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Для упрощения арифметических операций в компьютере целые числа представляются специальными кодами:</a:t>
            </a:r>
          </a:p>
          <a:p>
            <a:r>
              <a:rPr lang="ru-RU" dirty="0" smtClean="0"/>
              <a:t>прямым;</a:t>
            </a:r>
          </a:p>
          <a:p>
            <a:r>
              <a:rPr lang="ru-RU" dirty="0" smtClean="0"/>
              <a:t>обратным;</a:t>
            </a:r>
          </a:p>
          <a:p>
            <a:r>
              <a:rPr lang="ru-RU" dirty="0" smtClean="0"/>
              <a:t>дополнительным.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17995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Специальные коды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6000" dirty="0" smtClean="0"/>
              <a:t>Для </a:t>
            </a:r>
            <a:r>
              <a:rPr lang="ru-RU" sz="6000" i="1" dirty="0" smtClean="0"/>
              <a:t>положительного</a:t>
            </a:r>
            <a:r>
              <a:rPr lang="ru-RU" sz="6000" dirty="0" smtClean="0"/>
              <a:t> числа </a:t>
            </a:r>
            <a:r>
              <a:rPr lang="ru-RU" sz="6000" b="1" dirty="0" smtClean="0"/>
              <a:t>прямой</a:t>
            </a:r>
            <a:r>
              <a:rPr lang="ru-RU" sz="6000" dirty="0" smtClean="0"/>
              <a:t>, </a:t>
            </a:r>
            <a:r>
              <a:rPr lang="ru-RU" sz="6000" b="1" dirty="0" smtClean="0"/>
              <a:t>обратный</a:t>
            </a:r>
            <a:r>
              <a:rPr lang="ru-RU" sz="6000" dirty="0" smtClean="0"/>
              <a:t> и </a:t>
            </a:r>
            <a:r>
              <a:rPr lang="ru-RU" sz="6000" b="1" dirty="0" smtClean="0"/>
              <a:t>дополнительный</a:t>
            </a:r>
            <a:r>
              <a:rPr lang="ru-RU" sz="6000" dirty="0" smtClean="0"/>
              <a:t> коды </a:t>
            </a:r>
            <a:r>
              <a:rPr lang="ru-RU" sz="6000" dirty="0" smtClean="0">
                <a:solidFill>
                  <a:srgbClr val="FF0000"/>
                </a:solidFill>
              </a:rPr>
              <a:t>одинаковые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xmlns="" val="245726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Прямой код </a:t>
            </a:r>
            <a:r>
              <a:rPr lang="ru-RU" dirty="0" smtClean="0"/>
              <a:t>двоичного числа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 smtClean="0"/>
              <a:t>это само двоичное число, причем значение знакового разряда для положительных чисел равно 0, для отрицательных 1</a:t>
            </a:r>
            <a:endParaRPr lang="en-US" sz="3600" dirty="0" smtClean="0"/>
          </a:p>
          <a:p>
            <a:pPr marL="0" indent="0" algn="ctr">
              <a:buNone/>
            </a:pPr>
            <a:endParaRPr lang="ru-RU" sz="3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323844701"/>
              </p:ext>
            </p:extLst>
          </p:nvPr>
        </p:nvGraphicFramePr>
        <p:xfrm>
          <a:off x="1691680" y="3861048"/>
          <a:ext cx="6096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8192"/>
                <a:gridCol w="4367808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Десятичное число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Двоичное число в прямом коде </a:t>
                      </a:r>
                      <a:br>
                        <a:rPr lang="ru-RU" dirty="0" smtClean="0"/>
                      </a:br>
                      <a:r>
                        <a:rPr lang="ru-RU" dirty="0" smtClean="0"/>
                        <a:t>(в 8-битном представлении)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0000  0000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0000  1010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0110  0100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255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1111  1111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8068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Обратный код </a:t>
            </a:r>
            <a:r>
              <a:rPr lang="ru-RU" dirty="0" smtClean="0"/>
              <a:t>отрицательного числа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600" dirty="0" smtClean="0"/>
              <a:t>получается из прямого кода путем </a:t>
            </a:r>
            <a:r>
              <a:rPr lang="ru-RU" sz="3600" i="1" dirty="0" smtClean="0">
                <a:solidFill>
                  <a:srgbClr val="FF0000"/>
                </a:solidFill>
              </a:rPr>
              <a:t>замены</a:t>
            </a:r>
            <a:r>
              <a:rPr lang="ru-RU" sz="3600" dirty="0" smtClean="0"/>
              <a:t> нулей единицами, а единиц нулями, исключая знаковый разряд</a:t>
            </a:r>
            <a:endParaRPr lang="ru-RU" sz="36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288425963"/>
              </p:ext>
            </p:extLst>
          </p:nvPr>
        </p:nvGraphicFramePr>
        <p:xfrm>
          <a:off x="971600" y="3429000"/>
          <a:ext cx="7416824" cy="239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54206"/>
                <a:gridCol w="1854206"/>
                <a:gridCol w="1854206"/>
                <a:gridCol w="185420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Положительное</a:t>
                      </a:r>
                      <a:r>
                        <a:rPr lang="ru-RU" baseline="0" dirty="0" smtClean="0"/>
                        <a:t> десятичное число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Двоичное число в обратном коде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Отрицательное десятичное число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Двоичное число в обратном коде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0000  0000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ctr">
                        <a:buAutoNum type="arabicPlain" startAt="1111"/>
                      </a:pPr>
                      <a:r>
                        <a:rPr lang="ru-RU" dirty="0" smtClean="0"/>
                        <a:t>  1111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0000  1010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1111  0101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dirty="0" smtClean="0"/>
                        <a:t>0110</a:t>
                      </a:r>
                      <a:r>
                        <a:rPr lang="ru-RU" baseline="0" dirty="0" smtClean="0"/>
                        <a:t>  0100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1001  1011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0111  1111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-127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1000  0000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555744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Арифметические операции с отрицательными числами в обратном коде: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1-й пример (для положительного результата)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/>
              <a:t>Дано два числа:</a:t>
            </a:r>
            <a:br>
              <a:rPr lang="ru-RU" dirty="0"/>
            </a:br>
            <a:r>
              <a:rPr lang="ru-RU" dirty="0"/>
              <a:t>100 = 0110 0100</a:t>
            </a:r>
            <a:br>
              <a:rPr lang="ru-RU" dirty="0"/>
            </a:br>
            <a:r>
              <a:rPr lang="ru-RU" dirty="0"/>
              <a:t>-25 = - 0001 1001</a:t>
            </a:r>
            <a:br>
              <a:rPr lang="ru-RU" dirty="0"/>
            </a:br>
            <a:r>
              <a:rPr lang="ru-RU" dirty="0"/>
              <a:t>Необходимо их сложить:</a:t>
            </a:r>
            <a:br>
              <a:rPr lang="ru-RU" dirty="0"/>
            </a:br>
            <a:r>
              <a:rPr lang="ru-RU" dirty="0"/>
              <a:t>100 + (-25) = 100 - 25 = 75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168257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Арифметические операции с отрицательными числами в обратном коде: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1-й этап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/>
              <a:t>Переводим число -25 в двоичное число в обратном коде:</a:t>
            </a:r>
            <a:br>
              <a:rPr lang="ru-RU" dirty="0"/>
            </a:br>
            <a:r>
              <a:rPr lang="ru-RU" dirty="0"/>
              <a:t>25 = 0001 1001</a:t>
            </a:r>
            <a:br>
              <a:rPr lang="ru-RU" dirty="0"/>
            </a:br>
            <a:r>
              <a:rPr lang="ru-RU" dirty="0"/>
              <a:t>-25= 1110 0110</a:t>
            </a:r>
            <a:br>
              <a:rPr lang="ru-RU" dirty="0"/>
            </a:br>
            <a:r>
              <a:rPr lang="ru-RU" dirty="0"/>
              <a:t>и складываем два числа:</a:t>
            </a:r>
            <a:br>
              <a:rPr lang="ru-RU" dirty="0"/>
            </a:br>
            <a:r>
              <a:rPr lang="ru-RU" dirty="0"/>
              <a:t>0110 0100 (100) + 1110 0110 (-25) = 1 0100 1010, отбрасываем старшую 1 (у нас получился лишний 9-й разряд - переполнение), = 0100 1010</a:t>
            </a:r>
          </a:p>
        </p:txBody>
      </p:sp>
    </p:spTree>
    <p:extLst>
      <p:ext uri="{BB962C8B-B14F-4D97-AF65-F5344CB8AC3E}">
        <p14:creationId xmlns:p14="http://schemas.microsoft.com/office/powerpoint/2010/main" xmlns="" val="14858243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Арифметические операции с отрицательными числами в обратном коде: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2-й этап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Отброшенную в результате старшую единицу прибавляем к результату:</a:t>
            </a:r>
            <a:br>
              <a:rPr lang="ru-RU" dirty="0"/>
            </a:br>
            <a:r>
              <a:rPr lang="ru-RU" dirty="0"/>
              <a:t>0100 1010 + 1 = 0100 1011 (знаковый бит =0, значит число положительное), что равно 75 в десятичной системе</a:t>
            </a:r>
          </a:p>
        </p:txBody>
      </p:sp>
    </p:spTree>
    <p:extLst>
      <p:ext uri="{BB962C8B-B14F-4D97-AF65-F5344CB8AC3E}">
        <p14:creationId xmlns:p14="http://schemas.microsoft.com/office/powerpoint/2010/main" xmlns="" val="18923430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Арифметические операции с отрицательными числами в обратном коде: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</a:rPr>
              <a:t>2-й пример (для отрицательного результата)</a:t>
            </a:r>
            <a:r>
              <a:rPr lang="ru-RU" dirty="0">
                <a:solidFill>
                  <a:srgbClr val="FF0000"/>
                </a:solidFill>
              </a:rPr>
              <a:t/>
            </a:r>
            <a:br>
              <a:rPr lang="ru-RU" dirty="0">
                <a:solidFill>
                  <a:srgbClr val="FF0000"/>
                </a:solidFill>
              </a:rPr>
            </a:br>
            <a:r>
              <a:rPr lang="ru-RU" dirty="0"/>
              <a:t>Дано два числа:</a:t>
            </a:r>
            <a:br>
              <a:rPr lang="ru-RU" dirty="0"/>
            </a:br>
            <a:r>
              <a:rPr lang="ru-RU" dirty="0"/>
              <a:t>5 = 0000 0101</a:t>
            </a:r>
            <a:br>
              <a:rPr lang="ru-RU" dirty="0"/>
            </a:br>
            <a:r>
              <a:rPr lang="ru-RU" dirty="0"/>
              <a:t>-10 = - 0000 1010</a:t>
            </a:r>
            <a:br>
              <a:rPr lang="ru-RU" dirty="0"/>
            </a:br>
            <a:r>
              <a:rPr lang="ru-RU" dirty="0"/>
              <a:t>Необходимо их сложить:</a:t>
            </a:r>
            <a:br>
              <a:rPr lang="ru-RU" dirty="0"/>
            </a:br>
            <a:r>
              <a:rPr lang="ru-RU" dirty="0"/>
              <a:t>5 + (-10) = 5 - 10 = -5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3937133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Арифметические операции с отрицательными числами в обратном коде: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/>
              <a:t>1-й этап</a:t>
            </a:r>
            <a:br>
              <a:rPr lang="ru-RU" b="1" dirty="0"/>
            </a:br>
            <a:r>
              <a:rPr lang="ru-RU" dirty="0"/>
              <a:t>Переводим число -10 в двоичное число в обратном коде:</a:t>
            </a:r>
            <a:br>
              <a:rPr lang="ru-RU" dirty="0"/>
            </a:br>
            <a:r>
              <a:rPr lang="ru-RU" dirty="0"/>
              <a:t>10 = 0000 1010</a:t>
            </a:r>
            <a:br>
              <a:rPr lang="ru-RU" dirty="0"/>
            </a:br>
            <a:r>
              <a:rPr lang="ru-RU" dirty="0"/>
              <a:t>-10= 1111 0101</a:t>
            </a:r>
            <a:br>
              <a:rPr lang="ru-RU" dirty="0"/>
            </a:br>
            <a:r>
              <a:rPr lang="ru-RU" dirty="0"/>
              <a:t>и складываем два числа:</a:t>
            </a:r>
            <a:br>
              <a:rPr lang="ru-RU" dirty="0"/>
            </a:br>
            <a:r>
              <a:rPr lang="ru-RU" dirty="0"/>
              <a:t>0000 0101 (5) + 1111 0101 (-10) = 1111 1010 (знаковый бит =1, значит число отрицательное)</a:t>
            </a:r>
          </a:p>
        </p:txBody>
      </p:sp>
    </p:spTree>
    <p:extLst>
      <p:ext uri="{BB962C8B-B14F-4D97-AF65-F5344CB8AC3E}">
        <p14:creationId xmlns:p14="http://schemas.microsoft.com/office/powerpoint/2010/main" xmlns="" val="22822817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/>
              <a:t>Арифметические операции с отрицательными числами в обратном коде: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2-й этап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Раз результат получился отрицательный, значит число представлено в обратном коде.</a:t>
            </a:r>
            <a:br>
              <a:rPr lang="ru-RU" dirty="0"/>
            </a:br>
            <a:r>
              <a:rPr lang="ru-RU" dirty="0"/>
              <a:t>Переводим результат в прямой код (путем инвертирования значения, знаковый бит не трогаем):</a:t>
            </a:r>
            <a:br>
              <a:rPr lang="ru-RU" dirty="0"/>
            </a:br>
            <a:r>
              <a:rPr lang="ru-RU" dirty="0"/>
              <a:t>1111 1010 ----&gt; 1000 0101</a:t>
            </a:r>
            <a:br>
              <a:rPr lang="ru-RU" dirty="0"/>
            </a:br>
            <a:r>
              <a:rPr lang="ru-RU" dirty="0"/>
              <a:t>Проверяем:</a:t>
            </a:r>
            <a:br>
              <a:rPr lang="ru-RU" dirty="0"/>
            </a:br>
            <a:r>
              <a:rPr lang="ru-RU" dirty="0"/>
              <a:t>1000 0101 = - 0000 0101 = -5</a:t>
            </a:r>
          </a:p>
        </p:txBody>
      </p:sp>
    </p:spTree>
    <p:extLst>
      <p:ext uri="{BB962C8B-B14F-4D97-AF65-F5344CB8AC3E}">
        <p14:creationId xmlns:p14="http://schemas.microsoft.com/office/powerpoint/2010/main" xmlns="" val="3534267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Представление целых чисел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dirty="0" smtClean="0"/>
              <a:t>Любая информация в ЭВМ представляется в виде двоичных кодов. </a:t>
            </a:r>
          </a:p>
          <a:p>
            <a:pPr marL="0" indent="0" algn="ctr">
              <a:buNone/>
            </a:pPr>
            <a:r>
              <a:rPr lang="ru-RU" dirty="0" smtClean="0"/>
              <a:t>0 или 1 – </a:t>
            </a:r>
            <a:r>
              <a:rPr lang="ru-RU" i="1" dirty="0" smtClean="0"/>
              <a:t>разряды</a:t>
            </a:r>
            <a:r>
              <a:rPr lang="ru-RU" dirty="0" smtClean="0"/>
              <a:t> (биты)</a:t>
            </a:r>
          </a:p>
          <a:p>
            <a:pPr marL="0" indent="0" algn="ctr">
              <a:buNone/>
            </a:pPr>
            <a:r>
              <a:rPr lang="ru-RU" dirty="0" smtClean="0"/>
              <a:t>Внутренняя память компьютера условно делится на ячейки, каждая из которых имеет свой номер (нумерация с 0)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350775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67544" y="404664"/>
            <a:ext cx="8219256" cy="5721499"/>
          </a:xfrm>
        </p:spPr>
        <p:txBody>
          <a:bodyPr/>
          <a:lstStyle/>
          <a:p>
            <a:pPr marL="0" indent="0" algn="ctr">
              <a:buNone/>
            </a:pPr>
            <a:r>
              <a:rPr lang="ru-RU" sz="3600" b="1" i="1" dirty="0"/>
              <a:t>Обратный код</a:t>
            </a:r>
            <a:r>
              <a:rPr lang="ru-RU" sz="3600" i="1" dirty="0"/>
              <a:t> решает проблему сложения и вычитания чисел с различными знаками, но и имеет свои недостатки: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i="1" dirty="0"/>
              <a:t>- арифметические операции проводятся в два этапа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ru-RU" sz="3600" i="1" dirty="0"/>
              <a:t>- как и в прямом коде два представления нуля - положительный и отрицательный</a:t>
            </a:r>
            <a:endParaRPr lang="ru-RU" sz="36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837028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Дополнительный код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b="1" dirty="0"/>
              <a:t>Дополнительный код</a:t>
            </a:r>
            <a:r>
              <a:rPr lang="ru-RU" dirty="0"/>
              <a:t> - наиболее распространенный способ представления отрицательных чисел. Он позволяет заменить операцию вычитания на операцию сложения и сделать операции сложения и вычитания одинаковыми для знаковых и </a:t>
            </a:r>
            <a:r>
              <a:rPr lang="ru-RU" dirty="0" err="1"/>
              <a:t>беззнаковых</a:t>
            </a:r>
            <a:r>
              <a:rPr lang="ru-RU" dirty="0"/>
              <a:t> чисел.</a:t>
            </a:r>
          </a:p>
        </p:txBody>
      </p:sp>
    </p:spTree>
    <p:extLst>
      <p:ext uri="{BB962C8B-B14F-4D97-AF65-F5344CB8AC3E}">
        <p14:creationId xmlns:p14="http://schemas.microsoft.com/office/powerpoint/2010/main" xmlns="" val="12350845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15617" y="116632"/>
            <a:ext cx="7200799" cy="6644856"/>
          </a:xfrm>
        </p:spPr>
      </p:pic>
    </p:spTree>
    <p:extLst>
      <p:ext uri="{BB962C8B-B14F-4D97-AF65-F5344CB8AC3E}">
        <p14:creationId xmlns:p14="http://schemas.microsoft.com/office/powerpoint/2010/main" xmlns="" val="19013911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solidFill>
                  <a:srgbClr val="FF0000"/>
                </a:solidFill>
              </a:rPr>
              <a:t>Дополнительный код </a:t>
            </a:r>
            <a:r>
              <a:rPr lang="ru-RU" sz="3200" dirty="0"/>
              <a:t>отрицательного числа можно получить двумя </a:t>
            </a:r>
            <a:r>
              <a:rPr lang="ru-RU" sz="3200" dirty="0" smtClean="0"/>
              <a:t>способами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dirty="0"/>
              <a:t>1-й способ</a:t>
            </a:r>
            <a:r>
              <a:rPr lang="ru-RU" b="1" dirty="0" smtClean="0"/>
              <a:t>:</a:t>
            </a:r>
          </a:p>
          <a:p>
            <a:r>
              <a:rPr lang="ru-RU" dirty="0"/>
              <a:t>инвертируем значение отрицательного числа, записанного в прямом коде (знаковый бит не трогаем</a:t>
            </a:r>
            <a:r>
              <a:rPr lang="ru-RU" dirty="0" smtClean="0"/>
              <a:t>)</a:t>
            </a:r>
          </a:p>
          <a:p>
            <a:r>
              <a:rPr lang="ru-RU" dirty="0" smtClean="0"/>
              <a:t>к </a:t>
            </a:r>
            <a:r>
              <a:rPr lang="ru-RU" dirty="0"/>
              <a:t>полученной инверсии прибавляем </a:t>
            </a:r>
            <a:r>
              <a:rPr lang="ru-RU" dirty="0" smtClean="0"/>
              <a:t>1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>Пример</a:t>
            </a:r>
            <a:r>
              <a:rPr lang="ru-RU" dirty="0"/>
              <a:t>:</a:t>
            </a:r>
            <a:br>
              <a:rPr lang="ru-RU" dirty="0"/>
            </a:br>
            <a:r>
              <a:rPr lang="ru-RU" dirty="0"/>
              <a:t>Дано десятичное число -10</a:t>
            </a:r>
            <a:br>
              <a:rPr lang="ru-RU" dirty="0"/>
            </a:br>
            <a:r>
              <a:rPr lang="ru-RU" dirty="0"/>
              <a:t>Переводим в прямой код:</a:t>
            </a:r>
            <a:br>
              <a:rPr lang="ru-RU" dirty="0"/>
            </a:br>
            <a:r>
              <a:rPr lang="ru-RU" dirty="0"/>
              <a:t>10 = 0000 1010 ----&gt; -10 = 1000 1010</a:t>
            </a:r>
            <a:br>
              <a:rPr lang="ru-RU" dirty="0"/>
            </a:br>
            <a:r>
              <a:rPr lang="ru-RU" dirty="0"/>
              <a:t>Инвертируем значение (получаем обратный код):</a:t>
            </a:r>
            <a:br>
              <a:rPr lang="ru-RU" dirty="0"/>
            </a:br>
            <a:r>
              <a:rPr lang="ru-RU" dirty="0"/>
              <a:t>1000 1010 ----&gt; 1111 0101</a:t>
            </a:r>
            <a:br>
              <a:rPr lang="ru-RU" dirty="0"/>
            </a:br>
            <a:r>
              <a:rPr lang="ru-RU" dirty="0"/>
              <a:t>К полученной инверсии прибавляем 1:</a:t>
            </a:r>
            <a:br>
              <a:rPr lang="ru-RU" dirty="0"/>
            </a:br>
            <a:r>
              <a:rPr lang="ru-RU" dirty="0"/>
              <a:t>1111 0101 + 1 = 1111 0110 - десятичное число -10 в дополнительном коде</a:t>
            </a:r>
          </a:p>
        </p:txBody>
      </p:sp>
    </p:spTree>
    <p:extLst>
      <p:ext uri="{BB962C8B-B14F-4D97-AF65-F5344CB8AC3E}">
        <p14:creationId xmlns:p14="http://schemas.microsoft.com/office/powerpoint/2010/main" xmlns="" val="22012302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dirty="0">
                <a:solidFill>
                  <a:srgbClr val="FF0000"/>
                </a:solidFill>
              </a:rPr>
              <a:t>Дополнительный код </a:t>
            </a:r>
            <a:r>
              <a:rPr lang="ru-RU" dirty="0"/>
              <a:t>отрицательного числа можно получить двумя способами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2-й способ:</a:t>
            </a:r>
            <a:br>
              <a:rPr lang="ru-RU" b="1" dirty="0"/>
            </a:br>
            <a:r>
              <a:rPr lang="ru-RU" dirty="0"/>
              <a:t>Вычитание числа из нуля</a:t>
            </a:r>
            <a:br>
              <a:rPr lang="ru-RU" dirty="0"/>
            </a:br>
            <a:r>
              <a:rPr lang="ru-RU" dirty="0"/>
              <a:t>Дано десятичное число 10, необходимо получить отрицательное число (-10) в дополнительном двоичном коде</a:t>
            </a:r>
            <a:br>
              <a:rPr lang="ru-RU" dirty="0"/>
            </a:br>
            <a:r>
              <a:rPr lang="ru-RU" dirty="0"/>
              <a:t>Переводим 10 в двоичное число:</a:t>
            </a:r>
            <a:br>
              <a:rPr lang="ru-RU" dirty="0"/>
            </a:br>
            <a:r>
              <a:rPr lang="ru-RU" dirty="0"/>
              <a:t>10 = 0000 1010</a:t>
            </a:r>
            <a:br>
              <a:rPr lang="ru-RU" dirty="0"/>
            </a:br>
            <a:r>
              <a:rPr lang="ru-RU" dirty="0"/>
              <a:t>Вычитаем из нуля:</a:t>
            </a:r>
            <a:br>
              <a:rPr lang="ru-RU" dirty="0"/>
            </a:br>
            <a:r>
              <a:rPr lang="ru-RU" dirty="0"/>
              <a:t>0 - 0000 1010 = 1111 0110 - десятичное число -10 в дополнительном коде</a:t>
            </a:r>
          </a:p>
        </p:txBody>
      </p:sp>
    </p:spTree>
    <p:extLst>
      <p:ext uri="{BB962C8B-B14F-4D97-AF65-F5344CB8AC3E}">
        <p14:creationId xmlns:p14="http://schemas.microsoft.com/office/powerpoint/2010/main" xmlns="" val="125103050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Дополнительный код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i="1" dirty="0" smtClean="0"/>
              <a:t>Дополнительный код </a:t>
            </a:r>
            <a:r>
              <a:rPr lang="ru-RU" dirty="0" smtClean="0"/>
              <a:t>основан на понятии дополнения числа – величины, которую нужно добавить к числу, чтобы получить переход единицы в старшем разряде</a:t>
            </a:r>
          </a:p>
          <a:p>
            <a:pPr marL="0" indent="0" algn="ctr">
              <a:buNone/>
            </a:pPr>
            <a:r>
              <a:rPr lang="ru-RU" i="1" dirty="0"/>
              <a:t>Дополнением к-разрядного целого числа </a:t>
            </a:r>
            <a:r>
              <a:rPr lang="en-US" i="1" dirty="0"/>
              <a:t>Z </a:t>
            </a:r>
            <a:r>
              <a:rPr lang="ru-RU" i="1" dirty="0"/>
              <a:t>в системе счисления с основанием </a:t>
            </a:r>
            <a:r>
              <a:rPr lang="en-US" i="1" dirty="0"/>
              <a:t>q </a:t>
            </a:r>
            <a:r>
              <a:rPr lang="ru-RU" i="1" dirty="0"/>
              <a:t>называется величина </a:t>
            </a:r>
            <a:r>
              <a:rPr lang="en-US" i="1" dirty="0"/>
              <a:t>D=</a:t>
            </a:r>
            <a:r>
              <a:rPr lang="en-US" i="1" dirty="0" err="1"/>
              <a:t>q</a:t>
            </a:r>
            <a:r>
              <a:rPr lang="en-US" i="1" baseline="30000" dirty="0" err="1"/>
              <a:t>k</a:t>
            </a:r>
            <a:r>
              <a:rPr lang="en-US" i="1" dirty="0"/>
              <a:t>-Z</a:t>
            </a:r>
            <a:endParaRPr lang="ru-RU" i="1" dirty="0"/>
          </a:p>
          <a:p>
            <a:pPr marL="0" indent="0" algn="ctr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564098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Дополнительный код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251520" y="1600200"/>
            <a:ext cx="8712968" cy="4525963"/>
          </a:xfrm>
        </p:spPr>
        <p:txBody>
          <a:bodyPr/>
          <a:lstStyle/>
          <a:p>
            <a:pPr marL="0" indent="0">
              <a:buNone/>
            </a:pPr>
            <a:r>
              <a:rPr lang="ru-RU" i="1" dirty="0" smtClean="0"/>
              <a:t>1 пример:</a:t>
            </a:r>
          </a:p>
          <a:p>
            <a:pPr marL="0" indent="0">
              <a:buNone/>
            </a:pPr>
            <a:r>
              <a:rPr lang="ru-RU" dirty="0" smtClean="0"/>
              <a:t>При </a:t>
            </a:r>
            <a:r>
              <a:rPr lang="en-US" dirty="0" smtClean="0"/>
              <a:t>k=1 </a:t>
            </a:r>
            <a:r>
              <a:rPr lang="ru-RU" dirty="0" smtClean="0"/>
              <a:t>в </a:t>
            </a:r>
            <a:r>
              <a:rPr lang="ru-RU" i="1" dirty="0" smtClean="0"/>
              <a:t>десятичной системе </a:t>
            </a:r>
            <a:r>
              <a:rPr lang="ru-RU" dirty="0" smtClean="0"/>
              <a:t>счисления дополнением числа 7 до 10 является число 3</a:t>
            </a:r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i="1" dirty="0" smtClean="0"/>
              <a:t>восьмеричной системе</a:t>
            </a:r>
            <a:r>
              <a:rPr lang="ru-RU" dirty="0" smtClean="0"/>
              <a:t> счисления дополнением числа 7</a:t>
            </a:r>
            <a:r>
              <a:rPr lang="ru-RU" baseline="-25000" dirty="0" smtClean="0"/>
              <a:t>8</a:t>
            </a:r>
            <a:r>
              <a:rPr lang="ru-RU" dirty="0" smtClean="0"/>
              <a:t> до 10</a:t>
            </a:r>
            <a:r>
              <a:rPr lang="ru-RU" baseline="-25000" dirty="0" smtClean="0"/>
              <a:t>8</a:t>
            </a:r>
            <a:r>
              <a:rPr lang="ru-RU" dirty="0" smtClean="0"/>
              <a:t> является число 1</a:t>
            </a:r>
            <a:r>
              <a:rPr lang="ru-RU" baseline="-25000" dirty="0" smtClean="0"/>
              <a:t>8.  </a:t>
            </a:r>
          </a:p>
          <a:p>
            <a:pPr marL="0" indent="0">
              <a:buNone/>
            </a:pPr>
            <a:r>
              <a:rPr lang="ru-RU" i="1" dirty="0" smtClean="0"/>
              <a:t>Двоичное</a:t>
            </a:r>
            <a:r>
              <a:rPr lang="ru-RU" dirty="0" smtClean="0"/>
              <a:t> дополнение числа 1</a:t>
            </a:r>
            <a:r>
              <a:rPr lang="ru-RU" baseline="-25000" dirty="0" smtClean="0"/>
              <a:t>2 </a:t>
            </a:r>
            <a:r>
              <a:rPr lang="ru-RU" dirty="0" smtClean="0"/>
              <a:t> до 10</a:t>
            </a:r>
            <a:r>
              <a:rPr lang="ru-RU" baseline="-25000" dirty="0" smtClean="0"/>
              <a:t>2</a:t>
            </a:r>
            <a:r>
              <a:rPr lang="ru-RU" dirty="0" smtClean="0"/>
              <a:t> есть число 1</a:t>
            </a:r>
            <a:r>
              <a:rPr lang="ru-RU" baseline="-25000" dirty="0"/>
              <a:t>2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58405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Дополнительный код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323528" y="1600200"/>
            <a:ext cx="8640960" cy="4525963"/>
          </a:xfrm>
        </p:spPr>
        <p:txBody>
          <a:bodyPr/>
          <a:lstStyle/>
          <a:p>
            <a:pPr marL="0" indent="0">
              <a:buNone/>
            </a:pPr>
            <a:r>
              <a:rPr lang="ru-RU" i="1" dirty="0" smtClean="0"/>
              <a:t>2 пример:</a:t>
            </a:r>
          </a:p>
          <a:p>
            <a:pPr marL="0" indent="0">
              <a:buNone/>
            </a:pPr>
            <a:r>
              <a:rPr lang="ru-RU" dirty="0" smtClean="0"/>
              <a:t>При </a:t>
            </a:r>
            <a:r>
              <a:rPr lang="en-US" dirty="0" smtClean="0"/>
              <a:t>k=2 </a:t>
            </a:r>
            <a:r>
              <a:rPr lang="ru-RU" dirty="0" smtClean="0"/>
              <a:t>в </a:t>
            </a:r>
            <a:r>
              <a:rPr lang="ru-RU" i="1" dirty="0" smtClean="0"/>
              <a:t>десятичной</a:t>
            </a:r>
            <a:r>
              <a:rPr lang="ru-RU" dirty="0" smtClean="0"/>
              <a:t> системе счисления дополнением число 7 до 100 является число 93</a:t>
            </a:r>
          </a:p>
          <a:p>
            <a:pPr marL="0" indent="0">
              <a:buNone/>
            </a:pPr>
            <a:r>
              <a:rPr lang="ru-RU" i="1" dirty="0" smtClean="0"/>
              <a:t>Восьмеричным</a:t>
            </a:r>
            <a:r>
              <a:rPr lang="ru-RU" dirty="0" smtClean="0"/>
              <a:t> дополнением числа 7</a:t>
            </a:r>
            <a:r>
              <a:rPr lang="ru-RU" baseline="-25000" dirty="0" smtClean="0"/>
              <a:t>8 </a:t>
            </a:r>
            <a:r>
              <a:rPr lang="ru-RU" dirty="0" smtClean="0"/>
              <a:t> до 100</a:t>
            </a:r>
            <a:r>
              <a:rPr lang="ru-RU" baseline="-25000" dirty="0" smtClean="0"/>
              <a:t>8 </a:t>
            </a:r>
            <a:r>
              <a:rPr lang="ru-RU" dirty="0" smtClean="0"/>
              <a:t> будет число 71</a:t>
            </a:r>
            <a:r>
              <a:rPr lang="ru-RU" baseline="-25000" dirty="0" smtClean="0"/>
              <a:t>8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В </a:t>
            </a:r>
            <a:r>
              <a:rPr lang="ru-RU" i="1" dirty="0" smtClean="0"/>
              <a:t>двоичной</a:t>
            </a:r>
            <a:r>
              <a:rPr lang="ru-RU" dirty="0" smtClean="0"/>
              <a:t> системе счисления дополнением 1</a:t>
            </a:r>
            <a:r>
              <a:rPr lang="ru-RU" baseline="-25000" dirty="0" smtClean="0"/>
              <a:t>2</a:t>
            </a:r>
            <a:r>
              <a:rPr lang="ru-RU" dirty="0" smtClean="0"/>
              <a:t> до 100</a:t>
            </a:r>
            <a:r>
              <a:rPr lang="ru-RU" baseline="-25000" dirty="0" smtClean="0"/>
              <a:t>2</a:t>
            </a:r>
            <a:r>
              <a:rPr lang="ru-RU" dirty="0" smtClean="0"/>
              <a:t> будет число 11</a:t>
            </a:r>
            <a:r>
              <a:rPr lang="ru-RU" baseline="-25000" dirty="0"/>
              <a:t>2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62930151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 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3771938987"/>
              </p:ext>
            </p:extLst>
          </p:nvPr>
        </p:nvGraphicFramePr>
        <p:xfrm>
          <a:off x="457200" y="1219200"/>
          <a:ext cx="8229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Число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Прямой код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Обратный</a:t>
                      </a:r>
                      <a:r>
                        <a:rPr lang="ru-RU" baseline="0" dirty="0" smtClean="0"/>
                        <a:t> код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Дополнительный код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100100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-100011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-100100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403648" y="3501008"/>
            <a:ext cx="5544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Определить прямой, обратный и дополнительный коды следующих двоичных чисел. Число размещается в двух байтах. Старший бит  - знак разряда. Незначащие нули добавляются слева от числа.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23167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Проверка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3040541158"/>
              </p:ext>
            </p:extLst>
          </p:nvPr>
        </p:nvGraphicFramePr>
        <p:xfrm>
          <a:off x="457200" y="1219200"/>
          <a:ext cx="82296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Число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Прямой код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Обратный</a:t>
                      </a:r>
                      <a:r>
                        <a:rPr lang="ru-RU" baseline="0" dirty="0" smtClean="0"/>
                        <a:t> код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Дополнительный код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100100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0000000000010100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-100011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-100100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499575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Байт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219256" cy="5328592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8 бит=1 байт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Байт</a:t>
            </a:r>
            <a:r>
              <a:rPr lang="ru-RU" dirty="0" smtClean="0"/>
              <a:t> – основная единица представления данных</a:t>
            </a:r>
          </a:p>
          <a:p>
            <a:pPr marL="0" indent="0">
              <a:buNone/>
            </a:pPr>
            <a:r>
              <a:rPr lang="ru-RU" dirty="0" smtClean="0">
                <a:solidFill>
                  <a:srgbClr val="FF0000"/>
                </a:solidFill>
              </a:rPr>
              <a:t>Байт</a:t>
            </a:r>
            <a:r>
              <a:rPr lang="ru-RU" dirty="0" smtClean="0"/>
              <a:t> (от английского </a:t>
            </a:r>
            <a:r>
              <a:rPr lang="en-US" dirty="0" smtClean="0">
                <a:solidFill>
                  <a:srgbClr val="FF0000"/>
                </a:solidFill>
              </a:rPr>
              <a:t>byte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 слог) – часть машинного слова, состоящая из 8 бит, обрабатываемая в ЭВМ как одно целое.</a:t>
            </a:r>
          </a:p>
          <a:p>
            <a:pPr marL="0" indent="0" algn="ctr">
              <a:buNone/>
            </a:pPr>
            <a:endParaRPr lang="ru-RU" dirty="0" smtClean="0"/>
          </a:p>
          <a:p>
            <a:pPr marL="0" indent="0" algn="ctr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284237579"/>
              </p:ext>
            </p:extLst>
          </p:nvPr>
        </p:nvGraphicFramePr>
        <p:xfrm>
          <a:off x="702026" y="4437112"/>
          <a:ext cx="6096000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  <a:gridCol w="7620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 flipH="1">
            <a:off x="1241630" y="4041068"/>
            <a:ext cx="504056" cy="3240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650954" y="4041068"/>
            <a:ext cx="504056" cy="32403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115616" y="3717032"/>
            <a:ext cx="1260140" cy="3240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7</a:t>
            </a:r>
            <a:r>
              <a:rPr lang="ru-RU" dirty="0" smtClean="0">
                <a:solidFill>
                  <a:schemeClr val="tx1"/>
                </a:solidFill>
              </a:rPr>
              <a:t> разряд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076056" y="3717032"/>
            <a:ext cx="1260140" cy="3240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0</a:t>
            </a:r>
            <a:r>
              <a:rPr lang="ru-RU" dirty="0" smtClean="0">
                <a:solidFill>
                  <a:schemeClr val="tx1"/>
                </a:solidFill>
              </a:rPr>
              <a:t> разряд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4" name="Левая фигурная скобка 13"/>
          <p:cNvSpPr/>
          <p:nvPr/>
        </p:nvSpPr>
        <p:spPr>
          <a:xfrm rot="16200000">
            <a:off x="3528341" y="2258870"/>
            <a:ext cx="324036" cy="5976664"/>
          </a:xfrm>
          <a:prstGeom prst="lef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142187" y="5589240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ячейка из </a:t>
            </a:r>
            <a:r>
              <a:rPr lang="ru-RU" dirty="0" smtClean="0">
                <a:solidFill>
                  <a:srgbClr val="FF0000"/>
                </a:solidFill>
              </a:rPr>
              <a:t>8</a:t>
            </a:r>
            <a:r>
              <a:rPr lang="ru-RU" dirty="0" smtClean="0"/>
              <a:t> разрядов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48010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Домашняя работа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По шестнадцатеричной форме внутреннего представления числа в форме с плавающей точкой С9811000 восстановите само число.</a:t>
            </a:r>
          </a:p>
          <a:p>
            <a:r>
              <a:rPr lang="ru-RU" dirty="0" smtClean="0"/>
              <a:t>Решение: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Перейдем к двоичному представлению числа в ячейке длинной 4 байта, заменив каждую шестнадцатеричную цифру </a:t>
            </a:r>
            <a:r>
              <a:rPr lang="ru-RU" dirty="0" err="1" smtClean="0"/>
              <a:t>тетрадой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1001123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Домашняя работа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По шестнадцатеричной форме внутреннего представления числа в форме с плавающей точкой С9811000 восстановите само число.</a:t>
            </a:r>
          </a:p>
          <a:p>
            <a:r>
              <a:rPr lang="ru-RU" dirty="0" smtClean="0"/>
              <a:t>Решение: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Перейдем к двоичному представлению числа в ячейке длинной 4 байта, заменив каждую шестнадцатеричную цифру </a:t>
            </a:r>
            <a:r>
              <a:rPr lang="ru-RU" dirty="0" err="1" smtClean="0"/>
              <a:t>тетрадой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            1100  1001  1000  0001  0001  0000  0000  0000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594925755"/>
              </p:ext>
            </p:extLst>
          </p:nvPr>
        </p:nvGraphicFramePr>
        <p:xfrm>
          <a:off x="1475656" y="5085184"/>
          <a:ext cx="640871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032"/>
                <a:gridCol w="1296144"/>
                <a:gridCol w="1584176"/>
                <a:gridCol w="1656184"/>
                <a:gridCol w="158417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100  1001</a:t>
                      </a:r>
                      <a:endParaRPr lang="ru-RU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1000  0001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0001  0000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0000  0000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89681289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Домашняя работа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ru-RU" dirty="0" smtClean="0"/>
              <a:t>Заметив, что получен код отрицательного числа, поскольку в старшем разряде записана 1. Получим порядок числа:</a:t>
            </a:r>
          </a:p>
          <a:p>
            <a:pPr marL="0" indent="0">
              <a:buNone/>
            </a:pPr>
            <a:r>
              <a:rPr lang="en-US" i="1" dirty="0" smtClean="0"/>
              <a:t>	</a:t>
            </a:r>
            <a:r>
              <a:rPr lang="en-US" b="1" i="1" dirty="0" smtClean="0"/>
              <a:t>P</a:t>
            </a:r>
            <a:r>
              <a:rPr lang="en-US" i="1" dirty="0" smtClean="0"/>
              <a:t>=</a:t>
            </a:r>
            <a:r>
              <a:rPr lang="en-US" dirty="0" smtClean="0">
                <a:latin typeface="Bahnschrift SemiBold" panose="020B0502040204020203" pitchFamily="34" charset="0"/>
              </a:rPr>
              <a:t>1001001</a:t>
            </a:r>
            <a:r>
              <a:rPr lang="en-US" baseline="-25000" dirty="0" smtClean="0">
                <a:latin typeface="Bahnschrift SemiBold" panose="020B0502040204020203" pitchFamily="34" charset="0"/>
              </a:rPr>
              <a:t>2</a:t>
            </a:r>
            <a:r>
              <a:rPr lang="en-US" dirty="0" smtClean="0">
                <a:latin typeface="Bahnschrift SemiBold" panose="020B0502040204020203" pitchFamily="34" charset="0"/>
              </a:rPr>
              <a:t>-1000000</a:t>
            </a:r>
            <a:r>
              <a:rPr lang="en-US" baseline="-25000" dirty="0" smtClean="0">
                <a:latin typeface="Bahnschrift SemiBold" panose="020B0502040204020203" pitchFamily="34" charset="0"/>
              </a:rPr>
              <a:t>2</a:t>
            </a:r>
            <a:r>
              <a:rPr lang="en-US" dirty="0" smtClean="0">
                <a:latin typeface="Bahnschrift SemiBold" panose="020B0502040204020203" pitchFamily="34" charset="0"/>
              </a:rPr>
              <a:t> =1001</a:t>
            </a:r>
            <a:r>
              <a:rPr lang="en-US" baseline="-25000" dirty="0" smtClean="0">
                <a:latin typeface="Bahnschrift SemiBold" panose="020B0502040204020203" pitchFamily="34" charset="0"/>
              </a:rPr>
              <a:t>2</a:t>
            </a:r>
            <a:r>
              <a:rPr lang="en-US" dirty="0" smtClean="0">
                <a:latin typeface="Bahnschrift SemiBold" panose="020B0502040204020203" pitchFamily="34" charset="0"/>
              </a:rPr>
              <a:t> =9</a:t>
            </a:r>
            <a:r>
              <a:rPr lang="en-US" baseline="-25000" dirty="0" smtClean="0">
                <a:latin typeface="Bahnschrift SemiBold" panose="020B0502040204020203" pitchFamily="34" charset="0"/>
              </a:rPr>
              <a:t>10</a:t>
            </a:r>
            <a:r>
              <a:rPr lang="en-US" dirty="0" smtClean="0">
                <a:latin typeface="Bahnschrift SemiBold" panose="020B0502040204020203" pitchFamily="34" charset="0"/>
              </a:rPr>
              <a:t>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ru-RU" dirty="0"/>
              <a:t>Запишем</a:t>
            </a:r>
            <a:r>
              <a:rPr lang="ru-RU" dirty="0" smtClean="0">
                <a:latin typeface="Bahnschrift SemiBold" panose="020B0502040204020203" pitchFamily="34" charset="0"/>
              </a:rPr>
              <a:t> </a:t>
            </a:r>
            <a:r>
              <a:rPr lang="ru-RU" dirty="0"/>
              <a:t>в форме </a:t>
            </a:r>
            <a:r>
              <a:rPr lang="ru-RU" dirty="0" smtClean="0"/>
              <a:t>нормализованного двоичного числа с плавающей точкой с учетом знака числа: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01484369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Домашняя работа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ru-RU" dirty="0" smtClean="0"/>
              <a:t>Заметив, что получен код отрицательного числа, поскольку в старшем разряде записана 1. Получим порядок числа:</a:t>
            </a:r>
          </a:p>
          <a:p>
            <a:pPr marL="0" indent="0">
              <a:buNone/>
            </a:pPr>
            <a:r>
              <a:rPr lang="en-US" i="1" dirty="0" smtClean="0"/>
              <a:t>	</a:t>
            </a:r>
            <a:r>
              <a:rPr lang="en-US" b="1" i="1" dirty="0" smtClean="0"/>
              <a:t>P</a:t>
            </a:r>
            <a:r>
              <a:rPr lang="en-US" i="1" dirty="0" smtClean="0"/>
              <a:t>=</a:t>
            </a:r>
            <a:r>
              <a:rPr lang="en-US" dirty="0" smtClean="0">
                <a:latin typeface="Bahnschrift SemiBold" panose="020B0502040204020203" pitchFamily="34" charset="0"/>
              </a:rPr>
              <a:t>1001001</a:t>
            </a:r>
            <a:r>
              <a:rPr lang="en-US" baseline="-25000" dirty="0" smtClean="0">
                <a:latin typeface="Bahnschrift SemiBold" panose="020B0502040204020203" pitchFamily="34" charset="0"/>
              </a:rPr>
              <a:t>2</a:t>
            </a:r>
            <a:r>
              <a:rPr lang="en-US" dirty="0" smtClean="0">
                <a:latin typeface="Bahnschrift SemiBold" panose="020B0502040204020203" pitchFamily="34" charset="0"/>
              </a:rPr>
              <a:t>-1000000</a:t>
            </a:r>
            <a:r>
              <a:rPr lang="en-US" baseline="-25000" dirty="0" smtClean="0">
                <a:latin typeface="Bahnschrift SemiBold" panose="020B0502040204020203" pitchFamily="34" charset="0"/>
              </a:rPr>
              <a:t>2</a:t>
            </a:r>
            <a:r>
              <a:rPr lang="en-US" dirty="0" smtClean="0">
                <a:latin typeface="Bahnschrift SemiBold" panose="020B0502040204020203" pitchFamily="34" charset="0"/>
              </a:rPr>
              <a:t> =1001</a:t>
            </a:r>
            <a:r>
              <a:rPr lang="en-US" baseline="-25000" dirty="0" smtClean="0">
                <a:latin typeface="Bahnschrift SemiBold" panose="020B0502040204020203" pitchFamily="34" charset="0"/>
              </a:rPr>
              <a:t>2</a:t>
            </a:r>
            <a:r>
              <a:rPr lang="en-US" dirty="0" smtClean="0">
                <a:latin typeface="Bahnschrift SemiBold" panose="020B0502040204020203" pitchFamily="34" charset="0"/>
              </a:rPr>
              <a:t> =9</a:t>
            </a:r>
            <a:r>
              <a:rPr lang="en-US" baseline="-25000" dirty="0" smtClean="0">
                <a:latin typeface="Bahnschrift SemiBold" panose="020B0502040204020203" pitchFamily="34" charset="0"/>
              </a:rPr>
              <a:t>10</a:t>
            </a:r>
            <a:r>
              <a:rPr lang="en-US" dirty="0" smtClean="0">
                <a:latin typeface="Bahnschrift SemiBold" panose="020B0502040204020203" pitchFamily="34" charset="0"/>
              </a:rPr>
              <a:t>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ru-RU" dirty="0"/>
              <a:t>Запишем</a:t>
            </a:r>
            <a:r>
              <a:rPr lang="ru-RU" dirty="0" smtClean="0">
                <a:latin typeface="Bahnschrift SemiBold" panose="020B0502040204020203" pitchFamily="34" charset="0"/>
              </a:rPr>
              <a:t> </a:t>
            </a:r>
            <a:r>
              <a:rPr lang="ru-RU" dirty="0"/>
              <a:t>в форме </a:t>
            </a:r>
            <a:r>
              <a:rPr lang="ru-RU" dirty="0" smtClean="0"/>
              <a:t>нормализованного двоичного числа с плавающей точкой с учетом знака числа:</a:t>
            </a:r>
          </a:p>
          <a:p>
            <a:pPr marL="0" indent="0">
              <a:buNone/>
            </a:pPr>
            <a:r>
              <a:rPr lang="ru-RU" dirty="0"/>
              <a:t>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-0,100000010001000000000000*2</a:t>
            </a:r>
            <a:r>
              <a:rPr lang="ru-RU" baseline="30000" dirty="0" smtClean="0"/>
              <a:t>1001 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973361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Домашняя работа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ru-RU" dirty="0" smtClean="0"/>
              <a:t>Заметив, что получен код отрицательного числа, поскольку в старшем разряде записана 1. Получим порядок числа:</a:t>
            </a:r>
          </a:p>
          <a:p>
            <a:pPr marL="0" indent="0">
              <a:buNone/>
            </a:pPr>
            <a:r>
              <a:rPr lang="en-US" i="1" dirty="0" smtClean="0"/>
              <a:t>	</a:t>
            </a:r>
            <a:r>
              <a:rPr lang="en-US" b="1" i="1" dirty="0" smtClean="0"/>
              <a:t>P</a:t>
            </a:r>
            <a:r>
              <a:rPr lang="en-US" i="1" dirty="0" smtClean="0"/>
              <a:t>=</a:t>
            </a:r>
            <a:r>
              <a:rPr lang="en-US" dirty="0" smtClean="0">
                <a:latin typeface="Bahnschrift SemiBold" panose="020B0502040204020203" pitchFamily="34" charset="0"/>
              </a:rPr>
              <a:t>1001001</a:t>
            </a:r>
            <a:r>
              <a:rPr lang="en-US" baseline="-25000" dirty="0" smtClean="0">
                <a:latin typeface="Bahnschrift SemiBold" panose="020B0502040204020203" pitchFamily="34" charset="0"/>
              </a:rPr>
              <a:t>2</a:t>
            </a:r>
            <a:r>
              <a:rPr lang="en-US" dirty="0" smtClean="0">
                <a:latin typeface="Bahnschrift SemiBold" panose="020B0502040204020203" pitchFamily="34" charset="0"/>
              </a:rPr>
              <a:t>-1000000</a:t>
            </a:r>
            <a:r>
              <a:rPr lang="en-US" baseline="-25000" dirty="0" smtClean="0">
                <a:latin typeface="Bahnschrift SemiBold" panose="020B0502040204020203" pitchFamily="34" charset="0"/>
              </a:rPr>
              <a:t>2</a:t>
            </a:r>
            <a:r>
              <a:rPr lang="en-US" dirty="0" smtClean="0">
                <a:latin typeface="Bahnschrift SemiBold" panose="020B0502040204020203" pitchFamily="34" charset="0"/>
              </a:rPr>
              <a:t> =1001</a:t>
            </a:r>
            <a:r>
              <a:rPr lang="en-US" baseline="-25000" dirty="0" smtClean="0">
                <a:latin typeface="Bahnschrift SemiBold" panose="020B0502040204020203" pitchFamily="34" charset="0"/>
              </a:rPr>
              <a:t>2</a:t>
            </a:r>
            <a:r>
              <a:rPr lang="en-US" dirty="0" smtClean="0">
                <a:latin typeface="Bahnschrift SemiBold" panose="020B0502040204020203" pitchFamily="34" charset="0"/>
              </a:rPr>
              <a:t> =9</a:t>
            </a:r>
            <a:r>
              <a:rPr lang="en-US" baseline="-25000" dirty="0" smtClean="0">
                <a:latin typeface="Bahnschrift SemiBold" panose="020B0502040204020203" pitchFamily="34" charset="0"/>
              </a:rPr>
              <a:t>10</a:t>
            </a:r>
            <a:r>
              <a:rPr lang="en-US" dirty="0" smtClean="0">
                <a:latin typeface="Bahnschrift SemiBold" panose="020B0502040204020203" pitchFamily="34" charset="0"/>
              </a:rPr>
              <a:t>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ru-RU" dirty="0"/>
              <a:t>Запишем</a:t>
            </a:r>
            <a:r>
              <a:rPr lang="ru-RU" dirty="0" smtClean="0">
                <a:latin typeface="Bahnschrift SemiBold" panose="020B0502040204020203" pitchFamily="34" charset="0"/>
              </a:rPr>
              <a:t> </a:t>
            </a:r>
            <a:r>
              <a:rPr lang="ru-RU" dirty="0"/>
              <a:t>в форме </a:t>
            </a:r>
            <a:r>
              <a:rPr lang="ru-RU" dirty="0" smtClean="0"/>
              <a:t>нормализованного двоичного числа с плавающей точкой с учетом знака числа:</a:t>
            </a:r>
          </a:p>
          <a:p>
            <a:pPr marL="0" indent="0">
              <a:buNone/>
            </a:pPr>
            <a:r>
              <a:rPr lang="ru-RU" dirty="0"/>
              <a:t>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-</a:t>
            </a:r>
            <a:r>
              <a:rPr lang="ru-RU" smtClean="0"/>
              <a:t>0,100000010001000000000000*2</a:t>
            </a:r>
            <a:r>
              <a:rPr lang="ru-RU" baseline="30000" smtClean="0"/>
              <a:t>1001 </a:t>
            </a:r>
            <a:r>
              <a:rPr lang="ru-RU" smtClean="0"/>
              <a:t> </a:t>
            </a:r>
          </a:p>
          <a:p>
            <a:pPr marL="514350" indent="-514350">
              <a:buFont typeface="+mj-lt"/>
              <a:buAutoNum type="arabicPeriod" startAt="4"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04795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Машинное слово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Наибольшая последовательность битов, которую процессор может обрабатывать как единое целое, называют </a:t>
            </a:r>
            <a:r>
              <a:rPr lang="ru-RU" dirty="0" smtClean="0">
                <a:solidFill>
                  <a:srgbClr val="FF0000"/>
                </a:solidFill>
              </a:rPr>
              <a:t>машинным словом </a:t>
            </a:r>
            <a:r>
              <a:rPr lang="ru-RU" dirty="0" smtClean="0"/>
              <a:t>(длина 8, 16, 32 бита).</a:t>
            </a:r>
          </a:p>
          <a:p>
            <a:pPr marL="0" indent="0">
              <a:buNone/>
            </a:pPr>
            <a:r>
              <a:rPr lang="ru-RU" dirty="0" smtClean="0"/>
              <a:t>Адрес машинного слова равен адресу младшего байта, входящего в это слово.</a:t>
            </a:r>
          </a:p>
          <a:p>
            <a:pPr marL="0" indent="0">
              <a:buNone/>
            </a:pPr>
            <a:r>
              <a:rPr lang="ru-RU" dirty="0" smtClean="0"/>
              <a:t>Двоичные разряды в ячейке памяти нумеруются справа налево, начиная с нуля.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443381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Форматы представления чисел в памяти компьютера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формат с фиксированной точкой, используется для кодирования целых чисел;</a:t>
            </a:r>
          </a:p>
          <a:p>
            <a:r>
              <a:rPr lang="ru-RU" dirty="0" smtClean="0"/>
              <a:t>формат с плавающей точкой, используется для задания некоторого подмножества действительных чисел.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608525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Целые числа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Для размещения целых положительных чисел отводится 1 или 2 байта. </a:t>
            </a:r>
          </a:p>
          <a:p>
            <a:pPr marL="0" indent="0">
              <a:buNone/>
            </a:pPr>
            <a:r>
              <a:rPr lang="ru-RU" dirty="0" smtClean="0"/>
              <a:t>Действует ограничение на множество целых чисел, представимых в памяти компьютера. </a:t>
            </a:r>
          </a:p>
          <a:p>
            <a:pPr marL="0" indent="0">
              <a:buNone/>
            </a:pPr>
            <a:r>
              <a:rPr lang="ru-RU" dirty="0" smtClean="0"/>
              <a:t>Максимальное число, которое можно поместить в 1 байте:</a:t>
            </a:r>
          </a:p>
          <a:p>
            <a:pPr marL="0" indent="0">
              <a:buNone/>
            </a:pPr>
            <a:r>
              <a:rPr lang="ru-RU" dirty="0" smtClean="0"/>
              <a:t>255</a:t>
            </a:r>
            <a:r>
              <a:rPr lang="ru-RU" baseline="-25000" dirty="0" smtClean="0"/>
              <a:t>10</a:t>
            </a:r>
            <a:r>
              <a:rPr lang="ru-RU" dirty="0" smtClean="0"/>
              <a:t>=11111111</a:t>
            </a:r>
            <a:r>
              <a:rPr lang="ru-RU" baseline="-25000" dirty="0" smtClean="0"/>
              <a:t>2</a:t>
            </a:r>
            <a:r>
              <a:rPr lang="ru-RU" dirty="0" smtClean="0"/>
              <a:t>=2</a:t>
            </a:r>
            <a:r>
              <a:rPr lang="ru-RU" baseline="30000" dirty="0" smtClean="0"/>
              <a:t>8</a:t>
            </a:r>
            <a:r>
              <a:rPr lang="ru-RU" dirty="0" smtClean="0"/>
              <a:t>-1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19139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Область применения целых чисел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организация счетчиков;</a:t>
            </a:r>
          </a:p>
          <a:p>
            <a:r>
              <a:rPr lang="ru-RU" dirty="0" smtClean="0"/>
              <a:t>записи адресов ячеек, даты и времени;</a:t>
            </a:r>
          </a:p>
          <a:p>
            <a:r>
              <a:rPr lang="ru-RU" dirty="0" smtClean="0"/>
              <a:t>размеров графических изображений в пикселях.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55201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Знаковый способ представления числа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Под знак отводится старший разряд ячейки:</a:t>
            </a:r>
          </a:p>
          <a:p>
            <a:r>
              <a:rPr lang="ru-RU" dirty="0" smtClean="0"/>
              <a:t>0 для положительных чисел;</a:t>
            </a:r>
          </a:p>
          <a:p>
            <a:r>
              <a:rPr lang="ru-RU" dirty="0" smtClean="0"/>
              <a:t>1 для отрицательных чисел.</a:t>
            </a:r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 smtClean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 smtClean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29748551"/>
              </p:ext>
            </p:extLst>
          </p:nvPr>
        </p:nvGraphicFramePr>
        <p:xfrm>
          <a:off x="467544" y="4149080"/>
          <a:ext cx="7992888" cy="1259840"/>
        </p:xfrm>
        <a:graphic>
          <a:graphicData uri="http://schemas.openxmlformats.org/drawingml/2006/table">
            <a:tbl>
              <a:tblPr firstRow="1" bandRow="1">
                <a:tableStyleId>{3C2FFA5D-87B4-456A-9821-1D502468CF0F}</a:tableStyleId>
              </a:tblPr>
              <a:tblGrid>
                <a:gridCol w="999111"/>
                <a:gridCol w="999111"/>
                <a:gridCol w="999111"/>
                <a:gridCol w="999111"/>
                <a:gridCol w="999111"/>
                <a:gridCol w="999111"/>
                <a:gridCol w="999111"/>
                <a:gridCol w="999111"/>
              </a:tblGrid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Разряды восьмибитного двоичного числа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Знаковый разряд</a:t>
                      </a:r>
                      <a:endParaRPr lang="ru-RU" sz="1400" dirty="0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Значение числа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36599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Представление чисел в прямом коде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Числа со знаком, которые можно представить:</a:t>
            </a:r>
          </a:p>
          <a:p>
            <a:r>
              <a:rPr lang="ru-RU" dirty="0" smtClean="0"/>
              <a:t>в 1 байте, попадают в диапазон -128 до 127;</a:t>
            </a:r>
          </a:p>
          <a:p>
            <a:r>
              <a:rPr lang="ru-RU" dirty="0" smtClean="0"/>
              <a:t>в 2 байтах от -32768 до 32767.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688325651"/>
              </p:ext>
            </p:extLst>
          </p:nvPr>
        </p:nvGraphicFramePr>
        <p:xfrm>
          <a:off x="539552" y="3212976"/>
          <a:ext cx="7920880" cy="2865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/>
                <a:gridCol w="5616624"/>
              </a:tblGrid>
              <a:tr h="57606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Десятичное число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Двоичное число в прямом коде </a:t>
                      </a:r>
                      <a:br>
                        <a:rPr lang="ru-RU" dirty="0" smtClean="0"/>
                      </a:br>
                      <a:r>
                        <a:rPr lang="ru-RU" dirty="0" smtClean="0"/>
                        <a:t>(в 8-битном представлении)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0111</a:t>
                      </a:r>
                      <a:r>
                        <a:rPr lang="ru-RU" baseline="0" dirty="0" smtClean="0"/>
                        <a:t>  1111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0110  0100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0000 </a:t>
                      </a:r>
                      <a:r>
                        <a:rPr lang="ru-RU" baseline="0" dirty="0" smtClean="0"/>
                        <a:t> 0000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1000  0000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-100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1110  0100</a:t>
                      </a:r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-127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1111  1111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69845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654</TotalTime>
  <Words>987</Words>
  <Application>Microsoft Office PowerPoint</Application>
  <PresentationFormat>Экран (4:3)</PresentationFormat>
  <Paragraphs>199</Paragraphs>
  <Slides>34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34</vt:i4>
      </vt:variant>
    </vt:vector>
  </HeadingPairs>
  <TitlesOfParts>
    <vt:vector size="35" baseType="lpstr">
      <vt:lpstr>Начальная</vt:lpstr>
      <vt:lpstr>Представление числовых данных в памяти компьютера</vt:lpstr>
      <vt:lpstr>Представление целых чисел</vt:lpstr>
      <vt:lpstr>Байт</vt:lpstr>
      <vt:lpstr>Машинное слово</vt:lpstr>
      <vt:lpstr>Форматы представления чисел в памяти компьютера</vt:lpstr>
      <vt:lpstr>Целые числа</vt:lpstr>
      <vt:lpstr>Область применения целых чисел</vt:lpstr>
      <vt:lpstr>Знаковый способ представления числа</vt:lpstr>
      <vt:lpstr>Представление чисел в прямом коде</vt:lpstr>
      <vt:lpstr>Специальные коды</vt:lpstr>
      <vt:lpstr>Специальные коды</vt:lpstr>
      <vt:lpstr>Прямой код двоичного числа</vt:lpstr>
      <vt:lpstr>Обратный код отрицательного числа</vt:lpstr>
      <vt:lpstr>Арифметические операции с отрицательными числами в обратном коде:</vt:lpstr>
      <vt:lpstr>Арифметические операции с отрицательными числами в обратном коде:</vt:lpstr>
      <vt:lpstr>Арифметические операции с отрицательными числами в обратном коде:</vt:lpstr>
      <vt:lpstr>Арифметические операции с отрицательными числами в обратном коде:</vt:lpstr>
      <vt:lpstr>Арифметические операции с отрицательными числами в обратном коде:</vt:lpstr>
      <vt:lpstr>Арифметические операции с отрицательными числами в обратном коде:</vt:lpstr>
      <vt:lpstr>Слайд 20</vt:lpstr>
      <vt:lpstr>Дополнительный код</vt:lpstr>
      <vt:lpstr>Слайд 22</vt:lpstr>
      <vt:lpstr>Дополнительный код отрицательного числа можно получить двумя способами</vt:lpstr>
      <vt:lpstr>Дополнительный код отрицательного числа можно получить двумя способами</vt:lpstr>
      <vt:lpstr>Дополнительный код</vt:lpstr>
      <vt:lpstr>Дополнительный код</vt:lpstr>
      <vt:lpstr>Дополнительный код</vt:lpstr>
      <vt:lpstr> </vt:lpstr>
      <vt:lpstr>Проверка</vt:lpstr>
      <vt:lpstr>Домашняя работа</vt:lpstr>
      <vt:lpstr>Домашняя работа</vt:lpstr>
      <vt:lpstr>Домашняя работа</vt:lpstr>
      <vt:lpstr>Домашняя работа</vt:lpstr>
      <vt:lpstr>Домашняя работа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Представление числовых данных в памяти компьютера</dc:title>
  <dc:creator>C5-217-10</dc:creator>
  <cp:lastModifiedBy>student</cp:lastModifiedBy>
  <cp:revision>29</cp:revision>
  <dcterms:created xsi:type="dcterms:W3CDTF">2021-10-13T00:56:47Z</dcterms:created>
  <dcterms:modified xsi:type="dcterms:W3CDTF">2021-11-12T00:00:04Z</dcterms:modified>
</cp:coreProperties>
</file>