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6"/>
  </p:notesMasterIdLst>
  <p:sldIdLst>
    <p:sldId id="256" r:id="rId2"/>
    <p:sldId id="258" r:id="rId3"/>
    <p:sldId id="257" r:id="rId4"/>
    <p:sldId id="260" r:id="rId5"/>
    <p:sldId id="259" r:id="rId6"/>
    <p:sldId id="261" r:id="rId7"/>
    <p:sldId id="275" r:id="rId8"/>
    <p:sldId id="262" r:id="rId9"/>
    <p:sldId id="263" r:id="rId10"/>
    <p:sldId id="276" r:id="rId11"/>
    <p:sldId id="264" r:id="rId12"/>
    <p:sldId id="277" r:id="rId13"/>
    <p:sldId id="265" r:id="rId14"/>
    <p:sldId id="279" r:id="rId15"/>
    <p:sldId id="266" r:id="rId16"/>
    <p:sldId id="267" r:id="rId17"/>
    <p:sldId id="268" r:id="rId18"/>
    <p:sldId id="281" r:id="rId19"/>
    <p:sldId id="272" r:id="rId20"/>
    <p:sldId id="280" r:id="rId21"/>
    <p:sldId id="282" r:id="rId22"/>
    <p:sldId id="283" r:id="rId23"/>
    <p:sldId id="284" r:id="rId24"/>
    <p:sldId id="274" r:id="rId2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8" d="100"/>
          <a:sy n="78" d="100"/>
        </p:scale>
        <p:origin x="-1146" y="29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D7A3DE9-0192-4737-B677-8C0702B11FAD}" type="datetimeFigureOut">
              <a:rPr lang="ru-RU" smtClean="0"/>
              <a:t>30.10.2021</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6C00A68-2E65-469F-B377-BF613857A463}" type="slidenum">
              <a:rPr lang="ru-RU" smtClean="0"/>
              <a:t>‹#›</a:t>
            </a:fld>
            <a:endParaRPr lang="ru-RU"/>
          </a:p>
        </p:txBody>
      </p:sp>
    </p:spTree>
    <p:extLst>
      <p:ext uri="{BB962C8B-B14F-4D97-AF65-F5344CB8AC3E}">
        <p14:creationId xmlns:p14="http://schemas.microsoft.com/office/powerpoint/2010/main" val="12397295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36C00A68-2E65-469F-B377-BF613857A463}" type="slidenum">
              <a:rPr lang="ru-RU" smtClean="0"/>
              <a:t>1</a:t>
            </a:fld>
            <a:endParaRPr lang="ru-RU"/>
          </a:p>
        </p:txBody>
      </p:sp>
    </p:spTree>
    <p:extLst>
      <p:ext uri="{BB962C8B-B14F-4D97-AF65-F5344CB8AC3E}">
        <p14:creationId xmlns:p14="http://schemas.microsoft.com/office/powerpoint/2010/main" val="19672074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36C00A68-2E65-469F-B377-BF613857A463}" type="slidenum">
              <a:rPr lang="ru-RU" smtClean="0"/>
              <a:t>10</a:t>
            </a:fld>
            <a:endParaRPr lang="ru-RU"/>
          </a:p>
        </p:txBody>
      </p:sp>
    </p:spTree>
    <p:extLst>
      <p:ext uri="{BB962C8B-B14F-4D97-AF65-F5344CB8AC3E}">
        <p14:creationId xmlns:p14="http://schemas.microsoft.com/office/powerpoint/2010/main" val="18425885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36C00A68-2E65-469F-B377-BF613857A463}" type="slidenum">
              <a:rPr lang="ru-RU" smtClean="0"/>
              <a:t>11</a:t>
            </a:fld>
            <a:endParaRPr lang="ru-RU"/>
          </a:p>
        </p:txBody>
      </p:sp>
    </p:spTree>
    <p:extLst>
      <p:ext uri="{BB962C8B-B14F-4D97-AF65-F5344CB8AC3E}">
        <p14:creationId xmlns:p14="http://schemas.microsoft.com/office/powerpoint/2010/main" val="41267068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36C00A68-2E65-469F-B377-BF613857A463}" type="slidenum">
              <a:rPr lang="ru-RU" smtClean="0"/>
              <a:t>12</a:t>
            </a:fld>
            <a:endParaRPr lang="ru-RU"/>
          </a:p>
        </p:txBody>
      </p:sp>
    </p:spTree>
    <p:extLst>
      <p:ext uri="{BB962C8B-B14F-4D97-AF65-F5344CB8AC3E}">
        <p14:creationId xmlns:p14="http://schemas.microsoft.com/office/powerpoint/2010/main" val="25400065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36C00A68-2E65-469F-B377-BF613857A463}" type="slidenum">
              <a:rPr lang="ru-RU" smtClean="0"/>
              <a:t>13</a:t>
            </a:fld>
            <a:endParaRPr lang="ru-RU"/>
          </a:p>
        </p:txBody>
      </p:sp>
    </p:spTree>
    <p:extLst>
      <p:ext uri="{BB962C8B-B14F-4D97-AF65-F5344CB8AC3E}">
        <p14:creationId xmlns:p14="http://schemas.microsoft.com/office/powerpoint/2010/main" val="2971272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36C00A68-2E65-469F-B377-BF613857A463}" type="slidenum">
              <a:rPr lang="ru-RU" smtClean="0"/>
              <a:t>14</a:t>
            </a:fld>
            <a:endParaRPr lang="ru-RU"/>
          </a:p>
        </p:txBody>
      </p:sp>
    </p:spTree>
    <p:extLst>
      <p:ext uri="{BB962C8B-B14F-4D97-AF65-F5344CB8AC3E}">
        <p14:creationId xmlns:p14="http://schemas.microsoft.com/office/powerpoint/2010/main" val="218920599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36C00A68-2E65-469F-B377-BF613857A463}" type="slidenum">
              <a:rPr lang="ru-RU" smtClean="0"/>
              <a:t>15</a:t>
            </a:fld>
            <a:endParaRPr lang="ru-RU"/>
          </a:p>
        </p:txBody>
      </p:sp>
    </p:spTree>
    <p:extLst>
      <p:ext uri="{BB962C8B-B14F-4D97-AF65-F5344CB8AC3E}">
        <p14:creationId xmlns:p14="http://schemas.microsoft.com/office/powerpoint/2010/main" val="28057374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36C00A68-2E65-469F-B377-BF613857A463}" type="slidenum">
              <a:rPr lang="ru-RU" smtClean="0"/>
              <a:t>16</a:t>
            </a:fld>
            <a:endParaRPr lang="ru-RU"/>
          </a:p>
        </p:txBody>
      </p:sp>
    </p:spTree>
    <p:extLst>
      <p:ext uri="{BB962C8B-B14F-4D97-AF65-F5344CB8AC3E}">
        <p14:creationId xmlns:p14="http://schemas.microsoft.com/office/powerpoint/2010/main" val="23768375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36C00A68-2E65-469F-B377-BF613857A463}" type="slidenum">
              <a:rPr lang="ru-RU" smtClean="0"/>
              <a:t>17</a:t>
            </a:fld>
            <a:endParaRPr lang="ru-RU"/>
          </a:p>
        </p:txBody>
      </p:sp>
    </p:spTree>
    <p:extLst>
      <p:ext uri="{BB962C8B-B14F-4D97-AF65-F5344CB8AC3E}">
        <p14:creationId xmlns:p14="http://schemas.microsoft.com/office/powerpoint/2010/main" val="328707594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36C00A68-2E65-469F-B377-BF613857A463}" type="slidenum">
              <a:rPr lang="ru-RU" smtClean="0"/>
              <a:t>18</a:t>
            </a:fld>
            <a:endParaRPr lang="ru-RU"/>
          </a:p>
        </p:txBody>
      </p:sp>
    </p:spTree>
    <p:extLst>
      <p:ext uri="{BB962C8B-B14F-4D97-AF65-F5344CB8AC3E}">
        <p14:creationId xmlns:p14="http://schemas.microsoft.com/office/powerpoint/2010/main" val="195221508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36C00A68-2E65-469F-B377-BF613857A463}" type="slidenum">
              <a:rPr lang="ru-RU" smtClean="0"/>
              <a:t>19</a:t>
            </a:fld>
            <a:endParaRPr lang="ru-RU"/>
          </a:p>
        </p:txBody>
      </p:sp>
    </p:spTree>
    <p:extLst>
      <p:ext uri="{BB962C8B-B14F-4D97-AF65-F5344CB8AC3E}">
        <p14:creationId xmlns:p14="http://schemas.microsoft.com/office/powerpoint/2010/main" val="20160933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36C00A68-2E65-469F-B377-BF613857A463}" type="slidenum">
              <a:rPr lang="ru-RU" smtClean="0"/>
              <a:t>2</a:t>
            </a:fld>
            <a:endParaRPr lang="ru-RU"/>
          </a:p>
        </p:txBody>
      </p:sp>
    </p:spTree>
    <p:extLst>
      <p:ext uri="{BB962C8B-B14F-4D97-AF65-F5344CB8AC3E}">
        <p14:creationId xmlns:p14="http://schemas.microsoft.com/office/powerpoint/2010/main" val="30669456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36C00A68-2E65-469F-B377-BF613857A463}" type="slidenum">
              <a:rPr lang="ru-RU" smtClean="0"/>
              <a:t>20</a:t>
            </a:fld>
            <a:endParaRPr lang="ru-RU"/>
          </a:p>
        </p:txBody>
      </p:sp>
    </p:spTree>
    <p:extLst>
      <p:ext uri="{BB962C8B-B14F-4D97-AF65-F5344CB8AC3E}">
        <p14:creationId xmlns:p14="http://schemas.microsoft.com/office/powerpoint/2010/main" val="382915854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36C00A68-2E65-469F-B377-BF613857A463}" type="slidenum">
              <a:rPr lang="ru-RU" smtClean="0"/>
              <a:t>21</a:t>
            </a:fld>
            <a:endParaRPr lang="ru-RU"/>
          </a:p>
        </p:txBody>
      </p:sp>
    </p:spTree>
    <p:extLst>
      <p:ext uri="{BB962C8B-B14F-4D97-AF65-F5344CB8AC3E}">
        <p14:creationId xmlns:p14="http://schemas.microsoft.com/office/powerpoint/2010/main" val="119930182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36C00A68-2E65-469F-B377-BF613857A463}" type="slidenum">
              <a:rPr lang="ru-RU" smtClean="0"/>
              <a:t>22</a:t>
            </a:fld>
            <a:endParaRPr lang="ru-RU"/>
          </a:p>
        </p:txBody>
      </p:sp>
    </p:spTree>
    <p:extLst>
      <p:ext uri="{BB962C8B-B14F-4D97-AF65-F5344CB8AC3E}">
        <p14:creationId xmlns:p14="http://schemas.microsoft.com/office/powerpoint/2010/main" val="417715895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36C00A68-2E65-469F-B377-BF613857A463}" type="slidenum">
              <a:rPr lang="ru-RU" smtClean="0"/>
              <a:t>23</a:t>
            </a:fld>
            <a:endParaRPr lang="ru-RU"/>
          </a:p>
        </p:txBody>
      </p:sp>
    </p:spTree>
    <p:extLst>
      <p:ext uri="{BB962C8B-B14F-4D97-AF65-F5344CB8AC3E}">
        <p14:creationId xmlns:p14="http://schemas.microsoft.com/office/powerpoint/2010/main" val="307002676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36C00A68-2E65-469F-B377-BF613857A463}" type="slidenum">
              <a:rPr lang="ru-RU" smtClean="0"/>
              <a:t>24</a:t>
            </a:fld>
            <a:endParaRPr lang="ru-RU"/>
          </a:p>
        </p:txBody>
      </p:sp>
    </p:spTree>
    <p:extLst>
      <p:ext uri="{BB962C8B-B14F-4D97-AF65-F5344CB8AC3E}">
        <p14:creationId xmlns:p14="http://schemas.microsoft.com/office/powerpoint/2010/main" val="11401557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36C00A68-2E65-469F-B377-BF613857A463}" type="slidenum">
              <a:rPr lang="ru-RU" smtClean="0"/>
              <a:t>3</a:t>
            </a:fld>
            <a:endParaRPr lang="ru-RU"/>
          </a:p>
        </p:txBody>
      </p:sp>
    </p:spTree>
    <p:extLst>
      <p:ext uri="{BB962C8B-B14F-4D97-AF65-F5344CB8AC3E}">
        <p14:creationId xmlns:p14="http://schemas.microsoft.com/office/powerpoint/2010/main" val="39807625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36C00A68-2E65-469F-B377-BF613857A463}" type="slidenum">
              <a:rPr lang="ru-RU" smtClean="0"/>
              <a:t>4</a:t>
            </a:fld>
            <a:endParaRPr lang="ru-RU"/>
          </a:p>
        </p:txBody>
      </p:sp>
    </p:spTree>
    <p:extLst>
      <p:ext uri="{BB962C8B-B14F-4D97-AF65-F5344CB8AC3E}">
        <p14:creationId xmlns:p14="http://schemas.microsoft.com/office/powerpoint/2010/main" val="18768387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36C00A68-2E65-469F-B377-BF613857A463}" type="slidenum">
              <a:rPr lang="ru-RU" smtClean="0"/>
              <a:t>5</a:t>
            </a:fld>
            <a:endParaRPr lang="ru-RU"/>
          </a:p>
        </p:txBody>
      </p:sp>
    </p:spTree>
    <p:extLst>
      <p:ext uri="{BB962C8B-B14F-4D97-AF65-F5344CB8AC3E}">
        <p14:creationId xmlns:p14="http://schemas.microsoft.com/office/powerpoint/2010/main" val="40926551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36C00A68-2E65-469F-B377-BF613857A463}" type="slidenum">
              <a:rPr lang="ru-RU" smtClean="0"/>
              <a:t>6</a:t>
            </a:fld>
            <a:endParaRPr lang="ru-RU"/>
          </a:p>
        </p:txBody>
      </p:sp>
    </p:spTree>
    <p:extLst>
      <p:ext uri="{BB962C8B-B14F-4D97-AF65-F5344CB8AC3E}">
        <p14:creationId xmlns:p14="http://schemas.microsoft.com/office/powerpoint/2010/main" val="41289212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36C00A68-2E65-469F-B377-BF613857A463}" type="slidenum">
              <a:rPr lang="ru-RU" smtClean="0"/>
              <a:t>7</a:t>
            </a:fld>
            <a:endParaRPr lang="ru-RU"/>
          </a:p>
        </p:txBody>
      </p:sp>
    </p:spTree>
    <p:extLst>
      <p:ext uri="{BB962C8B-B14F-4D97-AF65-F5344CB8AC3E}">
        <p14:creationId xmlns:p14="http://schemas.microsoft.com/office/powerpoint/2010/main" val="11765106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36C00A68-2E65-469F-B377-BF613857A463}" type="slidenum">
              <a:rPr lang="ru-RU" smtClean="0"/>
              <a:t>8</a:t>
            </a:fld>
            <a:endParaRPr lang="ru-RU"/>
          </a:p>
        </p:txBody>
      </p:sp>
    </p:spTree>
    <p:extLst>
      <p:ext uri="{BB962C8B-B14F-4D97-AF65-F5344CB8AC3E}">
        <p14:creationId xmlns:p14="http://schemas.microsoft.com/office/powerpoint/2010/main" val="42104824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36C00A68-2E65-469F-B377-BF613857A463}" type="slidenum">
              <a:rPr lang="ru-RU" smtClean="0"/>
              <a:t>9</a:t>
            </a:fld>
            <a:endParaRPr lang="ru-RU"/>
          </a:p>
        </p:txBody>
      </p:sp>
    </p:spTree>
    <p:extLst>
      <p:ext uri="{BB962C8B-B14F-4D97-AF65-F5344CB8AC3E}">
        <p14:creationId xmlns:p14="http://schemas.microsoft.com/office/powerpoint/2010/main" val="20241772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pPr/>
              <a:t>30.10.2021</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pPr/>
              <a:t>30.10.2021</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pPr/>
              <a:t>30.10.2021</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dirty="0"/>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pPr/>
              <a:t>30.10.2021</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dirty="0"/>
          </a:p>
        </p:txBody>
      </p:sp>
      <p:sp>
        <p:nvSpPr>
          <p:cNvPr id="7" name="Title 6"/>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pPr/>
              <a:t>30.10.2021</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B4C71EC6-210F-42DE-9C53-41977AD35B3D}" type="datetimeFigureOut">
              <a:rPr lang="ru-RU" smtClean="0"/>
              <a:pPr/>
              <a:t>30.10.2021</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dirty="0"/>
          </a:p>
        </p:txBody>
      </p:sp>
      <p:sp>
        <p:nvSpPr>
          <p:cNvPr id="9" name="Content Placeholder 8"/>
          <p:cNvSpPr>
            <a:spLocks noGrp="1"/>
          </p:cNvSpPr>
          <p:nvPr>
            <p:ph sz="quarter" idx="13"/>
          </p:nvPr>
        </p:nvSpPr>
        <p:spPr>
          <a:xfrm>
            <a:off x="676655"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pPr/>
              <a:t>30.10.2021</a:t>
            </a:fld>
            <a:endParaRPr lang="ru-RU" dirty="0"/>
          </a:p>
        </p:txBody>
      </p:sp>
      <p:sp>
        <p:nvSpPr>
          <p:cNvPr id="8" name="Footer Placeholder 7"/>
          <p:cNvSpPr>
            <a:spLocks noGrp="1"/>
          </p:cNvSpPr>
          <p:nvPr>
            <p:ph type="ftr" sz="quarter" idx="11"/>
          </p:nvPr>
        </p:nvSpPr>
        <p:spPr/>
        <p:txBody>
          <a:bodyPr/>
          <a:lstStyle/>
          <a:p>
            <a:endParaRPr lang="ru-RU" dirty="0"/>
          </a:p>
        </p:txBody>
      </p:sp>
      <p:sp>
        <p:nvSpPr>
          <p:cNvPr id="9" name="Slide Number Placeholder 8"/>
          <p:cNvSpPr>
            <a:spLocks noGrp="1"/>
          </p:cNvSpPr>
          <p:nvPr>
            <p:ph type="sldNum" sz="quarter" idx="12"/>
          </p:nvPr>
        </p:nvSpPr>
        <p:spPr/>
        <p:txBody>
          <a:bodyPr/>
          <a:lstStyle/>
          <a:p>
            <a:fld id="{B19B0651-EE4F-4900-A07F-96A6BFA9D0F0}" type="slidenum">
              <a:rPr lang="ru-RU" smtClean="0"/>
              <a:pPr/>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B4C71EC6-210F-42DE-9C53-41977AD35B3D}" type="datetimeFigureOut">
              <a:rPr lang="ru-RU" smtClean="0"/>
              <a:pPr/>
              <a:t>30.10.2021</a:t>
            </a:fld>
            <a:endParaRPr lang="ru-RU" dirty="0"/>
          </a:p>
        </p:txBody>
      </p:sp>
      <p:sp>
        <p:nvSpPr>
          <p:cNvPr id="4" name="Footer Placeholder 3"/>
          <p:cNvSpPr>
            <a:spLocks noGrp="1"/>
          </p:cNvSpPr>
          <p:nvPr>
            <p:ph type="ftr" sz="quarter" idx="11"/>
          </p:nvPr>
        </p:nvSpPr>
        <p:spPr/>
        <p:txBody>
          <a:bodyPr/>
          <a:lstStyle/>
          <a:p>
            <a:endParaRPr lang="ru-RU" dirty="0"/>
          </a:p>
        </p:txBody>
      </p:sp>
      <p:sp>
        <p:nvSpPr>
          <p:cNvPr id="5" name="Slide Number Placeholder 4"/>
          <p:cNvSpPr>
            <a:spLocks noGrp="1"/>
          </p:cNvSpPr>
          <p:nvPr>
            <p:ph type="sldNum" sz="quarter" idx="12"/>
          </p:nvPr>
        </p:nvSpPr>
        <p:spPr/>
        <p:txBody>
          <a:bodyPr/>
          <a:lstStyle/>
          <a:p>
            <a:fld id="{B19B0651-EE4F-4900-A07F-96A6BFA9D0F0}" type="slidenum">
              <a:rPr lang="ru-RU" smtClean="0"/>
              <a:pPr/>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Date Placeholder 1"/>
          <p:cNvSpPr>
            <a:spLocks noGrp="1"/>
          </p:cNvSpPr>
          <p:nvPr>
            <p:ph type="dt" sz="half" idx="10"/>
          </p:nvPr>
        </p:nvSpPr>
        <p:spPr/>
        <p:txBody>
          <a:bodyPr/>
          <a:lstStyle/>
          <a:p>
            <a:fld id="{B4C71EC6-210F-42DE-9C53-41977AD35B3D}" type="datetimeFigureOut">
              <a:rPr lang="ru-RU" smtClean="0"/>
              <a:pPr/>
              <a:t>30.10.2021</a:t>
            </a:fld>
            <a:endParaRPr lang="ru-RU" dirty="0"/>
          </a:p>
        </p:txBody>
      </p:sp>
      <p:sp>
        <p:nvSpPr>
          <p:cNvPr id="3" name="Footer Placeholder 2"/>
          <p:cNvSpPr>
            <a:spLocks noGrp="1"/>
          </p:cNvSpPr>
          <p:nvPr>
            <p:ph type="ftr" sz="quarter" idx="11"/>
          </p:nvPr>
        </p:nvSpPr>
        <p:spPr/>
        <p:txBody>
          <a:bodyPr/>
          <a:lstStyle/>
          <a:p>
            <a:endParaRPr lang="ru-RU" dirty="0"/>
          </a:p>
        </p:txBody>
      </p:sp>
      <p:sp>
        <p:nvSpPr>
          <p:cNvPr id="4" name="Slide Number Placeholder 3"/>
          <p:cNvSpPr>
            <a:spLocks noGrp="1"/>
          </p:cNvSpPr>
          <p:nvPr>
            <p:ph type="sldNum" sz="quarter" idx="12"/>
          </p:nvPr>
        </p:nvSpPr>
        <p:spPr/>
        <p:txBody>
          <a:bodyPr/>
          <a:lstStyle/>
          <a:p>
            <a:fld id="{B19B0651-EE4F-4900-A07F-96A6BFA9D0F0}" type="slidenum">
              <a:rPr lang="ru-RU" smtClean="0"/>
              <a:pPr/>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4"/>
          <p:cNvSpPr>
            <a:spLocks noGrp="1"/>
          </p:cNvSpPr>
          <p:nvPr>
            <p:ph type="dt" sz="half" idx="10"/>
          </p:nvPr>
        </p:nvSpPr>
        <p:spPr/>
        <p:txBody>
          <a:bodyPr/>
          <a:lstStyle/>
          <a:p>
            <a:fld id="{B4C71EC6-210F-42DE-9C53-41977AD35B3D}" type="datetimeFigureOut">
              <a:rPr lang="ru-RU" smtClean="0"/>
              <a:pPr/>
              <a:t>30.10.2021</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dirty="0"/>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pPr/>
              <a:t>30.10.2021</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dirty="0"/>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dirty="0" smtClean="0"/>
              <a:t>Вставка рисунка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B4C71EC6-210F-42DE-9C53-41977AD35B3D}" type="datetimeFigureOut">
              <a:rPr lang="ru-RU" smtClean="0"/>
              <a:pPr/>
              <a:t>30.10.2021</a:t>
            </a:fld>
            <a:endParaRPr lang="ru-RU" dirty="0"/>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ru-RU" dirty="0"/>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B19B0651-EE4F-4900-A07F-96A6BFA9D0F0}" type="slidenum">
              <a:rPr lang="ru-RU" smtClean="0"/>
              <a:pPr/>
              <a:t>‹#›</a:t>
            </a:fld>
            <a:endParaRPr lang="ru-RU" dirty="0"/>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55576" y="764704"/>
            <a:ext cx="7776864" cy="4320480"/>
          </a:xfrm>
        </p:spPr>
        <p:txBody>
          <a:bodyPr>
            <a:normAutofit fontScale="90000"/>
          </a:bodyPr>
          <a:lstStyle/>
          <a:p>
            <a:pPr marL="182880" indent="0" algn="ctr">
              <a:buNone/>
            </a:pPr>
            <a:r>
              <a:rPr lang="ru-RU" sz="3200" dirty="0" smtClean="0">
                <a:effectLst/>
                <a:latin typeface="Times New Roman" panose="02020603050405020304" pitchFamily="18" charset="0"/>
                <a:cs typeface="Times New Roman" panose="02020603050405020304" pitchFamily="18" charset="0"/>
              </a:rPr>
              <a:t/>
            </a:r>
            <a:br>
              <a:rPr lang="ru-RU" sz="3200" dirty="0" smtClean="0">
                <a:effectLst/>
                <a:latin typeface="Times New Roman" panose="02020603050405020304" pitchFamily="18" charset="0"/>
                <a:cs typeface="Times New Roman" panose="02020603050405020304" pitchFamily="18" charset="0"/>
              </a:rPr>
            </a:br>
            <a:r>
              <a:rPr lang="ru-RU" b="1" dirty="0">
                <a:effectLst/>
                <a:latin typeface="Times New Roman" panose="02020603050405020304" pitchFamily="18" charset="0"/>
                <a:cs typeface="Times New Roman" panose="02020603050405020304" pitchFamily="18" charset="0"/>
              </a:rPr>
              <a:t/>
            </a:r>
            <a:br>
              <a:rPr lang="ru-RU" b="1" dirty="0">
                <a:effectLst/>
                <a:latin typeface="Times New Roman" panose="02020603050405020304" pitchFamily="18" charset="0"/>
                <a:cs typeface="Times New Roman" panose="02020603050405020304" pitchFamily="18" charset="0"/>
              </a:rPr>
            </a:br>
            <a:r>
              <a:rPr lang="ru-RU" sz="4900" b="1" dirty="0" smtClean="0">
                <a:solidFill>
                  <a:schemeClr val="tx1"/>
                </a:solidFill>
                <a:effectLst/>
                <a:latin typeface="Constantia" panose="02030602050306030303" pitchFamily="18" charset="0"/>
                <a:cs typeface="Times New Roman" panose="02020603050405020304" pitchFamily="18" charset="0"/>
              </a:rPr>
              <a:t>Дидактические </a:t>
            </a:r>
            <a:r>
              <a:rPr lang="ru-RU" sz="4900" b="1" dirty="0">
                <a:solidFill>
                  <a:schemeClr val="tx1"/>
                </a:solidFill>
                <a:effectLst/>
                <a:latin typeface="Constantia" panose="02030602050306030303" pitchFamily="18" charset="0"/>
                <a:cs typeface="Times New Roman" panose="02020603050405020304" pitchFamily="18" charset="0"/>
              </a:rPr>
              <a:t>принципы, используемые </a:t>
            </a:r>
            <a:r>
              <a:rPr lang="ru-RU" sz="4900" b="1" dirty="0" smtClean="0">
                <a:solidFill>
                  <a:schemeClr val="tx1"/>
                </a:solidFill>
                <a:latin typeface="Constantia" panose="02030602050306030303" pitchFamily="18" charset="0"/>
                <a:cs typeface="Times New Roman" panose="02020603050405020304" pitchFamily="18" charset="0"/>
              </a:rPr>
              <a:t>на</a:t>
            </a:r>
            <a:r>
              <a:rPr lang="ru-RU" sz="4900" b="1" dirty="0" smtClean="0">
                <a:solidFill>
                  <a:schemeClr val="tx1"/>
                </a:solidFill>
                <a:effectLst/>
                <a:latin typeface="Constantia" panose="02030602050306030303" pitchFamily="18" charset="0"/>
                <a:cs typeface="Times New Roman" panose="02020603050405020304" pitchFamily="18" charset="0"/>
              </a:rPr>
              <a:t> </a:t>
            </a:r>
            <a:r>
              <a:rPr lang="ru-RU" sz="4900" b="1" dirty="0">
                <a:solidFill>
                  <a:schemeClr val="tx1"/>
                </a:solidFill>
                <a:effectLst/>
                <a:latin typeface="Constantia" panose="02030602050306030303" pitchFamily="18" charset="0"/>
                <a:cs typeface="Times New Roman" panose="02020603050405020304" pitchFamily="18" charset="0"/>
              </a:rPr>
              <a:t>занятиях различными видами физической культуры</a:t>
            </a:r>
            <a:r>
              <a:rPr lang="ru-RU" sz="4900" b="1" dirty="0">
                <a:solidFill>
                  <a:schemeClr val="tx1"/>
                </a:solidFill>
                <a:effectLst/>
                <a:latin typeface="Constantia" panose="02030602050306030303" pitchFamily="18" charset="0"/>
              </a:rPr>
              <a:t/>
            </a:r>
            <a:br>
              <a:rPr lang="ru-RU" sz="4900" b="1" dirty="0">
                <a:solidFill>
                  <a:schemeClr val="tx1"/>
                </a:solidFill>
                <a:effectLst/>
                <a:latin typeface="Constantia" panose="02030602050306030303" pitchFamily="18" charset="0"/>
              </a:rPr>
            </a:br>
            <a:endParaRPr lang="ru-RU" sz="4900" b="1" dirty="0">
              <a:solidFill>
                <a:schemeClr val="tx1"/>
              </a:solidFill>
              <a:latin typeface="Constantia" panose="02030602050306030303" pitchFamily="18" charset="0"/>
            </a:endParaRPr>
          </a:p>
        </p:txBody>
      </p:sp>
    </p:spTree>
    <p:extLst>
      <p:ext uri="{BB962C8B-B14F-4D97-AF65-F5344CB8AC3E}">
        <p14:creationId xmlns:p14="http://schemas.microsoft.com/office/powerpoint/2010/main" val="20664479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23529" y="404664"/>
            <a:ext cx="8496944" cy="5721499"/>
          </a:xfrm>
        </p:spPr>
        <p:txBody>
          <a:bodyPr>
            <a:normAutofit/>
          </a:bodyPr>
          <a:lstStyle/>
          <a:p>
            <a:r>
              <a:rPr lang="ru-RU" sz="2800" b="1" dirty="0">
                <a:latin typeface="Constantia" panose="02030602050306030303" pitchFamily="18" charset="0"/>
                <a:cs typeface="Times New Roman" panose="02020603050405020304" pitchFamily="18" charset="0"/>
              </a:rPr>
              <a:t>Суть данного принципа заключается в том, что средства, методы обучения, а также формы организации занятий должны соответствовать – возрастным особенностям занимающихся; их образовательной подготовленности и умственному </a:t>
            </a:r>
            <a:r>
              <a:rPr lang="ru-RU" sz="2800" b="1" dirty="0" smtClean="0">
                <a:latin typeface="Constantia" panose="02030602050306030303" pitchFamily="18" charset="0"/>
                <a:cs typeface="Times New Roman" panose="02020603050405020304" pitchFamily="18" charset="0"/>
              </a:rPr>
              <a:t>развитию. </a:t>
            </a:r>
            <a:endParaRPr lang="ru-RU" sz="2800" b="1" dirty="0">
              <a:latin typeface="Constantia" panose="02030602050306030303" pitchFamily="18" charset="0"/>
              <a:cs typeface="Times New Roman" panose="02020603050405020304" pitchFamily="18" charset="0"/>
            </a:endParaRPr>
          </a:p>
          <a:p>
            <a:endParaRPr lang="ru-RU" sz="2800" b="1" dirty="0" smtClean="0">
              <a:latin typeface="Constantia" panose="02030602050306030303" pitchFamily="18" charset="0"/>
              <a:cs typeface="Times New Roman" panose="02020603050405020304" pitchFamily="18" charset="0"/>
            </a:endParaRPr>
          </a:p>
          <a:p>
            <a:r>
              <a:rPr lang="ru-RU" sz="2800" b="1" dirty="0">
                <a:latin typeface="Constantia" panose="02030602050306030303" pitchFamily="18" charset="0"/>
                <a:cs typeface="Times New Roman" panose="02020603050405020304" pitchFamily="18" charset="0"/>
              </a:rPr>
              <a:t> Для практического осуществления принципа доступности необходимо соблюдать некоторые методические правила: от легкого к трудному, от простого к сложному, от освоенного к </a:t>
            </a:r>
            <a:r>
              <a:rPr lang="ru-RU" sz="2800" b="1" dirty="0" smtClean="0">
                <a:latin typeface="Constantia" panose="02030602050306030303" pitchFamily="18" charset="0"/>
                <a:cs typeface="Times New Roman" panose="02020603050405020304" pitchFamily="18" charset="0"/>
              </a:rPr>
              <a:t>неосвоенному.</a:t>
            </a:r>
          </a:p>
          <a:p>
            <a:endParaRPr lang="ru-RU" sz="2800" b="1" dirty="0"/>
          </a:p>
        </p:txBody>
      </p:sp>
    </p:spTree>
    <p:extLst>
      <p:ext uri="{BB962C8B-B14F-4D97-AF65-F5344CB8AC3E}">
        <p14:creationId xmlns:p14="http://schemas.microsoft.com/office/powerpoint/2010/main" val="25501834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95536" y="1556792"/>
            <a:ext cx="8496943" cy="4968552"/>
          </a:xfrm>
        </p:spPr>
        <p:txBody>
          <a:bodyPr>
            <a:normAutofit fontScale="32500" lnSpcReduction="20000"/>
          </a:bodyPr>
          <a:lstStyle/>
          <a:p>
            <a:pPr marL="0" indent="0">
              <a:lnSpc>
                <a:spcPct val="120000"/>
              </a:lnSpc>
              <a:spcBef>
                <a:spcPts val="0"/>
              </a:spcBef>
              <a:buNone/>
            </a:pPr>
            <a:r>
              <a:rPr lang="ru-RU" dirty="0" smtClean="0">
                <a:latin typeface="Times New Roman" panose="02020603050405020304" pitchFamily="18" charset="0"/>
                <a:cs typeface="Times New Roman" panose="02020603050405020304" pitchFamily="18" charset="0"/>
              </a:rPr>
              <a:t>	</a:t>
            </a:r>
            <a:r>
              <a:rPr lang="ru-RU" sz="7000" b="1" dirty="0" smtClean="0">
                <a:latin typeface="Constantia" panose="02030602050306030303" pitchFamily="18" charset="0"/>
                <a:cs typeface="Times New Roman" pitchFamily="18" charset="0"/>
              </a:rPr>
              <a:t>В физическом воспитании принцип систематичности по праву признается центральным, специфически стержневым. Нарушение хотя бы некоторых его положений наиболее сильно сказывается на эффекте всего физического воспитания, делая его либо бессмысленным, либо вредным для здоровья. </a:t>
            </a:r>
          </a:p>
          <a:p>
            <a:pPr marL="0" indent="0">
              <a:lnSpc>
                <a:spcPct val="120000"/>
              </a:lnSpc>
              <a:spcBef>
                <a:spcPts val="0"/>
              </a:spcBef>
              <a:buNone/>
            </a:pPr>
            <a:r>
              <a:rPr lang="ru-RU" sz="7000" b="1" dirty="0" smtClean="0">
                <a:latin typeface="Constantia" panose="02030602050306030303" pitchFamily="18" charset="0"/>
                <a:cs typeface="Times New Roman" pitchFamily="18" charset="0"/>
              </a:rPr>
              <a:t>	Принцип систематичности отражает одну из наиболее существенных биологических закономерностей, известной под названием "фазового изменения работоспособности человека". Именно на ее основе строится процесс физического воспитания.</a:t>
            </a:r>
            <a:endParaRPr lang="ru-RU" sz="7000" b="1" dirty="0">
              <a:latin typeface="Constantia" panose="02030602050306030303" pitchFamily="18" charset="0"/>
              <a:cs typeface="Times New Roman" pitchFamily="18" charset="0"/>
            </a:endParaRPr>
          </a:p>
        </p:txBody>
      </p:sp>
      <p:sp>
        <p:nvSpPr>
          <p:cNvPr id="3" name="Заголовок 2"/>
          <p:cNvSpPr>
            <a:spLocks noGrp="1"/>
          </p:cNvSpPr>
          <p:nvPr>
            <p:ph type="title"/>
          </p:nvPr>
        </p:nvSpPr>
        <p:spPr>
          <a:xfrm>
            <a:off x="467544" y="332656"/>
            <a:ext cx="8229600" cy="1152128"/>
          </a:xfrm>
        </p:spPr>
        <p:txBody>
          <a:bodyPr>
            <a:normAutofit fontScale="90000"/>
          </a:bodyPr>
          <a:lstStyle/>
          <a:p>
            <a:r>
              <a:rPr lang="ru-RU" sz="4000" b="1" dirty="0">
                <a:solidFill>
                  <a:schemeClr val="tx1"/>
                </a:solidFill>
                <a:latin typeface="Constantia" panose="02030602050306030303" pitchFamily="18" charset="0"/>
                <a:cs typeface="Times New Roman" panose="02020603050405020304" pitchFamily="18" charset="0"/>
              </a:rPr>
              <a:t>Принцип </a:t>
            </a:r>
            <a:r>
              <a:rPr lang="ru-RU" sz="4000" b="1" dirty="0" smtClean="0">
                <a:solidFill>
                  <a:schemeClr val="tx1"/>
                </a:solidFill>
                <a:latin typeface="Constantia" panose="02030602050306030303" pitchFamily="18" charset="0"/>
                <a:cs typeface="Times New Roman" panose="02020603050405020304" pitchFamily="18" charset="0"/>
              </a:rPr>
              <a:t>систематичности  и </a:t>
            </a:r>
            <a:r>
              <a:rPr lang="ru-RU" sz="4000" b="1" dirty="0" smtClean="0">
                <a:solidFill>
                  <a:schemeClr val="tx1"/>
                </a:solidFill>
                <a:latin typeface="Constantia" panose="02030602050306030303" pitchFamily="18" charset="0"/>
                <a:cs typeface="Times New Roman" panose="02020603050405020304" pitchFamily="18" charset="0"/>
              </a:rPr>
              <a:t>последовательности</a:t>
            </a:r>
            <a:endParaRPr lang="ru-RU" dirty="0">
              <a:solidFill>
                <a:schemeClr val="tx1"/>
              </a:solidFill>
              <a:latin typeface="Constantia" panose="02030602050306030303" pitchFamily="18" charset="0"/>
            </a:endParaRPr>
          </a:p>
        </p:txBody>
      </p:sp>
    </p:spTree>
    <p:extLst>
      <p:ext uri="{BB962C8B-B14F-4D97-AF65-F5344CB8AC3E}">
        <p14:creationId xmlns:p14="http://schemas.microsoft.com/office/powerpoint/2010/main" val="40826712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2"/>
          <p:cNvSpPr>
            <a:spLocks noGrp="1"/>
          </p:cNvSpPr>
          <p:nvPr>
            <p:ph idx="1"/>
          </p:nvPr>
        </p:nvSpPr>
        <p:spPr>
          <a:xfrm>
            <a:off x="251520" y="333375"/>
            <a:ext cx="8497193" cy="6119813"/>
          </a:xfrm>
        </p:spPr>
        <p:txBody>
          <a:bodyPr>
            <a:normAutofit fontScale="97500"/>
          </a:bodyPr>
          <a:lstStyle/>
          <a:p>
            <a:pPr algn="just" fontAlgn="base"/>
            <a:endParaRPr lang="ru-RU" sz="3200" b="1" dirty="0" smtClean="0">
              <a:latin typeface="Times New Roman" panose="02020603050405020304" pitchFamily="18" charset="0"/>
              <a:cs typeface="Times New Roman" panose="02020603050405020304" pitchFamily="18" charset="0"/>
            </a:endParaRPr>
          </a:p>
          <a:p>
            <a:pPr algn="just" fontAlgn="base"/>
            <a:endParaRPr lang="ru-RU" sz="3200" b="1" dirty="0">
              <a:latin typeface="Times New Roman" panose="02020603050405020304" pitchFamily="18" charset="0"/>
              <a:cs typeface="Times New Roman" panose="02020603050405020304" pitchFamily="18" charset="0"/>
            </a:endParaRPr>
          </a:p>
          <a:p>
            <a:pPr fontAlgn="base"/>
            <a:r>
              <a:rPr lang="ru-RU" sz="3200" b="1" dirty="0">
                <a:solidFill>
                  <a:srgbClr val="FF0000"/>
                </a:solidFill>
                <a:latin typeface="Constantia" panose="02030602050306030303" pitchFamily="18" charset="0"/>
                <a:cs typeface="Times New Roman" panose="02020603050405020304" pitchFamily="18" charset="0"/>
              </a:rPr>
              <a:t>П</a:t>
            </a:r>
            <a:r>
              <a:rPr lang="ru-RU" sz="3200" b="1" dirty="0" smtClean="0">
                <a:solidFill>
                  <a:srgbClr val="FF0000"/>
                </a:solidFill>
                <a:latin typeface="Constantia" panose="02030602050306030303" pitchFamily="18" charset="0"/>
                <a:cs typeface="Times New Roman" panose="02020603050405020304" pitchFamily="18" charset="0"/>
              </a:rPr>
              <a:t>ринцип </a:t>
            </a:r>
            <a:r>
              <a:rPr lang="ru-RU" sz="3200" b="1" dirty="0">
                <a:solidFill>
                  <a:srgbClr val="FF0000"/>
                </a:solidFill>
                <a:latin typeface="Constantia" panose="02030602050306030303" pitchFamily="18" charset="0"/>
                <a:cs typeface="Times New Roman" panose="02020603050405020304" pitchFamily="18" charset="0"/>
              </a:rPr>
              <a:t>систематичности </a:t>
            </a:r>
            <a:r>
              <a:rPr lang="ru-RU" sz="3200" b="1" dirty="0" smtClean="0">
                <a:solidFill>
                  <a:srgbClr val="FF0000"/>
                </a:solidFill>
                <a:latin typeface="Constantia" panose="02030602050306030303" pitchFamily="18" charset="0"/>
                <a:cs typeface="Times New Roman" panose="02020603050405020304" pitchFamily="18" charset="0"/>
              </a:rPr>
              <a:t>и последовательности </a:t>
            </a:r>
            <a:r>
              <a:rPr lang="ru-RU" sz="3200" b="1" dirty="0" smtClean="0">
                <a:latin typeface="Constantia" panose="02030602050306030303" pitchFamily="18" charset="0"/>
                <a:cs typeface="Times New Roman" panose="02020603050405020304" pitchFamily="18" charset="0"/>
              </a:rPr>
              <a:t>можно </a:t>
            </a:r>
            <a:r>
              <a:rPr lang="ru-RU" sz="3200" b="1" dirty="0">
                <a:latin typeface="Constantia" panose="02030602050306030303" pitchFamily="18" charset="0"/>
                <a:cs typeface="Times New Roman" panose="02020603050405020304" pitchFamily="18" charset="0"/>
              </a:rPr>
              <a:t>сформулировать следующим образом - физическими упражнениями целесообразно заниматься регулярно, в идеале на протяжении всей жизни, при оптимальном чередовании доступных индивидуальных нагрузок с необходимым отдыхом.</a:t>
            </a:r>
          </a:p>
        </p:txBody>
      </p:sp>
    </p:spTree>
    <p:extLst>
      <p:ext uri="{BB962C8B-B14F-4D97-AF65-F5344CB8AC3E}">
        <p14:creationId xmlns:p14="http://schemas.microsoft.com/office/powerpoint/2010/main" val="186413188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1643050"/>
            <a:ext cx="8640959" cy="5026310"/>
          </a:xfrm>
        </p:spPr>
        <p:txBody>
          <a:bodyPr>
            <a:normAutofit fontScale="77500" lnSpcReduction="20000"/>
          </a:bodyPr>
          <a:lstStyle/>
          <a:p>
            <a:pPr marL="0" indent="0">
              <a:buNone/>
            </a:pPr>
            <a:r>
              <a:rPr lang="ru-RU" dirty="0" smtClean="0">
                <a:latin typeface="Times New Roman" panose="02020603050405020304" pitchFamily="18" charset="0"/>
                <a:cs typeface="Times New Roman" panose="02020603050405020304" pitchFamily="18" charset="0"/>
              </a:rPr>
              <a:t>	</a:t>
            </a:r>
            <a:r>
              <a:rPr lang="ru-RU" b="1" dirty="0" smtClean="0">
                <a:latin typeface="Constantia" panose="02030602050306030303" pitchFamily="18" charset="0"/>
                <a:cs typeface="Times New Roman" panose="02020603050405020304" pitchFamily="18" charset="0"/>
              </a:rPr>
              <a:t>Данный принцип также считается одним из существенных в физическом воспитании. Он выражает тенденцию постепенного, но неуклонного повышения требований к занимающимся.</a:t>
            </a:r>
          </a:p>
          <a:p>
            <a:pPr marL="0" indent="0">
              <a:buNone/>
            </a:pPr>
            <a:r>
              <a:rPr lang="ru-RU" b="1" dirty="0" smtClean="0">
                <a:latin typeface="Constantia" panose="02030602050306030303" pitchFamily="18" charset="0"/>
                <a:cs typeface="Times New Roman" panose="02020603050405020304" pitchFamily="18" charset="0"/>
              </a:rPr>
              <a:t>	В основе принципа лежат биологическая и социальная закономерности.</a:t>
            </a:r>
          </a:p>
          <a:p>
            <a:pPr marL="0" indent="0">
              <a:buNone/>
            </a:pPr>
            <a:r>
              <a:rPr lang="ru-RU" b="1" dirty="0" smtClean="0">
                <a:latin typeface="Constantia" panose="02030602050306030303" pitchFamily="18" charset="0"/>
                <a:cs typeface="Times New Roman" panose="02020603050405020304" pitchFamily="18" charset="0"/>
              </a:rPr>
              <a:t>	Сущность биологической закономерности основана на явлении адаптации к постоянному раздражителю, в данном случае к нагрузке. Социальная закономерность заключается в интересе человека к любому виду деятельности серьезно зависит от успеха в этом деле, которым он занимается. Поэтому, если никаких положительных изменений не происходит, интерес к занятиям угасает.</a:t>
            </a:r>
          </a:p>
          <a:p>
            <a:pPr marL="0" indent="0">
              <a:buNone/>
            </a:pPr>
            <a:r>
              <a:rPr lang="ru-RU" b="1" dirty="0" smtClean="0">
                <a:latin typeface="Constantia" panose="02030602050306030303" pitchFamily="18" charset="0"/>
                <a:cs typeface="Times New Roman" panose="02020603050405020304" pitchFamily="18" charset="0"/>
              </a:rPr>
              <a:t>	В связи с этим основным назначением принципа динамичности является, во-первых, обеспечение прочности приобретаемых умений и навыков, а также адаптационных перестроек, лежащих в основе развития физических качеств и повышения физической работоспособности. Во-вторых, создание условий их прогрессивного совершенствования и тем самым расширение функциональных возможностей организма занимающихся.</a:t>
            </a:r>
          </a:p>
          <a:p>
            <a:pPr marL="0" indent="0" algn="just">
              <a:buNone/>
            </a:pPr>
            <a:endParaRPr lang="ru-RU" dirty="0" smtClean="0">
              <a:latin typeface="Times New Roman" panose="02020603050405020304" pitchFamily="18" charset="0"/>
              <a:cs typeface="Times New Roman" panose="02020603050405020304" pitchFamily="18" charset="0"/>
            </a:endParaRPr>
          </a:p>
          <a:p>
            <a:pPr marL="0" indent="0" algn="just">
              <a:buNone/>
            </a:pPr>
            <a:endParaRPr lang="ru-RU" dirty="0"/>
          </a:p>
        </p:txBody>
      </p:sp>
      <p:sp>
        <p:nvSpPr>
          <p:cNvPr id="3" name="Заголовок 2"/>
          <p:cNvSpPr>
            <a:spLocks noGrp="1"/>
          </p:cNvSpPr>
          <p:nvPr>
            <p:ph type="title"/>
          </p:nvPr>
        </p:nvSpPr>
        <p:spPr>
          <a:xfrm>
            <a:off x="467544" y="0"/>
            <a:ext cx="8229600" cy="1772816"/>
          </a:xfrm>
        </p:spPr>
        <p:txBody>
          <a:bodyPr>
            <a:normAutofit/>
          </a:bodyPr>
          <a:lstStyle/>
          <a:p>
            <a:r>
              <a:rPr lang="ru-RU" sz="4000" b="1" dirty="0" smtClean="0">
                <a:solidFill>
                  <a:schemeClr val="tx1"/>
                </a:solidFill>
                <a:latin typeface="Constantia" panose="02030602050306030303" pitchFamily="18" charset="0"/>
                <a:cs typeface="Times New Roman" panose="02020603050405020304" pitchFamily="18" charset="0"/>
              </a:rPr>
              <a:t>Принцип прогрессирования воздействий</a:t>
            </a:r>
            <a:endParaRPr lang="ru-RU" dirty="0">
              <a:solidFill>
                <a:schemeClr val="tx1"/>
              </a:solidFill>
              <a:latin typeface="Constantia" panose="02030602050306030303" pitchFamily="18" charset="0"/>
            </a:endParaRPr>
          </a:p>
        </p:txBody>
      </p:sp>
    </p:spTree>
    <p:extLst>
      <p:ext uri="{BB962C8B-B14F-4D97-AF65-F5344CB8AC3E}">
        <p14:creationId xmlns:p14="http://schemas.microsoft.com/office/powerpoint/2010/main" val="418197854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2"/>
          <p:cNvSpPr>
            <a:spLocks noGrp="1"/>
          </p:cNvSpPr>
          <p:nvPr>
            <p:ph idx="1"/>
          </p:nvPr>
        </p:nvSpPr>
        <p:spPr>
          <a:xfrm>
            <a:off x="251520" y="333375"/>
            <a:ext cx="8640960" cy="5792788"/>
          </a:xfrm>
        </p:spPr>
        <p:txBody>
          <a:bodyPr>
            <a:normAutofit fontScale="90000" lnSpcReduction="10000"/>
          </a:bodyPr>
          <a:lstStyle/>
          <a:p>
            <a:r>
              <a:rPr lang="ru-RU" b="1" dirty="0">
                <a:latin typeface="Constantia" panose="02030602050306030303" pitchFamily="18" charset="0"/>
                <a:cs typeface="Times New Roman" panose="02020603050405020304" pitchFamily="18" charset="0"/>
              </a:rPr>
              <a:t>В практике существуют разнообразные способы и пути повышения физических нагрузок. Всё их многообразие можно выразить тремя типичными вариантами: прямолинейно восходящая форма повышения нагрузок, ступенчатая и волнообразная. </a:t>
            </a:r>
          </a:p>
          <a:p>
            <a:r>
              <a:rPr lang="ru-RU" b="1" dirty="0">
                <a:latin typeface="Constantia" panose="02030602050306030303" pitchFamily="18" charset="0"/>
                <a:cs typeface="Times New Roman" panose="02020603050405020304" pitchFamily="18" charset="0"/>
              </a:rPr>
              <a:t>Прямолинейно восходящая форма повышения нагрузок состоит в том, что на каждом занятии на определенную величину нагрузка несколько увеличивается.</a:t>
            </a:r>
          </a:p>
          <a:p>
            <a:r>
              <a:rPr lang="ru-RU" b="1" dirty="0">
                <a:latin typeface="Constantia" panose="02030602050306030303" pitchFamily="18" charset="0"/>
                <a:cs typeface="Times New Roman" panose="02020603050405020304" pitchFamily="18" charset="0"/>
              </a:rPr>
              <a:t>При ступенчатой форме повышении нагрузок на протяжении определенного периода на каждом занятии выполняется относительно стабильная нагрузка. через две недели нагрузка увеличивается значительнее, чем при прямолинейной динамике.</a:t>
            </a:r>
          </a:p>
          <a:p>
            <a:r>
              <a:rPr lang="ru-RU" b="1" dirty="0">
                <a:latin typeface="Constantia" panose="02030602050306030303" pitchFamily="18" charset="0"/>
                <a:cs typeface="Times New Roman" panose="02020603050405020304" pitchFamily="18" charset="0"/>
              </a:rPr>
              <a:t>Волнообразная динамика нагрузок характеризуется сочетанием постепенного повышения нагрузок с заметным их нарастанием и последующим некоторым снижением. Волнообразная форма </a:t>
            </a:r>
            <a:r>
              <a:rPr lang="ru-RU" b="1" dirty="0" smtClean="0">
                <a:latin typeface="Constantia" panose="02030602050306030303" pitchFamily="18" charset="0"/>
                <a:cs typeface="Times New Roman" panose="02020603050405020304" pitchFamily="18" charset="0"/>
              </a:rPr>
              <a:t>является </a:t>
            </a:r>
            <a:r>
              <a:rPr lang="ru-RU" b="1" dirty="0">
                <a:latin typeface="Constantia" panose="02030602050306030303" pitchFamily="18" charset="0"/>
                <a:cs typeface="Times New Roman" panose="02020603050405020304" pitchFamily="18" charset="0"/>
              </a:rPr>
              <a:t>наиболее </a:t>
            </a:r>
            <a:r>
              <a:rPr lang="ru-RU" b="1" dirty="0" smtClean="0">
                <a:latin typeface="Constantia" panose="02030602050306030303" pitchFamily="18" charset="0"/>
                <a:cs typeface="Times New Roman" panose="02020603050405020304" pitchFamily="18" charset="0"/>
              </a:rPr>
              <a:t>прогрессивной.</a:t>
            </a:r>
            <a:endParaRPr lang="ru-RU" b="1" dirty="0">
              <a:latin typeface="Constantia" panose="02030602050306030303" pitchFamily="18" charset="0"/>
              <a:cs typeface="Times New Roman" panose="02020603050405020304" pitchFamily="18" charset="0"/>
            </a:endParaRPr>
          </a:p>
        </p:txBody>
      </p:sp>
    </p:spTree>
    <p:extLst>
      <p:ext uri="{BB962C8B-B14F-4D97-AF65-F5344CB8AC3E}">
        <p14:creationId xmlns:p14="http://schemas.microsoft.com/office/powerpoint/2010/main" val="10647605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1772816"/>
            <a:ext cx="8640960" cy="4752528"/>
          </a:xfrm>
        </p:spPr>
        <p:txBody>
          <a:bodyPr>
            <a:noAutofit/>
          </a:bodyPr>
          <a:lstStyle/>
          <a:p>
            <a:r>
              <a:rPr lang="ru-RU" b="1" dirty="0">
                <a:latin typeface="Constantia" panose="02030602050306030303" pitchFamily="18" charset="0"/>
                <a:cs typeface="Times New Roman" panose="02020603050405020304" pitchFamily="18" charset="0"/>
              </a:rPr>
              <a:t>Принцип непрерывности процесса физического </a:t>
            </a:r>
            <a:r>
              <a:rPr lang="ru-RU" b="1" dirty="0" smtClean="0">
                <a:latin typeface="Constantia" panose="02030602050306030303" pitchFamily="18" charset="0"/>
                <a:cs typeface="Times New Roman" pitchFamily="18" charset="0"/>
              </a:rPr>
              <a:t>воспитания</a:t>
            </a:r>
          </a:p>
          <a:p>
            <a:r>
              <a:rPr lang="ru-RU" b="1" dirty="0" smtClean="0">
                <a:latin typeface="Constantia" panose="02030602050306030303" pitchFamily="18" charset="0"/>
                <a:cs typeface="Times New Roman" pitchFamily="18" charset="0"/>
              </a:rPr>
              <a:t>Принцип прогрессирования воздействий (постепенного наращивания развивающе-тренирующих воздействий)</a:t>
            </a:r>
            <a:endParaRPr lang="ru-RU" b="1" dirty="0">
              <a:latin typeface="Constantia" panose="02030602050306030303" pitchFamily="18" charset="0"/>
              <a:cs typeface="Times New Roman" pitchFamily="18" charset="0"/>
            </a:endParaRPr>
          </a:p>
          <a:p>
            <a:r>
              <a:rPr lang="ru-RU" b="1" dirty="0" smtClean="0">
                <a:latin typeface="Constantia" panose="02030602050306030303" pitchFamily="18" charset="0"/>
                <a:cs typeface="Times New Roman" pitchFamily="18" charset="0"/>
              </a:rPr>
              <a:t>Принцип </a:t>
            </a:r>
            <a:r>
              <a:rPr lang="ru-RU" b="1" dirty="0">
                <a:latin typeface="Constantia" panose="02030602050306030303" pitchFamily="18" charset="0"/>
                <a:cs typeface="Times New Roman" pitchFamily="18" charset="0"/>
              </a:rPr>
              <a:t>возрастной адекватности направлений физического </a:t>
            </a:r>
            <a:r>
              <a:rPr lang="ru-RU" b="1" dirty="0" smtClean="0">
                <a:latin typeface="Constantia" panose="02030602050306030303" pitchFamily="18" charset="0"/>
                <a:cs typeface="Times New Roman" pitchFamily="18" charset="0"/>
              </a:rPr>
              <a:t>воспитания</a:t>
            </a:r>
          </a:p>
          <a:p>
            <a:r>
              <a:rPr lang="ru-RU" b="1" dirty="0" smtClean="0">
                <a:latin typeface="Constantia" panose="02030602050306030303" pitchFamily="18" charset="0"/>
                <a:cs typeface="Times New Roman" pitchFamily="18" charset="0"/>
              </a:rPr>
              <a:t>Принцип системного чередования нагрузок и отдыха</a:t>
            </a:r>
          </a:p>
          <a:p>
            <a:r>
              <a:rPr lang="ru-RU" b="1" dirty="0" smtClean="0">
                <a:latin typeface="Constantia" panose="02030602050306030303" pitchFamily="18" charset="0"/>
                <a:cs typeface="Times New Roman" pitchFamily="18" charset="0"/>
              </a:rPr>
              <a:t>Принцип динамичности (адаптивного сбалансирования динамики нагрузок</a:t>
            </a:r>
          </a:p>
          <a:p>
            <a:r>
              <a:rPr lang="ru-RU" b="1" dirty="0" smtClean="0">
                <a:latin typeface="Constantia" panose="02030602050306030303" pitchFamily="18" charset="0"/>
                <a:cs typeface="Times New Roman" pitchFamily="18" charset="0"/>
              </a:rPr>
              <a:t>Принцип цикличности (циклического построения занятий)</a:t>
            </a:r>
          </a:p>
          <a:p>
            <a:pPr algn="just"/>
            <a:endParaRPr lang="ru-RU" sz="2000" dirty="0">
              <a:latin typeface="Times New Roman" pitchFamily="18" charset="0"/>
              <a:cs typeface="Times New Roman" pitchFamily="18" charset="0"/>
            </a:endParaRPr>
          </a:p>
        </p:txBody>
      </p:sp>
      <p:sp>
        <p:nvSpPr>
          <p:cNvPr id="3" name="Заголовок 2"/>
          <p:cNvSpPr>
            <a:spLocks noGrp="1"/>
          </p:cNvSpPr>
          <p:nvPr>
            <p:ph type="title"/>
          </p:nvPr>
        </p:nvSpPr>
        <p:spPr>
          <a:xfrm>
            <a:off x="457200" y="260648"/>
            <a:ext cx="8229600" cy="1330408"/>
          </a:xfrm>
        </p:spPr>
        <p:txBody>
          <a:bodyPr>
            <a:normAutofit fontScale="90000"/>
          </a:bodyPr>
          <a:lstStyle/>
          <a:p>
            <a:r>
              <a:rPr lang="ru-RU" sz="3600" b="1" dirty="0">
                <a:solidFill>
                  <a:schemeClr val="tx1"/>
                </a:solidFill>
                <a:latin typeface="Constantia" panose="02030602050306030303" pitchFamily="18" charset="0"/>
                <a:cs typeface="Times New Roman" panose="02020603050405020304" pitchFamily="18" charset="0"/>
              </a:rPr>
              <a:t>Специфические принципы используемые для занятий физическими </a:t>
            </a:r>
            <a:r>
              <a:rPr lang="ru-RU" sz="3600" b="1" dirty="0" smtClean="0">
                <a:solidFill>
                  <a:schemeClr val="tx1"/>
                </a:solidFill>
                <a:latin typeface="Constantia" panose="02030602050306030303" pitchFamily="18" charset="0"/>
                <a:cs typeface="Times New Roman" panose="02020603050405020304" pitchFamily="18" charset="0"/>
              </a:rPr>
              <a:t>упражнениями</a:t>
            </a:r>
            <a:endParaRPr lang="ru-RU" dirty="0">
              <a:solidFill>
                <a:schemeClr val="tx1"/>
              </a:solidFill>
              <a:latin typeface="Constantia" panose="02030602050306030303" pitchFamily="18" charset="0"/>
            </a:endParaRPr>
          </a:p>
        </p:txBody>
      </p:sp>
    </p:spTree>
    <p:extLst>
      <p:ext uri="{BB962C8B-B14F-4D97-AF65-F5344CB8AC3E}">
        <p14:creationId xmlns:p14="http://schemas.microsoft.com/office/powerpoint/2010/main" val="317383778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2348880"/>
            <a:ext cx="8640960" cy="4248472"/>
          </a:xfrm>
        </p:spPr>
        <p:txBody>
          <a:bodyPr>
            <a:normAutofit fontScale="92500" lnSpcReduction="20000"/>
          </a:bodyPr>
          <a:lstStyle/>
          <a:p>
            <a:pPr marL="0" indent="0">
              <a:buNone/>
            </a:pPr>
            <a:r>
              <a:rPr lang="ru-RU" i="1" dirty="0" smtClean="0">
                <a:latin typeface="Times New Roman" panose="02020603050405020304" pitchFamily="18" charset="0"/>
                <a:cs typeface="Times New Roman" panose="02020603050405020304" pitchFamily="18" charset="0"/>
              </a:rPr>
              <a:t>	</a:t>
            </a:r>
            <a:r>
              <a:rPr lang="ru-RU" b="1" dirty="0" smtClean="0">
                <a:solidFill>
                  <a:srgbClr val="FF0000"/>
                </a:solidFill>
                <a:latin typeface="Constantia" panose="02030602050306030303" pitchFamily="18" charset="0"/>
                <a:cs typeface="Times New Roman" panose="02020603050405020304" pitchFamily="18" charset="0"/>
              </a:rPr>
              <a:t>Принцип </a:t>
            </a:r>
            <a:r>
              <a:rPr lang="ru-RU" b="1" dirty="0">
                <a:solidFill>
                  <a:srgbClr val="FF0000"/>
                </a:solidFill>
                <a:latin typeface="Constantia" panose="02030602050306030303" pitchFamily="18" charset="0"/>
                <a:cs typeface="Times New Roman" panose="02020603050405020304" pitchFamily="18" charset="0"/>
              </a:rPr>
              <a:t>непрерывности</a:t>
            </a:r>
            <a:r>
              <a:rPr lang="ru-RU" b="1" i="1" dirty="0">
                <a:latin typeface="Constantia" panose="02030602050306030303" pitchFamily="18" charset="0"/>
                <a:cs typeface="Times New Roman" panose="02020603050405020304" pitchFamily="18" charset="0"/>
              </a:rPr>
              <a:t> </a:t>
            </a:r>
            <a:r>
              <a:rPr lang="ru-RU" b="1" dirty="0">
                <a:latin typeface="Constantia" panose="02030602050306030303" pitchFamily="18" charset="0"/>
                <a:cs typeface="Times New Roman" panose="02020603050405020304" pitchFamily="18" charset="0"/>
              </a:rPr>
              <a:t>— выражает основные закономерности построения занятий в физическом воспитании. Данный принцип обеспечивает развитие морфофункциональных свойств организма, которые развиваются и совершенствуются, подчиняясь «законам упражнения». </a:t>
            </a:r>
            <a:endParaRPr lang="ru-RU" b="1" dirty="0" smtClean="0">
              <a:latin typeface="Constantia" panose="02030602050306030303" pitchFamily="18" charset="0"/>
              <a:cs typeface="Times New Roman" panose="02020603050405020304" pitchFamily="18" charset="0"/>
            </a:endParaRPr>
          </a:p>
          <a:p>
            <a:pPr marL="0" indent="0">
              <a:buNone/>
            </a:pPr>
            <a:r>
              <a:rPr lang="ru-RU" b="1" dirty="0">
                <a:latin typeface="Constantia" panose="02030602050306030303" pitchFamily="18" charset="0"/>
                <a:cs typeface="Times New Roman" panose="02020603050405020304" pitchFamily="18" charset="0"/>
              </a:rPr>
              <a:t>	</a:t>
            </a:r>
            <a:r>
              <a:rPr lang="ru-RU" b="1" dirty="0" smtClean="0">
                <a:solidFill>
                  <a:srgbClr val="FF0000"/>
                </a:solidFill>
                <a:latin typeface="Constantia" panose="02030602050306030303" pitchFamily="18" charset="0"/>
                <a:cs typeface="Times New Roman" panose="02020603050405020304" pitchFamily="18" charset="0"/>
              </a:rPr>
              <a:t>Принцип </a:t>
            </a:r>
            <a:r>
              <a:rPr lang="ru-RU" b="1" dirty="0">
                <a:solidFill>
                  <a:srgbClr val="FF0000"/>
                </a:solidFill>
                <a:latin typeface="Constantia" panose="02030602050306030303" pitchFamily="18" charset="0"/>
                <a:cs typeface="Times New Roman" panose="02020603050405020304" pitchFamily="18" charset="0"/>
              </a:rPr>
              <a:t>не­прерывности </a:t>
            </a:r>
            <a:r>
              <a:rPr lang="ru-RU" b="1" dirty="0">
                <a:latin typeface="Constantia" panose="02030602050306030303" pitchFamily="18" charset="0"/>
                <a:cs typeface="Times New Roman" panose="02020603050405020304" pitchFamily="18" charset="0"/>
              </a:rPr>
              <a:t>выражает закономерности построения физического воспитания как целостного процесса. Он тесно связан с принципом системного чередования нагрузок и отдыха. Сочетание высокой активности и отдыха в разных формах двигательной деятельности занимающегося повышает их эффективность, что выражается в динамичности закономерных изменений содержания и формы параметров функциональных нагрузок от занятия к занятию, от этапа к этапу.</a:t>
            </a:r>
          </a:p>
          <a:p>
            <a:endParaRPr lang="ru-RU" dirty="0"/>
          </a:p>
        </p:txBody>
      </p:sp>
      <p:sp>
        <p:nvSpPr>
          <p:cNvPr id="3" name="Заголовок 2"/>
          <p:cNvSpPr>
            <a:spLocks noGrp="1"/>
          </p:cNvSpPr>
          <p:nvPr>
            <p:ph type="title"/>
          </p:nvPr>
        </p:nvSpPr>
        <p:spPr>
          <a:xfrm>
            <a:off x="467544" y="188640"/>
            <a:ext cx="8229600" cy="1828792"/>
          </a:xfrm>
        </p:spPr>
        <p:txBody>
          <a:bodyPr>
            <a:normAutofit fontScale="90000"/>
          </a:bodyPr>
          <a:lstStyle/>
          <a:p>
            <a:r>
              <a:rPr lang="ru-RU" sz="4000" b="1" dirty="0">
                <a:solidFill>
                  <a:schemeClr val="tx1"/>
                </a:solidFill>
                <a:latin typeface="Constantia" panose="02030602050306030303" pitchFamily="18" charset="0"/>
                <a:cs typeface="Times New Roman" panose="02020603050405020304" pitchFamily="18" charset="0"/>
              </a:rPr>
              <a:t>Принцип непрерывности процесса физического </a:t>
            </a:r>
            <a:r>
              <a:rPr lang="ru-RU" sz="4000" b="1" dirty="0" smtClean="0">
                <a:solidFill>
                  <a:schemeClr val="tx1"/>
                </a:solidFill>
                <a:latin typeface="Constantia" panose="02030602050306030303" pitchFamily="18" charset="0"/>
                <a:cs typeface="Times New Roman" panose="02020603050405020304" pitchFamily="18" charset="0"/>
              </a:rPr>
              <a:t>воспитания</a:t>
            </a:r>
            <a:endParaRPr lang="ru-RU" dirty="0">
              <a:solidFill>
                <a:schemeClr val="tx1"/>
              </a:solidFill>
              <a:latin typeface="Constantia" panose="02030602050306030303" pitchFamily="18" charset="0"/>
            </a:endParaRPr>
          </a:p>
        </p:txBody>
      </p:sp>
    </p:spTree>
    <p:extLst>
      <p:ext uri="{BB962C8B-B14F-4D97-AF65-F5344CB8AC3E}">
        <p14:creationId xmlns:p14="http://schemas.microsoft.com/office/powerpoint/2010/main" val="285624241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1" y="1988840"/>
            <a:ext cx="8640960" cy="4869160"/>
          </a:xfrm>
        </p:spPr>
        <p:txBody>
          <a:bodyPr>
            <a:normAutofit fontScale="92500"/>
          </a:bodyPr>
          <a:lstStyle/>
          <a:p>
            <a:pPr marL="0" indent="0">
              <a:buNone/>
            </a:pPr>
            <a:r>
              <a:rPr lang="ru-RU" b="1" dirty="0" smtClean="0">
                <a:latin typeface="Constantia" panose="02030602050306030303" pitchFamily="18" charset="0"/>
                <a:cs typeface="Times New Roman" pitchFamily="18" charset="0"/>
              </a:rPr>
              <a:t>	Данный принцип обусловливает необходимость систематического повышения требований к проявлению у занимающихся двигательных и связанных с ними психических функций за счет повышения сложности заданий и увеличения нагрузок </a:t>
            </a:r>
          </a:p>
          <a:p>
            <a:pPr marL="0" indent="0">
              <a:buNone/>
            </a:pPr>
            <a:r>
              <a:rPr lang="ru-RU" b="1" dirty="0" smtClean="0">
                <a:latin typeface="Constantia" panose="02030602050306030303" pitchFamily="18" charset="0"/>
                <a:cs typeface="Times New Roman" pitchFamily="18" charset="0"/>
              </a:rPr>
              <a:t>  Прогрессирующее </a:t>
            </a:r>
            <a:r>
              <a:rPr lang="ru-RU" b="1" dirty="0">
                <a:latin typeface="Constantia" panose="02030602050306030303" pitchFamily="18" charset="0"/>
                <a:cs typeface="Times New Roman" pitchFamily="18" charset="0"/>
              </a:rPr>
              <a:t>развитие физических качеств возможно лишь при условии систематического повышения требований к функциональной деятельности организма человека. В основе механизма развития силы, выносливости и других физических качеств, как известно, лежат приспособительные (адаптационные) функциональные перестройки в организме в ответ на физические </a:t>
            </a:r>
            <a:r>
              <a:rPr lang="ru-RU" b="1" dirty="0" smtClean="0">
                <a:latin typeface="Constantia" panose="02030602050306030303" pitchFamily="18" charset="0"/>
                <a:cs typeface="Times New Roman" pitchFamily="18" charset="0"/>
              </a:rPr>
              <a:t>нагрузки </a:t>
            </a:r>
            <a:r>
              <a:rPr lang="ru-RU" b="1" dirty="0">
                <a:latin typeface="Constantia" panose="02030602050306030303" pitchFamily="18" charset="0"/>
              </a:rPr>
              <a:t>превышающие по своей величине (интенсивности или длительности) те, к которым организм </a:t>
            </a:r>
            <a:r>
              <a:rPr lang="ru-RU" b="1" dirty="0" smtClean="0">
                <a:latin typeface="Constantia" panose="02030602050306030303" pitchFamily="18" charset="0"/>
              </a:rPr>
              <a:t>приспособился</a:t>
            </a:r>
            <a:r>
              <a:rPr lang="ru-RU" b="1" dirty="0" smtClean="0">
                <a:latin typeface="Constantia" panose="02030602050306030303" pitchFamily="18" charset="0"/>
                <a:cs typeface="Times New Roman" pitchFamily="18" charset="0"/>
              </a:rPr>
              <a:t> 	 </a:t>
            </a:r>
            <a:endParaRPr lang="ru-RU" b="1" dirty="0">
              <a:latin typeface="Constantia" panose="02030602050306030303" pitchFamily="18" charset="0"/>
              <a:cs typeface="Times New Roman" pitchFamily="18" charset="0"/>
            </a:endParaRPr>
          </a:p>
        </p:txBody>
      </p:sp>
      <p:sp>
        <p:nvSpPr>
          <p:cNvPr id="3" name="Заголовок 2"/>
          <p:cNvSpPr>
            <a:spLocks noGrp="1"/>
          </p:cNvSpPr>
          <p:nvPr>
            <p:ph type="title"/>
          </p:nvPr>
        </p:nvSpPr>
        <p:spPr>
          <a:xfrm>
            <a:off x="467544" y="260648"/>
            <a:ext cx="8568952" cy="1080120"/>
          </a:xfrm>
        </p:spPr>
        <p:txBody>
          <a:bodyPr>
            <a:normAutofit fontScale="90000"/>
          </a:bodyPr>
          <a:lstStyle/>
          <a:p>
            <a:r>
              <a:rPr lang="ru-RU" sz="3600" b="1" dirty="0" smtClean="0">
                <a:latin typeface="Times New Roman" pitchFamily="18" charset="0"/>
                <a:cs typeface="Times New Roman" pitchFamily="18" charset="0"/>
              </a:rPr>
              <a:t/>
            </a:r>
            <a:br>
              <a:rPr lang="ru-RU" sz="3600" b="1" dirty="0" smtClean="0">
                <a:latin typeface="Times New Roman" pitchFamily="18" charset="0"/>
                <a:cs typeface="Times New Roman" pitchFamily="18" charset="0"/>
              </a:rPr>
            </a:br>
            <a:r>
              <a:rPr lang="ru-RU" sz="3600" b="1" dirty="0">
                <a:latin typeface="Times New Roman" pitchFamily="18" charset="0"/>
                <a:cs typeface="Times New Roman" pitchFamily="18" charset="0"/>
              </a:rPr>
              <a:t/>
            </a:r>
            <a:br>
              <a:rPr lang="ru-RU" sz="3600" b="1" dirty="0">
                <a:latin typeface="Times New Roman" pitchFamily="18" charset="0"/>
                <a:cs typeface="Times New Roman" pitchFamily="18" charset="0"/>
              </a:rPr>
            </a:br>
            <a:r>
              <a:rPr lang="ru-RU" sz="3600" b="1" dirty="0" smtClean="0">
                <a:latin typeface="Times New Roman" pitchFamily="18" charset="0"/>
                <a:cs typeface="Times New Roman" pitchFamily="18" charset="0"/>
              </a:rPr>
              <a:t/>
            </a:r>
            <a:br>
              <a:rPr lang="ru-RU" sz="3600" b="1" dirty="0" smtClean="0">
                <a:latin typeface="Times New Roman" pitchFamily="18" charset="0"/>
                <a:cs typeface="Times New Roman" pitchFamily="18" charset="0"/>
              </a:rPr>
            </a:br>
            <a:r>
              <a:rPr lang="ru-RU" sz="3600" b="1" dirty="0" smtClean="0">
                <a:solidFill>
                  <a:schemeClr val="tx1"/>
                </a:solidFill>
                <a:latin typeface="Constantia" panose="02030602050306030303" pitchFamily="18" charset="0"/>
                <a:cs typeface="Times New Roman" pitchFamily="18" charset="0"/>
              </a:rPr>
              <a:t>Принцип прогрессирования воздействий (постепенного наращивания развивающе-тренирующих воздействий</a:t>
            </a:r>
            <a:r>
              <a:rPr lang="ru-RU" sz="3600" b="1" dirty="0" smtClean="0">
                <a:solidFill>
                  <a:schemeClr val="tx1"/>
                </a:solidFill>
                <a:latin typeface="Constantia" panose="02030602050306030303" pitchFamily="18" charset="0"/>
                <a:cs typeface="Times New Roman" pitchFamily="18" charset="0"/>
              </a:rPr>
              <a:t>)</a:t>
            </a:r>
            <a:r>
              <a:rPr lang="ru-RU" b="1" dirty="0" smtClean="0">
                <a:solidFill>
                  <a:schemeClr val="tx1"/>
                </a:solidFill>
                <a:latin typeface="Constantia" panose="02030602050306030303" pitchFamily="18" charset="0"/>
                <a:cs typeface="Times New Roman" panose="02020603050405020304" pitchFamily="18" charset="0"/>
              </a:rPr>
              <a:t/>
            </a:r>
            <a:br>
              <a:rPr lang="ru-RU" b="1" dirty="0" smtClean="0">
                <a:solidFill>
                  <a:schemeClr val="tx1"/>
                </a:solidFill>
                <a:latin typeface="Constantia" panose="02030602050306030303" pitchFamily="18" charset="0"/>
                <a:cs typeface="Times New Roman" panose="02020603050405020304" pitchFamily="18" charset="0"/>
              </a:rPr>
            </a:br>
            <a:endParaRPr lang="ru-RU" dirty="0">
              <a:solidFill>
                <a:schemeClr val="tx1"/>
              </a:solidFill>
              <a:latin typeface="Constantia" panose="02030602050306030303" pitchFamily="18" charset="0"/>
            </a:endParaRPr>
          </a:p>
        </p:txBody>
      </p:sp>
    </p:spTree>
    <p:extLst>
      <p:ext uri="{BB962C8B-B14F-4D97-AF65-F5344CB8AC3E}">
        <p14:creationId xmlns:p14="http://schemas.microsoft.com/office/powerpoint/2010/main" val="366261621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332656"/>
            <a:ext cx="8640959" cy="6120680"/>
          </a:xfrm>
        </p:spPr>
        <p:txBody>
          <a:bodyPr>
            <a:normAutofit fontScale="92500" lnSpcReduction="10000"/>
          </a:bodyPr>
          <a:lstStyle/>
          <a:p>
            <a:r>
              <a:rPr lang="ru-RU" dirty="0" smtClean="0">
                <a:latin typeface="Times New Roman" pitchFamily="18" charset="0"/>
                <a:cs typeface="Times New Roman" pitchFamily="18" charset="0"/>
              </a:rPr>
              <a:t>     </a:t>
            </a:r>
            <a:r>
              <a:rPr lang="ru-RU" sz="2800" b="1" dirty="0" smtClean="0">
                <a:latin typeface="Constantia" panose="02030602050306030303" pitchFamily="18" charset="0"/>
                <a:cs typeface="Times New Roman" pitchFamily="18" charset="0"/>
              </a:rPr>
              <a:t>Важно </a:t>
            </a:r>
            <a:r>
              <a:rPr lang="ru-RU" sz="2800" b="1" dirty="0">
                <a:latin typeface="Constantia" panose="02030602050306030303" pitchFamily="18" charset="0"/>
                <a:cs typeface="Times New Roman" pitchFamily="18" charset="0"/>
              </a:rPr>
              <a:t>выбрать оптимальную нагрузку, понимая под этим ту минимальную величину интенсивности, которая вызывает приспособительные перестройки в организме. Более интенсивное воздействие ведет либо к перенапряжению, либо при чрезмерных требованиях к превышению физиологических возможностей, к срыву нормальной деятельности организма. </a:t>
            </a:r>
          </a:p>
          <a:p>
            <a:r>
              <a:rPr lang="ru-RU" sz="2800" b="1" dirty="0" smtClean="0">
                <a:latin typeface="Constantia" panose="02030602050306030303" pitchFamily="18" charset="0"/>
                <a:cs typeface="Times New Roman" panose="02020603050405020304" pitchFamily="18" charset="0"/>
              </a:rPr>
              <a:t>        Таким </a:t>
            </a:r>
            <a:r>
              <a:rPr lang="ru-RU" sz="2800" b="1" dirty="0">
                <a:latin typeface="Constantia" panose="02030602050306030303" pitchFamily="18" charset="0"/>
                <a:cs typeface="Times New Roman" panose="02020603050405020304" pitchFamily="18" charset="0"/>
              </a:rPr>
              <a:t>образом, принцип постепенного наращивания развивающе-тренирующих воздействий предусматривает планомерное увеличение и обновление заданий в сторону их усложнения, увеличения объема и интенсивности нагрузки по мере роста функциональных возможностей </a:t>
            </a:r>
            <a:r>
              <a:rPr lang="ru-RU" sz="2800" b="1" dirty="0" smtClean="0">
                <a:latin typeface="Constantia" panose="02030602050306030303" pitchFamily="18" charset="0"/>
                <a:cs typeface="Times New Roman" panose="02020603050405020304" pitchFamily="18" charset="0"/>
              </a:rPr>
              <a:t>организма.</a:t>
            </a:r>
            <a:endParaRPr lang="ru-RU" sz="2800" b="1" dirty="0">
              <a:latin typeface="Constantia" panose="02030602050306030303"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90044546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1" y="2204864"/>
            <a:ext cx="8640960" cy="4248472"/>
          </a:xfrm>
        </p:spPr>
        <p:txBody>
          <a:bodyPr>
            <a:normAutofit lnSpcReduction="10000"/>
          </a:bodyPr>
          <a:lstStyle/>
          <a:p>
            <a:pPr marL="0" indent="0">
              <a:buNone/>
            </a:pPr>
            <a:r>
              <a:rPr lang="ru-RU" b="1" dirty="0" smtClean="0">
                <a:latin typeface="Constantia" panose="02030602050306030303" pitchFamily="18" charset="0"/>
              </a:rPr>
              <a:t>	</a:t>
            </a:r>
            <a:r>
              <a:rPr lang="ru-RU" b="1" dirty="0" smtClean="0">
                <a:latin typeface="Constantia" panose="02030602050306030303" pitchFamily="18" charset="0"/>
                <a:cs typeface="Times New Roman" panose="02020603050405020304" pitchFamily="18" charset="0"/>
              </a:rPr>
              <a:t>Этот </a:t>
            </a:r>
            <a:r>
              <a:rPr lang="ru-RU" b="1" dirty="0">
                <a:latin typeface="Constantia" panose="02030602050306030303" pitchFamily="18" charset="0"/>
                <a:cs typeface="Times New Roman" panose="02020603050405020304" pitchFamily="18" charset="0"/>
              </a:rPr>
              <a:t>принцип обязывает последовательно изменять направленность физического воспитания в соответствии с возрастными этапами и стадиями человека, т.е. применительно к сменяющимся периодам онтогенеза и особенно периодам возрастного физического развития организма (дошкольный, младший, средний, старший возраст).</a:t>
            </a:r>
          </a:p>
          <a:p>
            <a:pPr marL="0" indent="0">
              <a:buNone/>
            </a:pPr>
            <a:r>
              <a:rPr lang="ru-RU" b="1" dirty="0" smtClean="0">
                <a:latin typeface="Constantia" panose="02030602050306030303" pitchFamily="18" charset="0"/>
                <a:cs typeface="Times New Roman" panose="02020603050405020304" pitchFamily="18" charset="0"/>
              </a:rPr>
              <a:t>	В </a:t>
            </a:r>
            <a:r>
              <a:rPr lang="ru-RU" b="1" dirty="0">
                <a:latin typeface="Constantia" panose="02030602050306030303" pitchFamily="18" charset="0"/>
                <a:cs typeface="Times New Roman" panose="02020603050405020304" pitchFamily="18" charset="0"/>
              </a:rPr>
              <a:t>целом можно сказать, что принцип возрастной адекватности направлений физического воспитания является основополагающим при использовании физического воспитания в процессе многолетних занятий физическими упражнениями.</a:t>
            </a:r>
          </a:p>
          <a:p>
            <a:pPr marL="0" indent="0">
              <a:buNone/>
            </a:pPr>
            <a:endParaRPr lang="ru-RU" dirty="0"/>
          </a:p>
        </p:txBody>
      </p:sp>
      <p:sp>
        <p:nvSpPr>
          <p:cNvPr id="3" name="Заголовок 2"/>
          <p:cNvSpPr>
            <a:spLocks noGrp="1"/>
          </p:cNvSpPr>
          <p:nvPr>
            <p:ph type="title"/>
          </p:nvPr>
        </p:nvSpPr>
        <p:spPr>
          <a:xfrm>
            <a:off x="467544" y="764704"/>
            <a:ext cx="8229600" cy="1252728"/>
          </a:xfrm>
        </p:spPr>
        <p:txBody>
          <a:bodyPr>
            <a:normAutofit fontScale="90000"/>
          </a:bodyPr>
          <a:lstStyle/>
          <a:p>
            <a:r>
              <a:rPr lang="ru-RU" sz="4000" b="1" dirty="0">
                <a:solidFill>
                  <a:schemeClr val="tx1"/>
                </a:solidFill>
                <a:latin typeface="Constantia" panose="02030602050306030303" pitchFamily="18" charset="0"/>
                <a:cs typeface="Times New Roman" panose="02020603050405020304" pitchFamily="18" charset="0"/>
              </a:rPr>
              <a:t>Принцип возрастной адекватности направлений физического воспитания</a:t>
            </a:r>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endParaRPr lang="ru-RU" dirty="0"/>
          </a:p>
        </p:txBody>
      </p:sp>
    </p:spTree>
    <p:extLst>
      <p:ext uri="{BB962C8B-B14F-4D97-AF65-F5344CB8AC3E}">
        <p14:creationId xmlns:p14="http://schemas.microsoft.com/office/powerpoint/2010/main" val="22556438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1412776"/>
            <a:ext cx="8640959" cy="4968552"/>
          </a:xfrm>
        </p:spPr>
        <p:txBody>
          <a:bodyPr>
            <a:normAutofit fontScale="92500" lnSpcReduction="20000"/>
          </a:bodyPr>
          <a:lstStyle/>
          <a:p>
            <a:pPr marL="0" indent="0">
              <a:buNone/>
            </a:pPr>
            <a:r>
              <a:rPr lang="ru-RU" i="1" dirty="0"/>
              <a:t>	</a:t>
            </a:r>
            <a:r>
              <a:rPr lang="ru-RU" sz="3500" b="1" dirty="0" smtClean="0">
                <a:solidFill>
                  <a:schemeClr val="tx1"/>
                </a:solidFill>
                <a:latin typeface="Constantia" panose="02030602050306030303" pitchFamily="18" charset="0"/>
                <a:cs typeface="Times New Roman" panose="02020603050405020304" pitchFamily="18" charset="0"/>
              </a:rPr>
              <a:t>Под </a:t>
            </a:r>
            <a:r>
              <a:rPr lang="ru-RU" sz="3500" b="1" dirty="0">
                <a:solidFill>
                  <a:schemeClr val="tx1"/>
                </a:solidFill>
                <a:latin typeface="Constantia" panose="02030602050306030303" pitchFamily="18" charset="0"/>
                <a:cs typeface="Times New Roman" panose="02020603050405020304" pitchFamily="18" charset="0"/>
              </a:rPr>
              <a:t>понятием </a:t>
            </a:r>
            <a:r>
              <a:rPr lang="ru-RU" sz="3500" b="1" dirty="0">
                <a:solidFill>
                  <a:srgbClr val="FF0000"/>
                </a:solidFill>
                <a:latin typeface="Constantia" panose="02030602050306030303" pitchFamily="18" charset="0"/>
                <a:cs typeface="Times New Roman" panose="02020603050405020304" pitchFamily="18" charset="0"/>
              </a:rPr>
              <a:t>«принципы» </a:t>
            </a:r>
            <a:r>
              <a:rPr lang="ru-RU" sz="3500" b="1" dirty="0">
                <a:solidFill>
                  <a:schemeClr val="tx1"/>
                </a:solidFill>
                <a:latin typeface="Constantia" panose="02030602050306030303" pitchFamily="18" charset="0"/>
                <a:cs typeface="Times New Roman" panose="02020603050405020304" pitchFamily="18" charset="0"/>
              </a:rPr>
              <a:t>в педагогике понимают наиболее важные и существенные положения, которые отражают закономерности воспитания. </a:t>
            </a:r>
            <a:endParaRPr lang="ru-RU" sz="3500" b="1" dirty="0" smtClean="0">
              <a:solidFill>
                <a:schemeClr val="tx1"/>
              </a:solidFill>
              <a:latin typeface="Constantia" panose="02030602050306030303" pitchFamily="18" charset="0"/>
              <a:cs typeface="Times New Roman" panose="02020603050405020304" pitchFamily="18" charset="0"/>
            </a:endParaRPr>
          </a:p>
          <a:p>
            <a:pPr marL="0" indent="0">
              <a:buNone/>
            </a:pPr>
            <a:r>
              <a:rPr lang="ru-RU" sz="3500" b="1" dirty="0">
                <a:solidFill>
                  <a:schemeClr val="tx1"/>
                </a:solidFill>
                <a:latin typeface="Constantia" panose="02030602050306030303" pitchFamily="18" charset="0"/>
                <a:cs typeface="Times New Roman" panose="02020603050405020304" pitchFamily="18" charset="0"/>
              </a:rPr>
              <a:t>	</a:t>
            </a:r>
            <a:r>
              <a:rPr lang="ru-RU" sz="3500" b="1" dirty="0" smtClean="0">
                <a:solidFill>
                  <a:schemeClr val="tx1"/>
                </a:solidFill>
                <a:latin typeface="Constantia" panose="02030602050306030303" pitchFamily="18" charset="0"/>
                <a:cs typeface="Times New Roman" panose="02020603050405020304" pitchFamily="18" charset="0"/>
              </a:rPr>
              <a:t>В </a:t>
            </a:r>
            <a:r>
              <a:rPr lang="ru-RU" sz="3500" b="1" dirty="0">
                <a:solidFill>
                  <a:schemeClr val="tx1"/>
                </a:solidFill>
                <a:latin typeface="Constantia" panose="02030602050306030303" pitchFamily="18" charset="0"/>
                <a:cs typeface="Times New Roman" panose="02020603050405020304" pitchFamily="18" charset="0"/>
              </a:rPr>
              <a:t>теории физической культуры, </a:t>
            </a:r>
            <a:r>
              <a:rPr lang="ru-RU" sz="3500" b="1" dirty="0">
                <a:solidFill>
                  <a:srgbClr val="FF0000"/>
                </a:solidFill>
                <a:latin typeface="Constantia" panose="02030602050306030303" pitchFamily="18" charset="0"/>
                <a:cs typeface="Times New Roman" panose="02020603050405020304" pitchFamily="18" charset="0"/>
              </a:rPr>
              <a:t>принцип</a:t>
            </a:r>
            <a:r>
              <a:rPr lang="ru-RU" sz="3500" b="1" dirty="0">
                <a:solidFill>
                  <a:schemeClr val="tx1"/>
                </a:solidFill>
                <a:latin typeface="Constantia" panose="02030602050306030303" pitchFamily="18" charset="0"/>
                <a:cs typeface="Times New Roman" panose="02020603050405020304" pitchFamily="18" charset="0"/>
              </a:rPr>
              <a:t> – </a:t>
            </a:r>
            <a:r>
              <a:rPr lang="ru-RU" sz="3500" b="1" dirty="0" smtClean="0">
                <a:solidFill>
                  <a:schemeClr val="tx1"/>
                </a:solidFill>
                <a:latin typeface="Constantia" panose="02030602050306030303" pitchFamily="18" charset="0"/>
                <a:cs typeface="Times New Roman" pitchFamily="18" charset="0"/>
              </a:rPr>
              <a:t>это основные педагогические ориентиры, в которых сконцентрированы обязательные требования к проведению процесса физического воспитания для обеспечения необходимого положительного эффекта. </a:t>
            </a:r>
            <a:endParaRPr lang="ru-RU" sz="3500" b="1" dirty="0">
              <a:solidFill>
                <a:schemeClr val="tx1"/>
              </a:solidFill>
              <a:latin typeface="Constantia" panose="02030602050306030303" pitchFamily="18" charset="0"/>
              <a:cs typeface="Times New Roman" pitchFamily="18" charset="0"/>
            </a:endParaRPr>
          </a:p>
        </p:txBody>
      </p:sp>
    </p:spTree>
    <p:extLst>
      <p:ext uri="{BB962C8B-B14F-4D97-AF65-F5344CB8AC3E}">
        <p14:creationId xmlns:p14="http://schemas.microsoft.com/office/powerpoint/2010/main" val="400029690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95537" y="1916832"/>
            <a:ext cx="8568952" cy="4608512"/>
          </a:xfrm>
        </p:spPr>
        <p:txBody>
          <a:bodyPr>
            <a:noAutofit/>
          </a:bodyPr>
          <a:lstStyle/>
          <a:p>
            <a:r>
              <a:rPr lang="ru-RU" b="1" dirty="0">
                <a:latin typeface="Constantia" panose="02030602050306030303" pitchFamily="18" charset="0"/>
                <a:cs typeface="Times New Roman" panose="02020603050405020304" pitchFamily="18" charset="0"/>
              </a:rPr>
              <a:t>Для сохранения повышенного уровня функционирования различных систем организма нужны повторные нагрузки через строго определенные интервалы </a:t>
            </a:r>
            <a:r>
              <a:rPr lang="ru-RU" b="1" dirty="0" smtClean="0">
                <a:latin typeface="Constantia" panose="02030602050306030303" pitchFamily="18" charset="0"/>
                <a:cs typeface="Times New Roman" panose="02020603050405020304" pitchFamily="18" charset="0"/>
              </a:rPr>
              <a:t>отдыха.</a:t>
            </a:r>
            <a:endParaRPr lang="ru-RU" b="1" dirty="0">
              <a:latin typeface="Constantia" panose="02030602050306030303" pitchFamily="18" charset="0"/>
              <a:cs typeface="Times New Roman" panose="02020603050405020304" pitchFamily="18" charset="0"/>
            </a:endParaRPr>
          </a:p>
          <a:p>
            <a:r>
              <a:rPr lang="ru-RU" b="1" dirty="0">
                <a:latin typeface="Constantia" panose="02030602050306030303" pitchFamily="18" charset="0"/>
                <a:cs typeface="Times New Roman" panose="02020603050405020304" pitchFamily="18" charset="0"/>
              </a:rPr>
              <a:t>Специфическим для реализации этого принципа в физическом воспитании является построение четкой системы и последовательности воздействий с учетом «следовых» явлений. Этим определяются такие методические пути реализации принципа </a:t>
            </a:r>
            <a:r>
              <a:rPr lang="ru-RU" b="1" dirty="0" smtClean="0">
                <a:latin typeface="Constantia" panose="02030602050306030303" pitchFamily="18" charset="0"/>
                <a:cs typeface="Times New Roman" panose="02020603050405020304" pitchFamily="18" charset="0"/>
              </a:rPr>
              <a:t>как:</a:t>
            </a:r>
            <a:endParaRPr lang="ru-RU" b="1" dirty="0">
              <a:latin typeface="Constantia" panose="02030602050306030303" pitchFamily="18" charset="0"/>
              <a:cs typeface="Times New Roman" panose="02020603050405020304" pitchFamily="18" charset="0"/>
            </a:endParaRPr>
          </a:p>
          <a:p>
            <a:r>
              <a:rPr lang="ru-RU" b="1" dirty="0">
                <a:latin typeface="Constantia" panose="02030602050306030303" pitchFamily="18" charset="0"/>
                <a:cs typeface="Times New Roman" panose="02020603050405020304" pitchFamily="18" charset="0"/>
              </a:rPr>
              <a:t>- рациональная повторность </a:t>
            </a:r>
            <a:r>
              <a:rPr lang="ru-RU" b="1" dirty="0" smtClean="0">
                <a:latin typeface="Constantia" panose="02030602050306030303" pitchFamily="18" charset="0"/>
                <a:cs typeface="Times New Roman" panose="02020603050405020304" pitchFamily="18" charset="0"/>
              </a:rPr>
              <a:t>заданий;</a:t>
            </a:r>
            <a:endParaRPr lang="ru-RU" b="1" dirty="0">
              <a:latin typeface="Constantia" panose="02030602050306030303" pitchFamily="18" charset="0"/>
              <a:cs typeface="Times New Roman" panose="02020603050405020304" pitchFamily="18" charset="0"/>
            </a:endParaRPr>
          </a:p>
          <a:p>
            <a:r>
              <a:rPr lang="ru-RU" b="1" dirty="0">
                <a:latin typeface="Constantia" panose="02030602050306030303" pitchFamily="18" charset="0"/>
                <a:cs typeface="Times New Roman" panose="02020603050405020304" pitchFamily="18" charset="0"/>
              </a:rPr>
              <a:t>- рациональное чередование нагрузок и </a:t>
            </a:r>
            <a:r>
              <a:rPr lang="ru-RU" b="1" dirty="0" smtClean="0">
                <a:latin typeface="Constantia" panose="02030602050306030303" pitchFamily="18" charset="0"/>
                <a:cs typeface="Times New Roman" panose="02020603050405020304" pitchFamily="18" charset="0"/>
              </a:rPr>
              <a:t>отдыха;</a:t>
            </a:r>
            <a:endParaRPr lang="ru-RU" b="1" dirty="0">
              <a:latin typeface="Constantia" panose="02030602050306030303" pitchFamily="18" charset="0"/>
              <a:cs typeface="Times New Roman" panose="02020603050405020304" pitchFamily="18" charset="0"/>
            </a:endParaRPr>
          </a:p>
          <a:p>
            <a:r>
              <a:rPr lang="ru-RU" b="1" dirty="0">
                <a:latin typeface="Constantia" panose="02030602050306030303" pitchFamily="18" charset="0"/>
                <a:cs typeface="Times New Roman" panose="02020603050405020304" pitchFamily="18" charset="0"/>
              </a:rPr>
              <a:t>- повторность и вариативность заданий и </a:t>
            </a:r>
            <a:r>
              <a:rPr lang="ru-RU" b="1" dirty="0" smtClean="0">
                <a:latin typeface="Constantia" panose="02030602050306030303" pitchFamily="18" charset="0"/>
                <a:cs typeface="Times New Roman" panose="02020603050405020304" pitchFamily="18" charset="0"/>
              </a:rPr>
              <a:t>нагрузок</a:t>
            </a:r>
            <a:r>
              <a:rPr lang="ru-RU" b="1" dirty="0" smtClean="0">
                <a:latin typeface="Constantia" panose="02030602050306030303" pitchFamily="18" charset="0"/>
                <a:cs typeface="Times New Roman" panose="02020603050405020304" pitchFamily="18" charset="0"/>
              </a:rPr>
              <a:t>.</a:t>
            </a:r>
            <a:endParaRPr lang="ru-RU" dirty="0"/>
          </a:p>
          <a:p>
            <a:endParaRPr lang="ru-RU" dirty="0"/>
          </a:p>
        </p:txBody>
      </p:sp>
      <p:sp>
        <p:nvSpPr>
          <p:cNvPr id="3" name="Заголовок 2"/>
          <p:cNvSpPr>
            <a:spLocks noGrp="1"/>
          </p:cNvSpPr>
          <p:nvPr>
            <p:ph type="title"/>
          </p:nvPr>
        </p:nvSpPr>
        <p:spPr/>
        <p:txBody>
          <a:bodyPr>
            <a:normAutofit fontScale="90000"/>
          </a:bodyPr>
          <a:lstStyle/>
          <a:p>
            <a:r>
              <a:rPr lang="ru-RU" b="1" dirty="0" smtClean="0">
                <a:solidFill>
                  <a:schemeClr val="tx1"/>
                </a:solidFill>
                <a:latin typeface="Constantia" panose="02030602050306030303" pitchFamily="18" charset="0"/>
              </a:rPr>
              <a:t>Принцип системного чередования нагрузок и отдыха</a:t>
            </a:r>
            <a:endParaRPr lang="ru-RU" b="1" dirty="0">
              <a:solidFill>
                <a:schemeClr val="tx1"/>
              </a:solidFill>
              <a:latin typeface="Constantia" panose="02030602050306030303" pitchFamily="18" charset="0"/>
            </a:endParaRPr>
          </a:p>
        </p:txBody>
      </p:sp>
    </p:spTree>
    <p:extLst>
      <p:ext uri="{BB962C8B-B14F-4D97-AF65-F5344CB8AC3E}">
        <p14:creationId xmlns:p14="http://schemas.microsoft.com/office/powerpoint/2010/main" val="7095024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23529" y="1772816"/>
            <a:ext cx="8496944" cy="4824536"/>
          </a:xfrm>
        </p:spPr>
        <p:txBody>
          <a:bodyPr>
            <a:normAutofit/>
          </a:bodyPr>
          <a:lstStyle/>
          <a:p>
            <a:r>
              <a:rPr lang="ru-RU" sz="2800" b="1" dirty="0">
                <a:latin typeface="Constantia" panose="02030602050306030303" pitchFamily="18" charset="0"/>
                <a:cs typeface="Times New Roman" panose="02020603050405020304" pitchFamily="18" charset="0"/>
              </a:rPr>
              <a:t>Основным назначением принципа динамичности является обеспечение прочности приобретаемых умений и навыков, а также адаптационных перестроек, лежащих в основе развития двигательных способностей и повышения физической работоспособности. А также создание условий их прогрессивного совершенствования и тем самым расширение функциональных возможностей организма занимающихся</a:t>
            </a:r>
          </a:p>
        </p:txBody>
      </p:sp>
      <p:sp>
        <p:nvSpPr>
          <p:cNvPr id="3" name="Заголовок 2"/>
          <p:cNvSpPr>
            <a:spLocks noGrp="1"/>
          </p:cNvSpPr>
          <p:nvPr>
            <p:ph type="title"/>
          </p:nvPr>
        </p:nvSpPr>
        <p:spPr/>
        <p:txBody>
          <a:bodyPr>
            <a:normAutofit fontScale="90000"/>
          </a:bodyPr>
          <a:lstStyle/>
          <a:p>
            <a:r>
              <a:rPr lang="ru-RU" sz="3200" b="1" dirty="0" smtClean="0">
                <a:solidFill>
                  <a:schemeClr val="tx1"/>
                </a:solidFill>
                <a:latin typeface="Constantia" panose="02030602050306030303" pitchFamily="18" charset="0"/>
                <a:cs typeface="Times New Roman" panose="02020603050405020304" pitchFamily="18" charset="0"/>
              </a:rPr>
              <a:t>Принцип динамичности (адаптированного сбалансирования динамики нагрузок</a:t>
            </a:r>
            <a:endParaRPr lang="ru-RU" sz="3200" b="1" dirty="0">
              <a:solidFill>
                <a:schemeClr val="tx1"/>
              </a:solidFill>
              <a:latin typeface="Constantia" panose="02030602050306030303" pitchFamily="18" charset="0"/>
              <a:cs typeface="Times New Roman" panose="02020603050405020304" pitchFamily="18" charset="0"/>
            </a:endParaRPr>
          </a:p>
        </p:txBody>
      </p:sp>
    </p:spTree>
    <p:extLst>
      <p:ext uri="{BB962C8B-B14F-4D97-AF65-F5344CB8AC3E}">
        <p14:creationId xmlns:p14="http://schemas.microsoft.com/office/powerpoint/2010/main" val="14306617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23528" y="1988840"/>
            <a:ext cx="8640960" cy="4536504"/>
          </a:xfrm>
        </p:spPr>
        <p:txBody>
          <a:bodyPr/>
          <a:lstStyle/>
          <a:p>
            <a:r>
              <a:rPr lang="ru-RU" sz="3200" b="1" dirty="0">
                <a:latin typeface="Constantia" panose="02030602050306030303" pitchFamily="18" charset="0"/>
                <a:cs typeface="Times New Roman" panose="02020603050405020304" pitchFamily="18" charset="0"/>
              </a:rPr>
              <a:t>Процесс физического воспитания – это замкнутый круговорот определенных занятий и этапов, образующих циклы.</a:t>
            </a:r>
          </a:p>
          <a:p>
            <a:r>
              <a:rPr lang="ru-RU" sz="3200" b="1" dirty="0">
                <a:latin typeface="Constantia" panose="02030602050306030303" pitchFamily="18" charset="0"/>
                <a:cs typeface="Times New Roman" panose="02020603050405020304" pitchFamily="18" charset="0"/>
              </a:rPr>
              <a:t>Различают три вида циклов:</a:t>
            </a:r>
          </a:p>
          <a:p>
            <a:r>
              <a:rPr lang="ru-RU" sz="3200" b="1" dirty="0" smtClean="0">
                <a:latin typeface="Constantia" panose="02030602050306030303" pitchFamily="18" charset="0"/>
                <a:cs typeface="Times New Roman" panose="02020603050405020304" pitchFamily="18" charset="0"/>
              </a:rPr>
              <a:t> - микроциклы </a:t>
            </a:r>
            <a:r>
              <a:rPr lang="ru-RU" sz="3200" b="1" dirty="0">
                <a:latin typeface="Constantia" panose="02030602050306030303" pitchFamily="18" charset="0"/>
                <a:cs typeface="Times New Roman" panose="02020603050405020304" pitchFamily="18" charset="0"/>
              </a:rPr>
              <a:t>(недельные</a:t>
            </a:r>
            <a:r>
              <a:rPr lang="ru-RU" sz="3200" b="1" dirty="0" smtClean="0">
                <a:latin typeface="Constantia" panose="02030602050306030303" pitchFamily="18" charset="0"/>
                <a:cs typeface="Times New Roman" panose="02020603050405020304" pitchFamily="18" charset="0"/>
              </a:rPr>
              <a:t>)</a:t>
            </a:r>
          </a:p>
          <a:p>
            <a:r>
              <a:rPr lang="ru-RU" sz="3200" b="1" dirty="0">
                <a:latin typeface="Constantia" panose="02030602050306030303" pitchFamily="18" charset="0"/>
                <a:cs typeface="Times New Roman" panose="02020603050405020304" pitchFamily="18" charset="0"/>
              </a:rPr>
              <a:t> </a:t>
            </a:r>
            <a:r>
              <a:rPr lang="ru-RU" sz="3200" b="1" dirty="0" smtClean="0">
                <a:latin typeface="Constantia" panose="02030602050306030303" pitchFamily="18" charset="0"/>
                <a:cs typeface="Times New Roman" panose="02020603050405020304" pitchFamily="18" charset="0"/>
              </a:rPr>
              <a:t>- мезоциклы </a:t>
            </a:r>
            <a:r>
              <a:rPr lang="ru-RU" sz="3200" b="1" dirty="0">
                <a:latin typeface="Constantia" panose="02030602050306030303" pitchFamily="18" charset="0"/>
                <a:cs typeface="Times New Roman" panose="02020603050405020304" pitchFamily="18" charset="0"/>
              </a:rPr>
              <a:t>(</a:t>
            </a:r>
            <a:r>
              <a:rPr lang="ru-RU" sz="3200" b="1" dirty="0" smtClean="0">
                <a:latin typeface="Constantia" panose="02030602050306030303" pitchFamily="18" charset="0"/>
                <a:cs typeface="Times New Roman" panose="02020603050405020304" pitchFamily="18" charset="0"/>
              </a:rPr>
              <a:t>месячные)</a:t>
            </a:r>
          </a:p>
          <a:p>
            <a:r>
              <a:rPr lang="ru-RU" sz="3200" b="1" dirty="0">
                <a:latin typeface="Constantia" panose="02030602050306030303" pitchFamily="18" charset="0"/>
                <a:cs typeface="Times New Roman" panose="02020603050405020304" pitchFamily="18" charset="0"/>
              </a:rPr>
              <a:t> </a:t>
            </a:r>
            <a:r>
              <a:rPr lang="ru-RU" sz="3200" b="1" dirty="0" smtClean="0">
                <a:latin typeface="Constantia" panose="02030602050306030303" pitchFamily="18" charset="0"/>
                <a:cs typeface="Times New Roman" panose="02020603050405020304" pitchFamily="18" charset="0"/>
              </a:rPr>
              <a:t>- макроциклы (годичные)</a:t>
            </a:r>
            <a:endParaRPr lang="ru-RU" sz="3200" b="1" dirty="0">
              <a:latin typeface="Constantia" panose="02030602050306030303" pitchFamily="18" charset="0"/>
              <a:cs typeface="Times New Roman" panose="02020603050405020304" pitchFamily="18" charset="0"/>
            </a:endParaRPr>
          </a:p>
          <a:p>
            <a:endParaRPr lang="ru-RU" dirty="0"/>
          </a:p>
        </p:txBody>
      </p:sp>
      <p:sp>
        <p:nvSpPr>
          <p:cNvPr id="3" name="Заголовок 2"/>
          <p:cNvSpPr>
            <a:spLocks noGrp="1"/>
          </p:cNvSpPr>
          <p:nvPr>
            <p:ph type="title"/>
          </p:nvPr>
        </p:nvSpPr>
        <p:spPr/>
        <p:txBody>
          <a:bodyPr>
            <a:normAutofit fontScale="90000"/>
          </a:bodyPr>
          <a:lstStyle/>
          <a:p>
            <a:r>
              <a:rPr lang="ru-RU" b="1" dirty="0" smtClean="0">
                <a:solidFill>
                  <a:schemeClr val="tx1"/>
                </a:solidFill>
                <a:latin typeface="Constantia" panose="02030602050306030303" pitchFamily="18" charset="0"/>
                <a:cs typeface="Times New Roman" panose="02020603050405020304" pitchFamily="18" charset="0"/>
              </a:rPr>
              <a:t>Принцип цикличности (циклического построения занятий)</a:t>
            </a:r>
            <a:endParaRPr lang="ru-RU" b="1" dirty="0">
              <a:solidFill>
                <a:schemeClr val="tx1"/>
              </a:solidFill>
              <a:latin typeface="Constantia" panose="02030602050306030303" pitchFamily="18" charset="0"/>
              <a:cs typeface="Times New Roman" panose="02020603050405020304" pitchFamily="18" charset="0"/>
            </a:endParaRPr>
          </a:p>
        </p:txBody>
      </p:sp>
    </p:spTree>
    <p:extLst>
      <p:ext uri="{BB962C8B-B14F-4D97-AF65-F5344CB8AC3E}">
        <p14:creationId xmlns:p14="http://schemas.microsoft.com/office/powerpoint/2010/main" val="250081607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95537" y="1268760"/>
            <a:ext cx="8496944" cy="5328592"/>
          </a:xfrm>
        </p:spPr>
        <p:txBody>
          <a:bodyPr>
            <a:noAutofit/>
          </a:bodyPr>
          <a:lstStyle/>
          <a:p>
            <a:r>
              <a:rPr lang="ru-RU" sz="1800" b="1" dirty="0" smtClean="0">
                <a:solidFill>
                  <a:srgbClr val="FF0000"/>
                </a:solidFill>
                <a:latin typeface="Constantia" panose="02030602050306030303" pitchFamily="18" charset="0"/>
                <a:cs typeface="Times New Roman" panose="02020603050405020304" pitchFamily="18" charset="0"/>
              </a:rPr>
              <a:t>Раскройте сущность и значение следующих принципов:</a:t>
            </a:r>
          </a:p>
          <a:p>
            <a:r>
              <a:rPr lang="ru-RU" sz="1800" b="1" dirty="0" smtClean="0">
                <a:latin typeface="Constantia" panose="02030602050306030303" pitchFamily="18" charset="0"/>
                <a:cs typeface="Times New Roman" panose="02020603050405020304" pitchFamily="18" charset="0"/>
              </a:rPr>
              <a:t>- всестороннего, гармоничного развития личности;</a:t>
            </a:r>
          </a:p>
          <a:p>
            <a:r>
              <a:rPr lang="ru-RU" sz="1800" b="1" dirty="0" smtClean="0">
                <a:latin typeface="Constantia" panose="02030602050306030303" pitchFamily="18" charset="0"/>
                <a:cs typeface="Times New Roman" panose="02020603050405020304" pitchFamily="18" charset="0"/>
              </a:rPr>
              <a:t>- </a:t>
            </a:r>
            <a:r>
              <a:rPr lang="ru-RU" sz="1800" b="1" dirty="0" err="1" smtClean="0">
                <a:latin typeface="Constantia" panose="02030602050306030303" pitchFamily="18" charset="0"/>
                <a:cs typeface="Times New Roman" panose="02020603050405020304" pitchFamily="18" charset="0"/>
              </a:rPr>
              <a:t>прикладности</a:t>
            </a:r>
            <a:r>
              <a:rPr lang="ru-RU" sz="1800" b="1" dirty="0" smtClean="0">
                <a:latin typeface="Constantia" panose="02030602050306030303" pitchFamily="18" charset="0"/>
                <a:cs typeface="Times New Roman" panose="02020603050405020304" pitchFamily="18" charset="0"/>
              </a:rPr>
              <a:t>;</a:t>
            </a:r>
          </a:p>
          <a:p>
            <a:r>
              <a:rPr lang="ru-RU" sz="1800" b="1" dirty="0" smtClean="0">
                <a:latin typeface="Constantia" panose="02030602050306030303" pitchFamily="18" charset="0"/>
                <a:cs typeface="Times New Roman" panose="02020603050405020304" pitchFamily="18" charset="0"/>
              </a:rPr>
              <a:t>- оздоровительной направленности;</a:t>
            </a:r>
          </a:p>
          <a:p>
            <a:r>
              <a:rPr lang="ru-RU" sz="1800" b="1" dirty="0" smtClean="0">
                <a:latin typeface="Constantia" panose="02030602050306030303" pitchFamily="18" charset="0"/>
                <a:cs typeface="Times New Roman" panose="02020603050405020304" pitchFamily="18" charset="0"/>
              </a:rPr>
              <a:t>- сознательности и активности;</a:t>
            </a:r>
          </a:p>
          <a:p>
            <a:r>
              <a:rPr lang="ru-RU" sz="1800" b="1" dirty="0" smtClean="0">
                <a:latin typeface="Constantia" panose="02030602050306030303" pitchFamily="18" charset="0"/>
                <a:cs typeface="Times New Roman" panose="02020603050405020304" pitchFamily="18" charset="0"/>
              </a:rPr>
              <a:t>-наглядности;</a:t>
            </a:r>
          </a:p>
          <a:p>
            <a:r>
              <a:rPr lang="ru-RU" sz="1800" b="1" dirty="0" smtClean="0">
                <a:latin typeface="Constantia" panose="02030602050306030303" pitchFamily="18" charset="0"/>
                <a:cs typeface="Times New Roman" panose="02020603050405020304" pitchFamily="18" charset="0"/>
              </a:rPr>
              <a:t>- доступности и индивидуализации;</a:t>
            </a:r>
          </a:p>
          <a:p>
            <a:r>
              <a:rPr lang="ru-RU" sz="1800" b="1" dirty="0" smtClean="0">
                <a:latin typeface="Constantia" panose="02030602050306030303" pitchFamily="18" charset="0"/>
                <a:cs typeface="Times New Roman" panose="02020603050405020304" pitchFamily="18" charset="0"/>
              </a:rPr>
              <a:t>- систематичности;</a:t>
            </a:r>
          </a:p>
          <a:p>
            <a:r>
              <a:rPr lang="ru-RU" sz="1800" b="1" dirty="0" smtClean="0">
                <a:latin typeface="Constantia" panose="02030602050306030303" pitchFamily="18" charset="0"/>
                <a:cs typeface="Times New Roman" panose="02020603050405020304" pitchFamily="18" charset="0"/>
              </a:rPr>
              <a:t>- прогрессирования воздействий;</a:t>
            </a:r>
          </a:p>
          <a:p>
            <a:r>
              <a:rPr lang="ru-RU" sz="1800" b="1" dirty="0" smtClean="0">
                <a:latin typeface="Constantia" panose="02030602050306030303" pitchFamily="18" charset="0"/>
                <a:cs typeface="Times New Roman" panose="02020603050405020304" pitchFamily="18" charset="0"/>
              </a:rPr>
              <a:t>- непрерывности процесса физического воспитания;</a:t>
            </a:r>
          </a:p>
          <a:p>
            <a:r>
              <a:rPr lang="ru-RU" sz="1800" b="1" dirty="0" smtClean="0">
                <a:latin typeface="Constantia" panose="02030602050306030303" pitchFamily="18" charset="0"/>
                <a:cs typeface="Times New Roman" panose="02020603050405020304" pitchFamily="18" charset="0"/>
              </a:rPr>
              <a:t>-прогрессирования воздействий(постепенного наращивания развивающе-тренирующих воздействий);</a:t>
            </a:r>
          </a:p>
          <a:p>
            <a:r>
              <a:rPr lang="ru-RU" sz="1800" b="1" dirty="0" smtClean="0">
                <a:latin typeface="Constantia" panose="02030602050306030303" pitchFamily="18" charset="0"/>
                <a:cs typeface="Times New Roman" panose="02020603050405020304" pitchFamily="18" charset="0"/>
              </a:rPr>
              <a:t>- возрастной адекватности направлений физического воспитания;</a:t>
            </a:r>
          </a:p>
          <a:p>
            <a:r>
              <a:rPr lang="ru-RU" sz="1800" b="1" dirty="0" smtClean="0">
                <a:latin typeface="Constantia" panose="02030602050306030303" pitchFamily="18" charset="0"/>
                <a:cs typeface="Times New Roman" panose="02020603050405020304" pitchFamily="18" charset="0"/>
              </a:rPr>
              <a:t>- системного чередования нагрузок и отдыха;</a:t>
            </a:r>
          </a:p>
          <a:p>
            <a:r>
              <a:rPr lang="ru-RU" sz="1800" b="1" dirty="0" smtClean="0">
                <a:latin typeface="Constantia" panose="02030602050306030303" pitchFamily="18" charset="0"/>
                <a:cs typeface="Times New Roman" panose="02020603050405020304" pitchFamily="18" charset="0"/>
              </a:rPr>
              <a:t>-динамичности (адаптированного сбалансирования динамики нагрузок);</a:t>
            </a:r>
          </a:p>
          <a:p>
            <a:r>
              <a:rPr lang="ru-RU" sz="1800" b="1" dirty="0" smtClean="0">
                <a:latin typeface="Constantia" panose="02030602050306030303" pitchFamily="18" charset="0"/>
                <a:cs typeface="Times New Roman" panose="02020603050405020304" pitchFamily="18" charset="0"/>
              </a:rPr>
              <a:t>- цикличности (циклического построения занятий). </a:t>
            </a:r>
            <a:endParaRPr lang="ru-RU" sz="1800" b="1" dirty="0">
              <a:latin typeface="Constantia" panose="02030602050306030303" pitchFamily="18" charset="0"/>
              <a:cs typeface="Times New Roman" panose="02020603050405020304" pitchFamily="18" charset="0"/>
            </a:endParaRPr>
          </a:p>
        </p:txBody>
      </p:sp>
      <p:sp>
        <p:nvSpPr>
          <p:cNvPr id="3" name="Заголовок 2"/>
          <p:cNvSpPr>
            <a:spLocks noGrp="1"/>
          </p:cNvSpPr>
          <p:nvPr>
            <p:ph type="title"/>
          </p:nvPr>
        </p:nvSpPr>
        <p:spPr>
          <a:xfrm>
            <a:off x="467544" y="260648"/>
            <a:ext cx="8229600" cy="936104"/>
          </a:xfrm>
        </p:spPr>
        <p:txBody>
          <a:bodyPr/>
          <a:lstStyle/>
          <a:p>
            <a:r>
              <a:rPr lang="ru-RU" b="1" dirty="0" smtClean="0">
                <a:solidFill>
                  <a:schemeClr val="tx1"/>
                </a:solidFill>
                <a:latin typeface="Constantia" panose="02030602050306030303" pitchFamily="18" charset="0"/>
                <a:cs typeface="Times New Roman" panose="02020603050405020304" pitchFamily="18" charset="0"/>
              </a:rPr>
              <a:t>Контрольные вопросы</a:t>
            </a:r>
            <a:endParaRPr lang="ru-RU" b="1" dirty="0">
              <a:solidFill>
                <a:schemeClr val="tx1"/>
              </a:solidFill>
              <a:latin typeface="Constantia" panose="02030602050306030303" pitchFamily="18" charset="0"/>
              <a:cs typeface="Times New Roman" panose="02020603050405020304" pitchFamily="18" charset="0"/>
            </a:endParaRPr>
          </a:p>
        </p:txBody>
      </p:sp>
    </p:spTree>
    <p:extLst>
      <p:ext uri="{BB962C8B-B14F-4D97-AF65-F5344CB8AC3E}">
        <p14:creationId xmlns:p14="http://schemas.microsoft.com/office/powerpoint/2010/main" val="224181348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27584" y="2996952"/>
            <a:ext cx="7408333" cy="1257589"/>
          </a:xfrm>
        </p:spPr>
        <p:txBody>
          <a:bodyPr>
            <a:normAutofit/>
          </a:bodyPr>
          <a:lstStyle/>
          <a:p>
            <a:pPr marL="0" indent="0" algn="ctr">
              <a:buNone/>
            </a:pPr>
            <a:r>
              <a:rPr lang="ru-RU" sz="4400" b="1" dirty="0" smtClean="0">
                <a:solidFill>
                  <a:schemeClr val="tx1"/>
                </a:solidFill>
                <a:latin typeface="Constantia" panose="02030602050306030303" pitchFamily="18" charset="0"/>
                <a:cs typeface="Times New Roman" panose="02020603050405020304" pitchFamily="18" charset="0"/>
              </a:rPr>
              <a:t>Благодарю за внимание</a:t>
            </a:r>
            <a:endParaRPr lang="ru-RU" sz="4400" b="1" dirty="0">
              <a:solidFill>
                <a:schemeClr val="tx1"/>
              </a:solidFill>
              <a:latin typeface="Constantia" panose="02030602050306030303" pitchFamily="18" charset="0"/>
              <a:cs typeface="Times New Roman" panose="02020603050405020304" pitchFamily="18" charset="0"/>
            </a:endParaRPr>
          </a:p>
        </p:txBody>
      </p:sp>
    </p:spTree>
    <p:extLst>
      <p:ext uri="{BB962C8B-B14F-4D97-AF65-F5344CB8AC3E}">
        <p14:creationId xmlns:p14="http://schemas.microsoft.com/office/powerpoint/2010/main" val="40227046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260648"/>
            <a:ext cx="8640960" cy="6336704"/>
          </a:xfrm>
        </p:spPr>
        <p:txBody>
          <a:bodyPr>
            <a:normAutofit lnSpcReduction="10000"/>
          </a:bodyPr>
          <a:lstStyle/>
          <a:p>
            <a:pPr marL="0" indent="0">
              <a:buNone/>
            </a:pPr>
            <a:r>
              <a:rPr lang="ru-RU" dirty="0" smtClean="0"/>
              <a:t>	</a:t>
            </a:r>
          </a:p>
          <a:p>
            <a:pPr marL="0" indent="0">
              <a:buNone/>
            </a:pPr>
            <a:r>
              <a:rPr lang="ru-RU" sz="4000" b="1" dirty="0" smtClean="0">
                <a:solidFill>
                  <a:schemeClr val="tx1"/>
                </a:solidFill>
                <a:latin typeface="Constantia" panose="02030602050306030303" pitchFamily="18" charset="0"/>
                <a:cs typeface="Times New Roman" panose="02020603050405020304" pitchFamily="18" charset="0"/>
              </a:rPr>
              <a:t>В </a:t>
            </a:r>
            <a:r>
              <a:rPr lang="ru-RU" sz="4000" b="1" dirty="0">
                <a:solidFill>
                  <a:schemeClr val="tx1"/>
                </a:solidFill>
                <a:latin typeface="Constantia" panose="02030602050306030303" pitchFamily="18" charset="0"/>
                <a:cs typeface="Times New Roman" panose="02020603050405020304" pitchFamily="18" charset="0"/>
              </a:rPr>
              <a:t>теории физической культуры выделяют </a:t>
            </a:r>
            <a:r>
              <a:rPr lang="ru-RU" sz="4000" b="1" dirty="0">
                <a:solidFill>
                  <a:srgbClr val="FF0000"/>
                </a:solidFill>
                <a:latin typeface="Constantia" panose="02030602050306030303" pitchFamily="18" charset="0"/>
                <a:cs typeface="Times New Roman" panose="02020603050405020304" pitchFamily="18" charset="0"/>
              </a:rPr>
              <a:t>3 группы принципов</a:t>
            </a:r>
            <a:r>
              <a:rPr lang="ru-RU" sz="4000" b="1" dirty="0">
                <a:solidFill>
                  <a:schemeClr val="tx1"/>
                </a:solidFill>
                <a:latin typeface="Constantia" panose="02030602050306030303" pitchFamily="18" charset="0"/>
                <a:cs typeface="Times New Roman" panose="02020603050405020304" pitchFamily="18" charset="0"/>
              </a:rPr>
              <a:t>: </a:t>
            </a:r>
            <a:r>
              <a:rPr lang="ru-RU" sz="4000" b="1" dirty="0">
                <a:solidFill>
                  <a:srgbClr val="FF0000"/>
                </a:solidFill>
                <a:latin typeface="Constantia" panose="02030602050306030303" pitchFamily="18" charset="0"/>
                <a:cs typeface="Times New Roman" panose="02020603050405020304" pitchFamily="18" charset="0"/>
              </a:rPr>
              <a:t>П</a:t>
            </a:r>
            <a:r>
              <a:rPr lang="ru-RU" sz="4000" b="1" dirty="0" smtClean="0">
                <a:solidFill>
                  <a:srgbClr val="FF0000"/>
                </a:solidFill>
                <a:latin typeface="Constantia" panose="02030602050306030303" pitchFamily="18" charset="0"/>
                <a:cs typeface="Times New Roman" panose="02020603050405020304" pitchFamily="18" charset="0"/>
              </a:rPr>
              <a:t>ервая группа </a:t>
            </a:r>
            <a:r>
              <a:rPr lang="ru-RU" sz="4000" b="1" dirty="0" smtClean="0">
                <a:solidFill>
                  <a:schemeClr val="tx1"/>
                </a:solidFill>
                <a:latin typeface="Constantia" panose="02030602050306030303" pitchFamily="18" charset="0"/>
                <a:cs typeface="Times New Roman" panose="02020603050405020304" pitchFamily="18" charset="0"/>
              </a:rPr>
              <a:t>- </a:t>
            </a:r>
            <a:r>
              <a:rPr lang="ru-RU" sz="4000" b="1" dirty="0" smtClean="0">
                <a:solidFill>
                  <a:schemeClr val="tx1"/>
                </a:solidFill>
                <a:latin typeface="Constantia" panose="02030602050306030303" pitchFamily="18" charset="0"/>
                <a:cs typeface="Times New Roman" panose="02020603050405020304" pitchFamily="18" charset="0"/>
              </a:rPr>
              <a:t>общие </a:t>
            </a:r>
            <a:r>
              <a:rPr lang="ru-RU" sz="4000" b="1" dirty="0">
                <a:solidFill>
                  <a:schemeClr val="tx1"/>
                </a:solidFill>
                <a:latin typeface="Constantia" panose="02030602050306030303" pitchFamily="18" charset="0"/>
                <a:cs typeface="Times New Roman" panose="02020603050405020304" pitchFamily="18" charset="0"/>
              </a:rPr>
              <a:t>(социальные) </a:t>
            </a:r>
            <a:r>
              <a:rPr lang="ru-RU" sz="4000" b="1" dirty="0" smtClean="0">
                <a:solidFill>
                  <a:schemeClr val="tx1"/>
                </a:solidFill>
                <a:latin typeface="Constantia" panose="02030602050306030303" pitchFamily="18" charset="0"/>
                <a:cs typeface="Times New Roman" panose="02020603050405020304" pitchFamily="18" charset="0"/>
              </a:rPr>
              <a:t>принципы.</a:t>
            </a:r>
            <a:endParaRPr lang="ru-RU" sz="4000" b="1" dirty="0">
              <a:solidFill>
                <a:schemeClr val="tx1"/>
              </a:solidFill>
              <a:latin typeface="Constantia" panose="02030602050306030303" pitchFamily="18" charset="0"/>
              <a:cs typeface="Times New Roman" panose="02020603050405020304" pitchFamily="18" charset="0"/>
            </a:endParaRPr>
          </a:p>
          <a:p>
            <a:pPr marL="0" indent="0">
              <a:buNone/>
            </a:pPr>
            <a:r>
              <a:rPr lang="ru-RU" sz="4000" b="1" dirty="0" smtClean="0">
                <a:solidFill>
                  <a:srgbClr val="FF0000"/>
                </a:solidFill>
                <a:latin typeface="Constantia" panose="02030602050306030303" pitchFamily="18" charset="0"/>
                <a:cs typeface="Times New Roman" panose="02020603050405020304" pitchFamily="18" charset="0"/>
              </a:rPr>
              <a:t>Вторая группа </a:t>
            </a:r>
            <a:r>
              <a:rPr lang="ru-RU" sz="4000" b="1" dirty="0" smtClean="0">
                <a:solidFill>
                  <a:schemeClr val="tx1"/>
                </a:solidFill>
                <a:latin typeface="Constantia" panose="02030602050306030303" pitchFamily="18" charset="0"/>
                <a:cs typeface="Times New Roman" panose="02020603050405020304" pitchFamily="18" charset="0"/>
              </a:rPr>
              <a:t>- общепедагогические </a:t>
            </a:r>
            <a:r>
              <a:rPr lang="ru-RU" sz="4000" b="1" dirty="0">
                <a:solidFill>
                  <a:schemeClr val="tx1"/>
                </a:solidFill>
                <a:latin typeface="Constantia" panose="02030602050306030303" pitchFamily="18" charset="0"/>
                <a:cs typeface="Times New Roman" panose="02020603050405020304" pitchFamily="18" charset="0"/>
              </a:rPr>
              <a:t>(дидактические) </a:t>
            </a:r>
            <a:r>
              <a:rPr lang="ru-RU" sz="4000" b="1" dirty="0" smtClean="0">
                <a:solidFill>
                  <a:schemeClr val="tx1"/>
                </a:solidFill>
                <a:latin typeface="Constantia" panose="02030602050306030303" pitchFamily="18" charset="0"/>
                <a:cs typeface="Times New Roman" panose="02020603050405020304" pitchFamily="18" charset="0"/>
              </a:rPr>
              <a:t>     </a:t>
            </a:r>
            <a:r>
              <a:rPr lang="ru-RU" sz="4000" b="1" dirty="0" smtClean="0">
                <a:solidFill>
                  <a:schemeClr val="tx1"/>
                </a:solidFill>
                <a:latin typeface="Constantia" panose="02030602050306030303" pitchFamily="18" charset="0"/>
                <a:cs typeface="Times New Roman" panose="02020603050405020304" pitchFamily="18" charset="0"/>
              </a:rPr>
              <a:t>принципы.</a:t>
            </a:r>
            <a:endParaRPr lang="ru-RU" sz="4000" b="1" dirty="0">
              <a:solidFill>
                <a:schemeClr val="tx1"/>
              </a:solidFill>
              <a:latin typeface="Constantia" panose="02030602050306030303" pitchFamily="18" charset="0"/>
              <a:cs typeface="Times New Roman" panose="02020603050405020304" pitchFamily="18" charset="0"/>
            </a:endParaRPr>
          </a:p>
          <a:p>
            <a:pPr marL="0" indent="0">
              <a:buNone/>
            </a:pPr>
            <a:r>
              <a:rPr lang="ru-RU" sz="4000" b="1" dirty="0" smtClean="0">
                <a:solidFill>
                  <a:srgbClr val="FF0000"/>
                </a:solidFill>
                <a:latin typeface="Constantia" panose="02030602050306030303" pitchFamily="18" charset="0"/>
                <a:cs typeface="Times New Roman" panose="02020603050405020304" pitchFamily="18" charset="0"/>
              </a:rPr>
              <a:t>Третья группа </a:t>
            </a:r>
            <a:r>
              <a:rPr lang="ru-RU" sz="4000" b="1" dirty="0" smtClean="0">
                <a:solidFill>
                  <a:schemeClr val="tx1"/>
                </a:solidFill>
                <a:latin typeface="Constantia" panose="02030602050306030303" pitchFamily="18" charset="0"/>
                <a:cs typeface="Times New Roman" panose="02020603050405020304" pitchFamily="18" charset="0"/>
              </a:rPr>
              <a:t>- специфические </a:t>
            </a:r>
            <a:r>
              <a:rPr lang="ru-RU" sz="4000" b="1" dirty="0" smtClean="0">
                <a:solidFill>
                  <a:schemeClr val="tx1"/>
                </a:solidFill>
                <a:latin typeface="Constantia" panose="02030602050306030303" pitchFamily="18" charset="0"/>
                <a:cs typeface="Times New Roman" panose="02020603050405020304" pitchFamily="18" charset="0"/>
              </a:rPr>
              <a:t>принципы физической культуры.</a:t>
            </a:r>
            <a:endParaRPr lang="ru-RU" sz="4000" b="1" dirty="0">
              <a:solidFill>
                <a:schemeClr val="tx1"/>
              </a:solidFill>
              <a:latin typeface="Constantia" panose="02030602050306030303" pitchFamily="18" charset="0"/>
              <a:cs typeface="Times New Roman" panose="02020603050405020304" pitchFamily="18" charset="0"/>
            </a:endParaRPr>
          </a:p>
          <a:p>
            <a:pPr marL="0" indent="0">
              <a:buNone/>
            </a:pPr>
            <a:r>
              <a:rPr lang="ru-RU" dirty="0" smtClean="0"/>
              <a:t>  </a:t>
            </a:r>
            <a:endParaRPr lang="ru-RU" dirty="0"/>
          </a:p>
        </p:txBody>
      </p:sp>
    </p:spTree>
    <p:extLst>
      <p:ext uri="{BB962C8B-B14F-4D97-AF65-F5344CB8AC3E}">
        <p14:creationId xmlns:p14="http://schemas.microsoft.com/office/powerpoint/2010/main" val="6560532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1" y="1556792"/>
            <a:ext cx="8640960" cy="4569371"/>
          </a:xfrm>
        </p:spPr>
        <p:txBody>
          <a:bodyPr>
            <a:normAutofit lnSpcReduction="10000"/>
          </a:bodyPr>
          <a:lstStyle/>
          <a:p>
            <a:pPr marL="0" indent="452438"/>
            <a:r>
              <a:rPr lang="ru-RU" sz="2800" dirty="0" smtClean="0">
                <a:latin typeface="Times New Roman" panose="02020603050405020304" pitchFamily="18" charset="0"/>
                <a:cs typeface="Times New Roman" panose="02020603050405020304" pitchFamily="18" charset="0"/>
              </a:rPr>
              <a:t> </a:t>
            </a:r>
            <a:r>
              <a:rPr lang="ru-RU" sz="3600" b="1" dirty="0">
                <a:solidFill>
                  <a:schemeClr val="tx1"/>
                </a:solidFill>
                <a:latin typeface="Constantia" panose="02030602050306030303" pitchFamily="18" charset="0"/>
                <a:cs typeface="Times New Roman" panose="02020603050405020304" pitchFamily="18" charset="0"/>
              </a:rPr>
              <a:t>П</a:t>
            </a:r>
            <a:r>
              <a:rPr lang="ru-RU" sz="3600" b="1" dirty="0" smtClean="0">
                <a:solidFill>
                  <a:schemeClr val="tx1"/>
                </a:solidFill>
                <a:latin typeface="Constantia" panose="02030602050306030303" pitchFamily="18" charset="0"/>
                <a:cs typeface="Times New Roman" panose="02020603050405020304" pitchFamily="18" charset="0"/>
              </a:rPr>
              <a:t>ринцип </a:t>
            </a:r>
            <a:r>
              <a:rPr lang="ru-RU" sz="3600" b="1" dirty="0">
                <a:solidFill>
                  <a:schemeClr val="tx1"/>
                </a:solidFill>
                <a:latin typeface="Constantia" panose="02030602050306030303" pitchFamily="18" charset="0"/>
                <a:cs typeface="Times New Roman" panose="02020603050405020304" pitchFamily="18" charset="0"/>
              </a:rPr>
              <a:t>содействия всестороннему и гармоническому развитию личности;</a:t>
            </a:r>
          </a:p>
          <a:p>
            <a:pPr marL="0" indent="452438"/>
            <a:r>
              <a:rPr lang="ru-RU" sz="3600" b="1" dirty="0" smtClean="0">
                <a:solidFill>
                  <a:schemeClr val="tx1"/>
                </a:solidFill>
                <a:latin typeface="Constantia" panose="02030602050306030303" pitchFamily="18" charset="0"/>
                <a:cs typeface="Times New Roman" panose="02020603050405020304" pitchFamily="18" charset="0"/>
              </a:rPr>
              <a:t>Принцип </a:t>
            </a:r>
            <a:r>
              <a:rPr lang="ru-RU" sz="3600" b="1" dirty="0">
                <a:solidFill>
                  <a:schemeClr val="tx1"/>
                </a:solidFill>
                <a:latin typeface="Constantia" panose="02030602050306030303" pitchFamily="18" charset="0"/>
                <a:cs typeface="Times New Roman" panose="02020603050405020304" pitchFamily="18" charset="0"/>
              </a:rPr>
              <a:t>прикладности - связи физического воспитания с практикой;</a:t>
            </a:r>
          </a:p>
          <a:p>
            <a:pPr marL="0" indent="452438"/>
            <a:r>
              <a:rPr lang="ru-RU" sz="3600" b="1" dirty="0" smtClean="0">
                <a:solidFill>
                  <a:schemeClr val="tx1"/>
                </a:solidFill>
                <a:latin typeface="Constantia" panose="02030602050306030303" pitchFamily="18" charset="0"/>
                <a:cs typeface="Times New Roman" panose="02020603050405020304" pitchFamily="18" charset="0"/>
              </a:rPr>
              <a:t>Принцип </a:t>
            </a:r>
            <a:r>
              <a:rPr lang="ru-RU" sz="3600" b="1" dirty="0">
                <a:solidFill>
                  <a:schemeClr val="tx1"/>
                </a:solidFill>
                <a:latin typeface="Constantia" panose="02030602050306030303" pitchFamily="18" charset="0"/>
                <a:cs typeface="Times New Roman" panose="02020603050405020304" pitchFamily="18" charset="0"/>
              </a:rPr>
              <a:t>оздоровительной направленности.</a:t>
            </a:r>
          </a:p>
          <a:p>
            <a:endParaRPr lang="ru-RU" dirty="0"/>
          </a:p>
        </p:txBody>
      </p:sp>
      <p:sp>
        <p:nvSpPr>
          <p:cNvPr id="3" name="Заголовок 2"/>
          <p:cNvSpPr>
            <a:spLocks noGrp="1"/>
          </p:cNvSpPr>
          <p:nvPr>
            <p:ph type="title"/>
          </p:nvPr>
        </p:nvSpPr>
        <p:spPr>
          <a:xfrm>
            <a:off x="539552" y="260648"/>
            <a:ext cx="8229600" cy="1440160"/>
          </a:xfrm>
        </p:spPr>
        <p:txBody>
          <a:bodyPr>
            <a:normAutofit fontScale="90000"/>
          </a:bodyPr>
          <a:lstStyle/>
          <a:p>
            <a:r>
              <a:rPr lang="ru-RU" b="1" dirty="0" smtClean="0">
                <a:solidFill>
                  <a:schemeClr val="tx1"/>
                </a:solidFill>
                <a:latin typeface="Constantia" panose="02030602050306030303" pitchFamily="18" charset="0"/>
                <a:cs typeface="Times New Roman" panose="02020603050405020304" pitchFamily="18" charset="0"/>
              </a:rPr>
              <a:t>Общие принципы физического воспитания</a:t>
            </a:r>
            <a:r>
              <a:rPr lang="ru-RU" sz="3600" b="1" dirty="0">
                <a:solidFill>
                  <a:schemeClr val="tx1"/>
                </a:solidFill>
                <a:latin typeface="Constantia" panose="02030602050306030303" pitchFamily="18" charset="0"/>
                <a:cs typeface="Times New Roman" panose="02020603050405020304" pitchFamily="18" charset="0"/>
              </a:rPr>
              <a:t/>
            </a:r>
            <a:br>
              <a:rPr lang="ru-RU" sz="3600" b="1" dirty="0">
                <a:solidFill>
                  <a:schemeClr val="tx1"/>
                </a:solidFill>
                <a:latin typeface="Constantia" panose="02030602050306030303" pitchFamily="18" charset="0"/>
                <a:cs typeface="Times New Roman" panose="02020603050405020304" pitchFamily="18" charset="0"/>
              </a:rPr>
            </a:br>
            <a:endParaRPr lang="ru-RU" sz="3600" b="1" dirty="0">
              <a:solidFill>
                <a:schemeClr val="tx1"/>
              </a:solidFill>
              <a:latin typeface="Constantia" panose="02030602050306030303" pitchFamily="18" charset="0"/>
              <a:cs typeface="Times New Roman" panose="02020603050405020304" pitchFamily="18" charset="0"/>
            </a:endParaRPr>
          </a:p>
        </p:txBody>
      </p:sp>
    </p:spTree>
    <p:extLst>
      <p:ext uri="{BB962C8B-B14F-4D97-AF65-F5344CB8AC3E}">
        <p14:creationId xmlns:p14="http://schemas.microsoft.com/office/powerpoint/2010/main" val="2650841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1268760"/>
            <a:ext cx="8640960" cy="5400600"/>
          </a:xfrm>
        </p:spPr>
        <p:txBody>
          <a:bodyPr>
            <a:normAutofit lnSpcReduction="10000"/>
          </a:bodyPr>
          <a:lstStyle/>
          <a:p>
            <a:r>
              <a:rPr lang="ru-RU" sz="3600" b="1" dirty="0">
                <a:latin typeface="Constantia" panose="02030602050306030303" pitchFamily="18" charset="0"/>
                <a:cs typeface="Times New Roman" panose="02020603050405020304" pitchFamily="18" charset="0"/>
              </a:rPr>
              <a:t>Принцип сознательности и активности</a:t>
            </a:r>
          </a:p>
          <a:p>
            <a:r>
              <a:rPr lang="ru-RU" sz="3600" b="1" dirty="0" smtClean="0">
                <a:latin typeface="Constantia" panose="02030602050306030303" pitchFamily="18" charset="0"/>
                <a:cs typeface="Times New Roman" panose="02020603050405020304" pitchFamily="18" charset="0"/>
              </a:rPr>
              <a:t>Принцип наглядности</a:t>
            </a:r>
          </a:p>
          <a:p>
            <a:r>
              <a:rPr lang="ru-RU" sz="3600" b="1" dirty="0">
                <a:latin typeface="Constantia" panose="02030602050306030303" pitchFamily="18" charset="0"/>
                <a:cs typeface="Times New Roman" panose="02020603050405020304" pitchFamily="18" charset="0"/>
              </a:rPr>
              <a:t>Принцип доступности и </a:t>
            </a:r>
            <a:r>
              <a:rPr lang="ru-RU" sz="3600" b="1" dirty="0" smtClean="0">
                <a:latin typeface="Constantia" panose="02030602050306030303" pitchFamily="18" charset="0"/>
                <a:cs typeface="Times New Roman" panose="02020603050405020304" pitchFamily="18" charset="0"/>
              </a:rPr>
              <a:t>индивидуальности</a:t>
            </a:r>
          </a:p>
          <a:p>
            <a:r>
              <a:rPr lang="ru-RU" sz="3600" b="1" dirty="0">
                <a:latin typeface="Constantia" panose="02030602050306030303" pitchFamily="18" charset="0"/>
                <a:cs typeface="Times New Roman" panose="02020603050405020304" pitchFamily="18" charset="0"/>
              </a:rPr>
              <a:t>Принцип </a:t>
            </a:r>
            <a:r>
              <a:rPr lang="ru-RU" sz="3600" b="1" dirty="0" smtClean="0">
                <a:latin typeface="Constantia" panose="02030602050306030303" pitchFamily="18" charset="0"/>
                <a:cs typeface="Times New Roman" panose="02020603050405020304" pitchFamily="18" charset="0"/>
              </a:rPr>
              <a:t>систематичности и последовательности</a:t>
            </a:r>
          </a:p>
          <a:p>
            <a:r>
              <a:rPr lang="ru-RU" sz="3600" b="1" dirty="0" smtClean="0">
                <a:latin typeface="Constantia" panose="02030602050306030303" pitchFamily="18" charset="0"/>
                <a:cs typeface="Times New Roman" panose="02020603050405020304" pitchFamily="18" charset="0"/>
              </a:rPr>
              <a:t>Принцип прочности и прогрессирования </a:t>
            </a:r>
            <a:r>
              <a:rPr lang="en-US" sz="3600" b="1" dirty="0" smtClean="0">
                <a:latin typeface="Constantia" panose="02030602050306030303" pitchFamily="18" charset="0"/>
                <a:cs typeface="Times New Roman" panose="02020603050405020304" pitchFamily="18" charset="0"/>
              </a:rPr>
              <a:t> </a:t>
            </a:r>
            <a:r>
              <a:rPr lang="ru-RU" sz="3600" b="1" dirty="0" smtClean="0">
                <a:latin typeface="Constantia" panose="02030602050306030303" pitchFamily="18" charset="0"/>
                <a:cs typeface="Times New Roman" panose="02020603050405020304" pitchFamily="18" charset="0"/>
              </a:rPr>
              <a:t>воздействий</a:t>
            </a:r>
          </a:p>
          <a:p>
            <a:endParaRPr lang="ru-RU" sz="2800" b="1" dirty="0" smtClean="0">
              <a:latin typeface="Times New Roman" panose="02020603050405020304" pitchFamily="18" charset="0"/>
              <a:cs typeface="Times New Roman" panose="02020603050405020304" pitchFamily="18" charset="0"/>
            </a:endParaRPr>
          </a:p>
        </p:txBody>
      </p:sp>
      <p:sp>
        <p:nvSpPr>
          <p:cNvPr id="3" name="Заголовок 2"/>
          <p:cNvSpPr>
            <a:spLocks noGrp="1"/>
          </p:cNvSpPr>
          <p:nvPr>
            <p:ph type="title"/>
          </p:nvPr>
        </p:nvSpPr>
        <p:spPr>
          <a:xfrm>
            <a:off x="467544" y="260648"/>
            <a:ext cx="8229600" cy="1152128"/>
          </a:xfrm>
        </p:spPr>
        <p:txBody>
          <a:bodyPr>
            <a:normAutofit/>
          </a:bodyPr>
          <a:lstStyle/>
          <a:p>
            <a:r>
              <a:rPr lang="ru-RU" sz="4000" b="1" dirty="0">
                <a:solidFill>
                  <a:schemeClr val="tx1"/>
                </a:solidFill>
                <a:latin typeface="Constantia" panose="02030602050306030303" pitchFamily="18" charset="0"/>
                <a:cs typeface="Times New Roman" panose="02020603050405020304" pitchFamily="18" charset="0"/>
              </a:rPr>
              <a:t>Д</a:t>
            </a:r>
            <a:r>
              <a:rPr lang="ru-RU" sz="4000" b="1" dirty="0" smtClean="0">
                <a:solidFill>
                  <a:schemeClr val="tx1"/>
                </a:solidFill>
                <a:latin typeface="Constantia" panose="02030602050306030303" pitchFamily="18" charset="0"/>
                <a:cs typeface="Times New Roman" panose="02020603050405020304" pitchFamily="18" charset="0"/>
              </a:rPr>
              <a:t>идактические </a:t>
            </a:r>
            <a:r>
              <a:rPr lang="ru-RU" sz="4000" b="1" dirty="0">
                <a:solidFill>
                  <a:schemeClr val="tx1"/>
                </a:solidFill>
                <a:latin typeface="Constantia" panose="02030602050306030303" pitchFamily="18" charset="0"/>
                <a:cs typeface="Times New Roman" panose="02020603050405020304" pitchFamily="18" charset="0"/>
              </a:rPr>
              <a:t>принципы</a:t>
            </a:r>
          </a:p>
        </p:txBody>
      </p:sp>
    </p:spTree>
    <p:extLst>
      <p:ext uri="{BB962C8B-B14F-4D97-AF65-F5344CB8AC3E}">
        <p14:creationId xmlns:p14="http://schemas.microsoft.com/office/powerpoint/2010/main" val="39676512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14282" y="1628800"/>
            <a:ext cx="8678198" cy="4943472"/>
          </a:xfrm>
        </p:spPr>
        <p:txBody>
          <a:bodyPr>
            <a:noAutofit/>
          </a:bodyPr>
          <a:lstStyle/>
          <a:p>
            <a:pPr fontAlgn="base">
              <a:buNone/>
            </a:pPr>
            <a:r>
              <a:rPr lang="ru-RU" dirty="0" smtClean="0">
                <a:latin typeface="Times New Roman" panose="02020603050405020304" pitchFamily="18" charset="0"/>
                <a:cs typeface="Times New Roman" panose="02020603050405020304" pitchFamily="18" charset="0"/>
              </a:rPr>
              <a:t>		</a:t>
            </a:r>
            <a:r>
              <a:rPr lang="ru-RU" b="1" dirty="0" smtClean="0">
                <a:latin typeface="Constantia" panose="02030602050306030303" pitchFamily="18" charset="0"/>
                <a:cs typeface="Times New Roman" panose="02020603050405020304" pitchFamily="18" charset="0"/>
              </a:rPr>
              <a:t>Этот принцип предусматривает: формирование осмысленного отношения и устойчивого интереса и потребности к физкультурно-спортивной деятельности. </a:t>
            </a:r>
          </a:p>
          <a:p>
            <a:pPr fontAlgn="base">
              <a:buNone/>
            </a:pPr>
            <a:r>
              <a:rPr lang="ru-RU" b="1" dirty="0" smtClean="0">
                <a:latin typeface="Constantia" panose="02030602050306030303" pitchFamily="18" charset="0"/>
                <a:cs typeface="Times New Roman" panose="02020603050405020304" pitchFamily="18" charset="0"/>
              </a:rPr>
              <a:t>		Сознательность понимается как способность человека осваивать и понимать  объективные закономерности физического воспитания и в соответствии с ними разумно осуществлять свою деятельность согласно их требованиям. При этом следует иметь в виду, что в сознании человека выражены два его свойства, во-первых, это знания и, во-вторых, разум, т.е. умение пользоваться своими знаниями.</a:t>
            </a:r>
          </a:p>
          <a:p>
            <a:pPr marL="0" indent="0" algn="just">
              <a:buNone/>
            </a:pPr>
            <a:endParaRPr lang="ru-RU" dirty="0">
              <a:latin typeface="Times New Roman" panose="02020603050405020304" pitchFamily="18" charset="0"/>
              <a:cs typeface="Times New Roman" panose="02020603050405020304" pitchFamily="18" charset="0"/>
            </a:endParaRPr>
          </a:p>
        </p:txBody>
      </p:sp>
      <p:sp>
        <p:nvSpPr>
          <p:cNvPr id="3" name="Заголовок 2"/>
          <p:cNvSpPr>
            <a:spLocks noGrp="1"/>
          </p:cNvSpPr>
          <p:nvPr>
            <p:ph type="title"/>
          </p:nvPr>
        </p:nvSpPr>
        <p:spPr>
          <a:xfrm>
            <a:off x="467544" y="260648"/>
            <a:ext cx="8229600" cy="1368152"/>
          </a:xfrm>
        </p:spPr>
        <p:txBody>
          <a:bodyPr>
            <a:normAutofit/>
          </a:bodyPr>
          <a:lstStyle/>
          <a:p>
            <a:r>
              <a:rPr lang="ru-RU" sz="4000" b="1" dirty="0">
                <a:solidFill>
                  <a:schemeClr val="tx1"/>
                </a:solidFill>
                <a:latin typeface="Constantia" panose="02030602050306030303" pitchFamily="18" charset="0"/>
                <a:cs typeface="Times New Roman" panose="02020603050405020304" pitchFamily="18" charset="0"/>
              </a:rPr>
              <a:t>Принцип сознательности и </a:t>
            </a:r>
            <a:r>
              <a:rPr lang="ru-RU" sz="4000" b="1" dirty="0" smtClean="0">
                <a:solidFill>
                  <a:schemeClr val="tx1"/>
                </a:solidFill>
                <a:latin typeface="Constantia" panose="02030602050306030303" pitchFamily="18" charset="0"/>
                <a:cs typeface="Times New Roman" panose="02020603050405020304" pitchFamily="18" charset="0"/>
              </a:rPr>
              <a:t>активности</a:t>
            </a:r>
            <a:endParaRPr lang="ru-RU" dirty="0">
              <a:solidFill>
                <a:schemeClr val="tx1"/>
              </a:solidFill>
              <a:latin typeface="Constantia" panose="02030602050306030303" pitchFamily="18" charset="0"/>
            </a:endParaRPr>
          </a:p>
        </p:txBody>
      </p:sp>
    </p:spTree>
    <p:extLst>
      <p:ext uri="{BB962C8B-B14F-4D97-AF65-F5344CB8AC3E}">
        <p14:creationId xmlns:p14="http://schemas.microsoft.com/office/powerpoint/2010/main" val="14144618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260648"/>
            <a:ext cx="8640959" cy="6264696"/>
          </a:xfrm>
        </p:spPr>
        <p:txBody>
          <a:bodyPr>
            <a:normAutofit/>
          </a:bodyPr>
          <a:lstStyle/>
          <a:p>
            <a:r>
              <a:rPr lang="ru-RU" b="1" dirty="0" smtClean="0">
                <a:latin typeface="Constantia" panose="02030602050306030303" pitchFamily="18" charset="0"/>
              </a:rPr>
              <a:t>Обучение </a:t>
            </a:r>
            <a:r>
              <a:rPr lang="ru-RU" b="1" dirty="0">
                <a:latin typeface="Constantia" panose="02030602050306030303" pitchFamily="18" charset="0"/>
              </a:rPr>
              <a:t>должно быть сознательным и активным (сознательность без активности – это созерцание, активность без сознательности – это хаос</a:t>
            </a:r>
            <a:r>
              <a:rPr lang="ru-RU" b="1" dirty="0" smtClean="0">
                <a:latin typeface="Constantia" panose="02030602050306030303" pitchFamily="18" charset="0"/>
              </a:rPr>
              <a:t>)</a:t>
            </a:r>
          </a:p>
          <a:p>
            <a:r>
              <a:rPr lang="ru-RU" b="1" dirty="0" smtClean="0">
                <a:latin typeface="Constantia" panose="02030602050306030303" pitchFamily="18" charset="0"/>
              </a:rPr>
              <a:t>Требования </a:t>
            </a:r>
            <a:r>
              <a:rPr lang="ru-RU" b="1" dirty="0">
                <a:latin typeface="Constantia" panose="02030602050306030303" pitchFamily="18" charset="0"/>
              </a:rPr>
              <a:t>по реализации:</a:t>
            </a:r>
            <a:br>
              <a:rPr lang="ru-RU" b="1" dirty="0">
                <a:latin typeface="Constantia" panose="02030602050306030303" pitchFamily="18" charset="0"/>
              </a:rPr>
            </a:br>
            <a:r>
              <a:rPr lang="ru-RU" b="1" dirty="0" smtClean="0">
                <a:latin typeface="Constantia" panose="02030602050306030303" pitchFamily="18" charset="0"/>
              </a:rPr>
              <a:t>- надо </a:t>
            </a:r>
            <a:r>
              <a:rPr lang="ru-RU" b="1" dirty="0">
                <a:latin typeface="Constantia" panose="02030602050306030303" pitchFamily="18" charset="0"/>
              </a:rPr>
              <a:t>сформировать такие потребности в движении, которые были бы направлены на решение поставленных </a:t>
            </a:r>
            <a:r>
              <a:rPr lang="ru-RU" b="1" dirty="0" smtClean="0">
                <a:latin typeface="Constantia" panose="02030602050306030303" pitchFamily="18" charset="0"/>
              </a:rPr>
              <a:t>задач</a:t>
            </a:r>
          </a:p>
          <a:p>
            <a:r>
              <a:rPr lang="ru-RU" b="1" dirty="0" smtClean="0">
                <a:latin typeface="Constantia" panose="02030602050306030303" pitchFamily="18" charset="0"/>
              </a:rPr>
              <a:t>- </a:t>
            </a:r>
            <a:r>
              <a:rPr lang="ru-RU" b="1" dirty="0" smtClean="0">
                <a:latin typeface="Constantia" panose="02030602050306030303" pitchFamily="18" charset="0"/>
              </a:rPr>
              <a:t>в </a:t>
            </a:r>
            <a:r>
              <a:rPr lang="ru-RU" b="1" dirty="0">
                <a:latin typeface="Constantia" panose="02030602050306030303" pitchFamily="18" charset="0"/>
              </a:rPr>
              <a:t>процессе обучения следует формировать и регулировать мотивы обучения исходя из </a:t>
            </a:r>
            <a:r>
              <a:rPr lang="ru-RU" b="1" dirty="0" smtClean="0">
                <a:latin typeface="Constantia" panose="02030602050306030303" pitchFamily="18" charset="0"/>
              </a:rPr>
              <a:t>возраста</a:t>
            </a:r>
          </a:p>
          <a:p>
            <a:pPr fontAlgn="base"/>
            <a:r>
              <a:rPr lang="ru-RU" b="1" dirty="0" smtClean="0">
                <a:latin typeface="Constantia" panose="02030602050306030303" pitchFamily="18" charset="0"/>
              </a:rPr>
              <a:t>- </a:t>
            </a:r>
            <a:r>
              <a:rPr lang="ru-RU" b="1" dirty="0" smtClean="0">
                <a:latin typeface="Constantia" panose="02030602050306030303" pitchFamily="18" charset="0"/>
              </a:rPr>
              <a:t>необходимо </a:t>
            </a:r>
            <a:r>
              <a:rPr lang="ru-RU" b="1" dirty="0">
                <a:latin typeface="Constantia" panose="02030602050306030303" pitchFamily="18" charset="0"/>
              </a:rPr>
              <a:t>снижать интенсивность тех потребностей, которые не имеют отношения к решению учебных </a:t>
            </a:r>
            <a:r>
              <a:rPr lang="ru-RU" b="1" dirty="0" smtClean="0">
                <a:latin typeface="Constantia" panose="02030602050306030303" pitchFamily="18" charset="0"/>
              </a:rPr>
              <a:t>задач</a:t>
            </a:r>
            <a:endParaRPr lang="ru-RU" b="1" dirty="0">
              <a:latin typeface="Constantia" panose="02030602050306030303" pitchFamily="18" charset="0"/>
            </a:endParaRPr>
          </a:p>
          <a:p>
            <a:r>
              <a:rPr lang="ru-RU" b="1" dirty="0">
                <a:latin typeface="Constantia" panose="02030602050306030303" pitchFamily="18" charset="0"/>
              </a:rPr>
              <a:t>- правильная организация мест занятий, введение игрового и соревновательного элементов, меры принуждений и наказаний</a:t>
            </a:r>
          </a:p>
        </p:txBody>
      </p:sp>
    </p:spTree>
    <p:extLst>
      <p:ext uri="{BB962C8B-B14F-4D97-AF65-F5344CB8AC3E}">
        <p14:creationId xmlns:p14="http://schemas.microsoft.com/office/powerpoint/2010/main" val="34669547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1484784"/>
            <a:ext cx="8712968" cy="5184576"/>
          </a:xfrm>
        </p:spPr>
        <p:txBody>
          <a:bodyPr>
            <a:noAutofit/>
          </a:bodyPr>
          <a:lstStyle/>
          <a:p>
            <a:pPr fontAlgn="base">
              <a:buNone/>
            </a:pPr>
            <a:r>
              <a:rPr lang="ru-RU" sz="2200" dirty="0" smtClean="0">
                <a:latin typeface="Times New Roman" panose="02020603050405020304" pitchFamily="18" charset="0"/>
                <a:cs typeface="Times New Roman" panose="02020603050405020304" pitchFamily="18" charset="0"/>
              </a:rPr>
              <a:t>		</a:t>
            </a:r>
            <a:r>
              <a:rPr lang="ru-RU" sz="2800" b="1" dirty="0" smtClean="0">
                <a:latin typeface="Constantia" panose="02030602050306030303" pitchFamily="18" charset="0"/>
                <a:cs typeface="Times New Roman" pitchFamily="18" charset="0"/>
              </a:rPr>
              <a:t>В основе принципа наглядности лежат закономерности познания, в частности, закон о единстве чувственной и логической ступеней познания, основанного на тесном взаимодействии первой (чувства) и второй (слово) сигнальных систем. Непосредственное восприятие (созерцание)  является важнейшим начальным этапом большинства случаев познания. Обеспечение этой созерцательности и является основным условием реализации принципа наглядности</a:t>
            </a:r>
            <a:r>
              <a:rPr lang="ru-RU" b="1" dirty="0" smtClean="0">
                <a:latin typeface="Constantia" panose="02030602050306030303" pitchFamily="18" charset="0"/>
                <a:cs typeface="Times New Roman" pitchFamily="18" charset="0"/>
              </a:rPr>
              <a:t> </a:t>
            </a:r>
            <a:endParaRPr lang="ru-RU" b="1" dirty="0">
              <a:latin typeface="Constantia" panose="02030602050306030303" pitchFamily="18" charset="0"/>
              <a:cs typeface="Times New Roman" pitchFamily="18" charset="0"/>
            </a:endParaRPr>
          </a:p>
        </p:txBody>
      </p:sp>
      <p:sp>
        <p:nvSpPr>
          <p:cNvPr id="3" name="Заголовок 2"/>
          <p:cNvSpPr>
            <a:spLocks noGrp="1"/>
          </p:cNvSpPr>
          <p:nvPr>
            <p:ph type="title"/>
          </p:nvPr>
        </p:nvSpPr>
        <p:spPr>
          <a:xfrm>
            <a:off x="467544" y="260648"/>
            <a:ext cx="8229600" cy="1224136"/>
          </a:xfrm>
        </p:spPr>
        <p:txBody>
          <a:bodyPr>
            <a:normAutofit/>
          </a:bodyPr>
          <a:lstStyle/>
          <a:p>
            <a:r>
              <a:rPr lang="ru-RU" sz="4000" b="1" dirty="0">
                <a:solidFill>
                  <a:schemeClr val="tx1"/>
                </a:solidFill>
                <a:latin typeface="Constantia" panose="02030602050306030303" pitchFamily="18" charset="0"/>
                <a:cs typeface="Times New Roman" panose="02020603050405020304" pitchFamily="18" charset="0"/>
              </a:rPr>
              <a:t>Принцип </a:t>
            </a:r>
            <a:r>
              <a:rPr lang="ru-RU" sz="4000" b="1" dirty="0" smtClean="0">
                <a:solidFill>
                  <a:schemeClr val="tx1"/>
                </a:solidFill>
                <a:latin typeface="Constantia" panose="02030602050306030303" pitchFamily="18" charset="0"/>
                <a:cs typeface="Times New Roman" panose="02020603050405020304" pitchFamily="18" charset="0"/>
              </a:rPr>
              <a:t>наглядности</a:t>
            </a:r>
            <a:endParaRPr lang="ru-RU" dirty="0">
              <a:solidFill>
                <a:schemeClr val="tx1"/>
              </a:solidFill>
              <a:latin typeface="Constantia" panose="02030602050306030303" pitchFamily="18" charset="0"/>
            </a:endParaRPr>
          </a:p>
        </p:txBody>
      </p:sp>
    </p:spTree>
    <p:extLst>
      <p:ext uri="{BB962C8B-B14F-4D97-AF65-F5344CB8AC3E}">
        <p14:creationId xmlns:p14="http://schemas.microsoft.com/office/powerpoint/2010/main" val="3850088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1916832"/>
            <a:ext cx="8640959" cy="4941168"/>
          </a:xfrm>
        </p:spPr>
        <p:txBody>
          <a:bodyPr>
            <a:normAutofit fontScale="85000" lnSpcReduction="20000"/>
          </a:bodyPr>
          <a:lstStyle/>
          <a:p>
            <a:pPr marL="0" indent="0">
              <a:lnSpc>
                <a:spcPct val="110000"/>
              </a:lnSpc>
              <a:spcBef>
                <a:spcPts val="0"/>
              </a:spcBef>
              <a:buNone/>
            </a:pPr>
            <a:r>
              <a:rPr lang="ru-RU" dirty="0" smtClean="0">
                <a:latin typeface="Times New Roman" panose="02020603050405020304" pitchFamily="18" charset="0"/>
                <a:cs typeface="Times New Roman" panose="02020603050405020304" pitchFamily="18" charset="0"/>
              </a:rPr>
              <a:t>	</a:t>
            </a:r>
            <a:r>
              <a:rPr lang="ru-RU" sz="2600" b="1" dirty="0" smtClean="0">
                <a:latin typeface="Constantia" panose="02030602050306030303" pitchFamily="18" charset="0"/>
                <a:cs typeface="Times New Roman" pitchFamily="18" charset="0"/>
              </a:rPr>
              <a:t>Данный принцип предусматривает обязательный учет индивидуальных возможностей занимающихся при  определении для них посильных нагрузок и заданий. Иначе говоря, предлагаемые нагрузки (физические, психические, интеллектуальные) должны быть доступны для каждого индивида.</a:t>
            </a:r>
          </a:p>
          <a:p>
            <a:pPr marL="0" indent="0">
              <a:lnSpc>
                <a:spcPct val="110000"/>
              </a:lnSpc>
              <a:spcBef>
                <a:spcPts val="0"/>
              </a:spcBef>
              <a:buNone/>
            </a:pPr>
            <a:r>
              <a:rPr lang="ru-RU" sz="2600" b="1" dirty="0" smtClean="0">
                <a:latin typeface="Constantia" panose="02030602050306030303" pitchFamily="18" charset="0"/>
                <a:cs typeface="Times New Roman" pitchFamily="18" charset="0"/>
              </a:rPr>
              <a:t>	Основное назначение принципа доступности и индивидуализации в процессе физического воспитания состоит в том, чтобы, во-первых, обеспечивать любого занимающегося индивидуально-оптимальными нагрузками с целью развития физических качеств, формирования двигательных умений и навыков, совершенствования физической работоспособности. Во-вторых, исключать вредные для организма последствия, вызываемые непосильными тренировочными нагрузками, требованиями, заданиями. </a:t>
            </a:r>
          </a:p>
          <a:p>
            <a:pPr marL="0" indent="0" algn="just">
              <a:lnSpc>
                <a:spcPct val="110000"/>
              </a:lnSpc>
              <a:spcBef>
                <a:spcPts val="0"/>
              </a:spcBef>
              <a:buNone/>
            </a:pPr>
            <a:endParaRPr lang="ru-RU" dirty="0">
              <a:latin typeface="Times New Roman" panose="02020603050405020304" pitchFamily="18" charset="0"/>
              <a:cs typeface="Times New Roman" panose="02020603050405020304" pitchFamily="18" charset="0"/>
            </a:endParaRPr>
          </a:p>
        </p:txBody>
      </p:sp>
      <p:sp>
        <p:nvSpPr>
          <p:cNvPr id="3" name="Заголовок 2"/>
          <p:cNvSpPr>
            <a:spLocks noGrp="1"/>
          </p:cNvSpPr>
          <p:nvPr>
            <p:ph type="title"/>
          </p:nvPr>
        </p:nvSpPr>
        <p:spPr>
          <a:xfrm>
            <a:off x="539552" y="260648"/>
            <a:ext cx="8229600" cy="1512168"/>
          </a:xfrm>
        </p:spPr>
        <p:txBody>
          <a:bodyPr>
            <a:normAutofit/>
          </a:bodyPr>
          <a:lstStyle/>
          <a:p>
            <a:r>
              <a:rPr lang="ru-RU" sz="4000" b="1" dirty="0">
                <a:solidFill>
                  <a:schemeClr val="tx1"/>
                </a:solidFill>
                <a:latin typeface="Constantia" panose="02030602050306030303" pitchFamily="18" charset="0"/>
                <a:cs typeface="Times New Roman" panose="02020603050405020304" pitchFamily="18" charset="0"/>
              </a:rPr>
              <a:t>Принцип доступности и </a:t>
            </a:r>
            <a:r>
              <a:rPr lang="ru-RU" sz="4000" b="1" dirty="0" smtClean="0">
                <a:solidFill>
                  <a:schemeClr val="tx1"/>
                </a:solidFill>
                <a:latin typeface="Constantia" panose="02030602050306030303" pitchFamily="18" charset="0"/>
                <a:cs typeface="Times New Roman" panose="02020603050405020304" pitchFamily="18" charset="0"/>
              </a:rPr>
              <a:t>индивидуализации</a:t>
            </a:r>
            <a:endParaRPr lang="ru-RU" dirty="0">
              <a:solidFill>
                <a:schemeClr val="tx1"/>
              </a:solidFill>
              <a:latin typeface="Constantia" panose="02030602050306030303" pitchFamily="18" charset="0"/>
            </a:endParaRPr>
          </a:p>
        </p:txBody>
      </p:sp>
    </p:spTree>
    <p:extLst>
      <p:ext uri="{BB962C8B-B14F-4D97-AF65-F5344CB8AC3E}">
        <p14:creationId xmlns:p14="http://schemas.microsoft.com/office/powerpoint/2010/main" val="50798291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Волна">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Волна">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387</TotalTime>
  <Words>697</Words>
  <Application>Microsoft Office PowerPoint</Application>
  <PresentationFormat>Экран (4:3)</PresentationFormat>
  <Paragraphs>122</Paragraphs>
  <Slides>24</Slides>
  <Notes>24</Notes>
  <HiddenSlides>0</HiddenSlides>
  <MMClips>0</MMClips>
  <ScaleCrop>false</ScaleCrop>
  <HeadingPairs>
    <vt:vector size="4" baseType="variant">
      <vt:variant>
        <vt:lpstr>Тема</vt:lpstr>
      </vt:variant>
      <vt:variant>
        <vt:i4>1</vt:i4>
      </vt:variant>
      <vt:variant>
        <vt:lpstr>Заголовки слайдов</vt:lpstr>
      </vt:variant>
      <vt:variant>
        <vt:i4>24</vt:i4>
      </vt:variant>
    </vt:vector>
  </HeadingPairs>
  <TitlesOfParts>
    <vt:vector size="25" baseType="lpstr">
      <vt:lpstr>Волна</vt:lpstr>
      <vt:lpstr>  Дидактические принципы, используемые на занятиях различными видами физической культуры </vt:lpstr>
      <vt:lpstr>Презентация PowerPoint</vt:lpstr>
      <vt:lpstr>Презентация PowerPoint</vt:lpstr>
      <vt:lpstr>Общие принципы физического воспитания </vt:lpstr>
      <vt:lpstr>Дидактические принципы</vt:lpstr>
      <vt:lpstr>Принцип сознательности и активности</vt:lpstr>
      <vt:lpstr>Презентация PowerPoint</vt:lpstr>
      <vt:lpstr>Принцип наглядности</vt:lpstr>
      <vt:lpstr>Принцип доступности и индивидуализации</vt:lpstr>
      <vt:lpstr>Презентация PowerPoint</vt:lpstr>
      <vt:lpstr>Принцип систематичности  и последовательности</vt:lpstr>
      <vt:lpstr>Презентация PowerPoint</vt:lpstr>
      <vt:lpstr>Принцип прогрессирования воздействий</vt:lpstr>
      <vt:lpstr>Презентация PowerPoint</vt:lpstr>
      <vt:lpstr>Специфические принципы используемые для занятий физическими упражнениями</vt:lpstr>
      <vt:lpstr>Принцип непрерывности процесса физического воспитания</vt:lpstr>
      <vt:lpstr>   Принцип прогрессирования воздействий (постепенного наращивания развивающе-тренирующих воздействий) </vt:lpstr>
      <vt:lpstr>Презентация PowerPoint</vt:lpstr>
      <vt:lpstr>Принцип возрастной адекватности направлений физического воспитания </vt:lpstr>
      <vt:lpstr>Принцип системного чередования нагрузок и отдыха</vt:lpstr>
      <vt:lpstr>Принцип динамичности (адаптированного сбалансирования динамики нагрузок</vt:lpstr>
      <vt:lpstr>Принцип цикличности (циклического построения занятий)</vt:lpstr>
      <vt:lpstr>Контрольные вопросы</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Дидактические принципы, используемые при занятиях различными видами физической культуры </dc:title>
  <dc:creator>user</dc:creator>
  <cp:lastModifiedBy>fok</cp:lastModifiedBy>
  <cp:revision>35</cp:revision>
  <dcterms:created xsi:type="dcterms:W3CDTF">2020-10-09T03:34:29Z</dcterms:created>
  <dcterms:modified xsi:type="dcterms:W3CDTF">2021-10-30T02:05:47Z</dcterms:modified>
</cp:coreProperties>
</file>