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294" r:id="rId3"/>
    <p:sldId id="301" r:id="rId4"/>
    <p:sldId id="282" r:id="rId5"/>
    <p:sldId id="265" r:id="rId6"/>
    <p:sldId id="295" r:id="rId7"/>
    <p:sldId id="258" r:id="rId8"/>
    <p:sldId id="296" r:id="rId9"/>
    <p:sldId id="297" r:id="rId10"/>
    <p:sldId id="298" r:id="rId11"/>
    <p:sldId id="300" r:id="rId12"/>
    <p:sldId id="278" r:id="rId13"/>
    <p:sldId id="280" r:id="rId14"/>
    <p:sldId id="263" r:id="rId15"/>
    <p:sldId id="262" r:id="rId16"/>
    <p:sldId id="289" r:id="rId17"/>
    <p:sldId id="288" r:id="rId18"/>
    <p:sldId id="264" r:id="rId19"/>
    <p:sldId id="261" r:id="rId20"/>
    <p:sldId id="291" r:id="rId21"/>
    <p:sldId id="273" r:id="rId22"/>
    <p:sldId id="283" r:id="rId23"/>
    <p:sldId id="284" r:id="rId24"/>
    <p:sldId id="286" r:id="rId25"/>
    <p:sldId id="287" r:id="rId26"/>
    <p:sldId id="269" r:id="rId27"/>
    <p:sldId id="270" r:id="rId28"/>
    <p:sldId id="272" r:id="rId29"/>
    <p:sldId id="271" r:id="rId30"/>
    <p:sldId id="260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F1A321-824E-4B61-9E5D-57C61AF8A80F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88BCE-9B1A-4CEE-AB42-26160345BA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238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26C099-EA1F-4B53-9ED8-5B055643566F}" type="datetime1">
              <a:rPr lang="ru-RU" smtClean="0"/>
              <a:pPr/>
              <a:t>16.02.2021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Система менеджмента качества МП Менеджмент в образовании, 3 семестр</a:t>
            </a: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F37FA-37FE-4252-B45F-996ABB330F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16A702-7EA9-4BA9-8B8A-386549C7E2A8}" type="datetime1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Система менеджмента качества МП Менеджмент в образовании, 3 семестр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F37FA-37FE-4252-B45F-996ABB330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872039-8345-406F-8010-BBDD746B947A}" type="datetime1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Система менеджмента качества МП Менеджмент в образовании, 3 семестр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F37FA-37FE-4252-B45F-996ABB330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4D23D-F9F0-4FEF-874C-BF918D69A43D}" type="datetime1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Система менеджмента качества МП Менеджмент в образовании, 3 семестр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F37FA-37FE-4252-B45F-996ABB330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7194A9-E908-4C67-BF65-BE261E021AEC}" type="datetime1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Система менеджмента качества МП Менеджмент в образовании, 3 семестр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F37FA-37FE-4252-B45F-996ABB330F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EE10DB-CE84-4A76-BFF3-FA0566266A41}" type="datetime1">
              <a:rPr lang="ru-RU" smtClean="0"/>
              <a:pPr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Система менеджмента качества МП Менеджмент в образовании, 3 семестр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F37FA-37FE-4252-B45F-996ABB330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6EF8AA-981D-48A6-84CE-5101DCAD8272}" type="datetime1">
              <a:rPr lang="ru-RU" smtClean="0"/>
              <a:pPr/>
              <a:t>16.02.2021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Система менеджмента качества МП Менеджмент в образовании, 3 семестр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F37FA-37FE-4252-B45F-996ABB330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3CF2C2-EF38-432C-88C7-BCD474C5E611}" type="datetime1">
              <a:rPr lang="ru-RU" smtClean="0"/>
              <a:pPr/>
              <a:t>16.02.2021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Система менеджмента качества МП Менеджмент в образовании, 3 семестр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F37FA-37FE-4252-B45F-996ABB330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FEB5D0-0416-4339-8D76-2583AE3B6E48}" type="datetime1">
              <a:rPr lang="ru-RU" smtClean="0"/>
              <a:pPr/>
              <a:t>16.02.2021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Система менеджмента качества МП Менеджмент в образовании, 3 семестр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F37FA-37FE-4252-B45F-996ABB330F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B6B8A7-F53E-4DD5-8E4D-441A6D066773}" type="datetime1">
              <a:rPr lang="ru-RU" smtClean="0"/>
              <a:pPr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Система менеджмента качества МП Менеджмент в образовании, 3 семестр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F37FA-37FE-4252-B45F-996ABB330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67FC76-1D2D-4BE4-9FFC-406662ABF78A}" type="datetime1">
              <a:rPr lang="ru-RU" smtClean="0"/>
              <a:pPr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Система менеджмента качества МП Менеджмент в образовании, 3 семестр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F37FA-37FE-4252-B45F-996ABB330F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C36E6CD-5918-4D7C-8638-10A23E238DDE}" type="datetime1">
              <a:rPr lang="ru-RU" smtClean="0"/>
              <a:pPr/>
              <a:t>16.02.2021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Система менеджмента качества МП Менеджмент в образовании, 3 семестр</a:t>
            </a: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95F37FA-37FE-4252-B45F-996ABB330F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management.uz/iso/index.ht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Управление качеством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вклад в развитие теоретических аспектов управления качеством внесли отечественные ученые Дубовиков Б.А., </a:t>
            </a:r>
            <a:r>
              <a:rPr lang="ru-RU" dirty="0" err="1" smtClean="0"/>
              <a:t>Гличев</a:t>
            </a:r>
            <a:r>
              <a:rPr lang="ru-RU" dirty="0" smtClean="0"/>
              <a:t> A.B., </a:t>
            </a:r>
            <a:r>
              <a:rPr lang="ru-RU" dirty="0" err="1" smtClean="0"/>
              <a:t>Азгальдов</a:t>
            </a:r>
            <a:r>
              <a:rPr lang="ru-RU" dirty="0"/>
              <a:t> </a:t>
            </a:r>
            <a:r>
              <a:rPr lang="ru-RU" dirty="0" smtClean="0"/>
              <a:t>Г.Г</a:t>
            </a:r>
            <a:r>
              <a:rPr lang="ru-RU" dirty="0" smtClean="0"/>
              <a:t>., Шор Я.Б. и многие другие. </a:t>
            </a:r>
          </a:p>
          <a:p>
            <a:r>
              <a:rPr lang="ru-RU" dirty="0" smtClean="0"/>
              <a:t>Их разработки - основа развития современных моделей систем управления качеством.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D52B-912B-453F-AEB9-5BBA41CB37DF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021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85821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Б.Дейл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ru-RU" dirty="0" err="1" smtClean="0"/>
              <a:t>Д.Купер</a:t>
            </a:r>
            <a:r>
              <a:rPr lang="ru-RU" dirty="0" smtClean="0"/>
              <a:t> </a:t>
            </a:r>
            <a:r>
              <a:rPr lang="ru-RU" dirty="0"/>
              <a:t>(1992) выделили 4 этапа в эволюции представлений о качестве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420888"/>
            <a:ext cx="7498080" cy="3827512"/>
          </a:xfrm>
        </p:spPr>
        <p:txBody>
          <a:bodyPr/>
          <a:lstStyle/>
          <a:p>
            <a:r>
              <a:rPr lang="ru-RU" dirty="0" smtClean="0"/>
              <a:t>инспекция </a:t>
            </a:r>
            <a:r>
              <a:rPr lang="ru-RU" dirty="0"/>
              <a:t>качества,</a:t>
            </a:r>
          </a:p>
          <a:p>
            <a:r>
              <a:rPr lang="ru-RU" dirty="0"/>
              <a:t>контроль качества,</a:t>
            </a:r>
          </a:p>
          <a:p>
            <a:r>
              <a:rPr lang="ru-RU" dirty="0"/>
              <a:t>обеспечение качества,</a:t>
            </a:r>
          </a:p>
          <a:p>
            <a:r>
              <a:rPr lang="ru-RU" dirty="0"/>
              <a:t>всеобщее управление качеством (TQM).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D52B-912B-453F-AEB9-5BBA41CB37DF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075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Всеобщий контроль качества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это эффективная система интеграции всех усилий, направленных на развитие, поддержание и улучшение качества работы всех частей </a:t>
            </a:r>
            <a:r>
              <a:rPr lang="ru-RU" dirty="0" smtClean="0"/>
              <a:t>организации</a:t>
            </a:r>
          </a:p>
          <a:p>
            <a:r>
              <a:rPr lang="ru-RU" dirty="0" smtClean="0"/>
              <a:t>создает </a:t>
            </a:r>
            <a:r>
              <a:rPr lang="ru-RU" dirty="0" smtClean="0"/>
              <a:t>условия маркетингу, проектированию и разработке, производству и сервису самым экономичным способом, чтобы полностью обеспечить удовлетворение потребностей покупателей.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/>
          </a:bodyPr>
          <a:lstStyle/>
          <a:p>
            <a:r>
              <a:rPr lang="ru-RU" sz="3100" b="1" dirty="0" smtClean="0"/>
              <a:t>ISO (ИСО)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1987 году Международная Организация Стандартизации (ISO (ИСО) </a:t>
            </a:r>
            <a:r>
              <a:rPr lang="ru-RU" dirty="0" err="1" smtClean="0"/>
              <a:t>International</a:t>
            </a:r>
            <a:r>
              <a:rPr lang="ru-RU" dirty="0" smtClean="0"/>
              <a:t> </a:t>
            </a:r>
            <a:r>
              <a:rPr lang="en-US" dirty="0" smtClean="0"/>
              <a:t>S</a:t>
            </a:r>
            <a:r>
              <a:rPr lang="ru-RU" dirty="0" err="1" smtClean="0"/>
              <a:t>tandards</a:t>
            </a:r>
            <a:r>
              <a:rPr lang="en-US" dirty="0" smtClean="0"/>
              <a:t> </a:t>
            </a:r>
            <a:r>
              <a:rPr lang="ru-RU" dirty="0" err="1" smtClean="0"/>
              <a:t>Organization</a:t>
            </a:r>
            <a:r>
              <a:rPr lang="ru-RU" dirty="0" smtClean="0"/>
              <a:t>)</a:t>
            </a:r>
            <a:r>
              <a:rPr lang="en-US" dirty="0" smtClean="0"/>
              <a:t> (</a:t>
            </a:r>
            <a:r>
              <a:rPr lang="ru-RU" dirty="0" smtClean="0"/>
              <a:t>Женеве (Швейцария) издала серию моделей </a:t>
            </a:r>
            <a:r>
              <a:rPr lang="ru-RU" b="1" dirty="0" smtClean="0"/>
              <a:t>систем менеджмента качества</a:t>
            </a:r>
            <a:endParaRPr lang="en-US" b="1" dirty="0" smtClean="0"/>
          </a:p>
          <a:p>
            <a:r>
              <a:rPr lang="ru-RU" dirty="0" smtClean="0"/>
              <a:t>Они стали известны как серия</a:t>
            </a:r>
            <a:r>
              <a:rPr lang="ru-RU" u="sng" dirty="0" smtClean="0">
                <a:hlinkClick r:id="rId2"/>
              </a:rPr>
              <a:t> </a:t>
            </a:r>
            <a:r>
              <a:rPr lang="ru-RU" dirty="0" smtClean="0"/>
              <a:t>ISO 9000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Предпосылки возникновения СМК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Проблема  предприятий – успешная адаптация к условиям рыночной экономики. </a:t>
            </a:r>
          </a:p>
          <a:p>
            <a:r>
              <a:rPr lang="ru-RU" dirty="0" smtClean="0"/>
              <a:t>Современная рыночная экономика предъявляет принципиально иные требования к качеству выпускаемой продукции. </a:t>
            </a:r>
          </a:p>
          <a:p>
            <a:r>
              <a:rPr lang="ru-RU" dirty="0" smtClean="0"/>
              <a:t>выживаемость организации, ее определяются уровнем </a:t>
            </a:r>
            <a:r>
              <a:rPr lang="ru-RU" b="1" i="1" dirty="0" smtClean="0"/>
              <a:t>конкурентоспособности</a:t>
            </a:r>
            <a:endParaRPr lang="ru-RU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Концепция национальной политики России в области качества главной задачей </a:t>
            </a:r>
            <a:r>
              <a:rPr lang="ru-RU" dirty="0" err="1" smtClean="0"/>
              <a:t>оапределяет</a:t>
            </a:r>
            <a:r>
              <a:rPr lang="ru-RU" dirty="0" smtClean="0"/>
              <a:t> рост конкурентоспособности </a:t>
            </a:r>
            <a:r>
              <a:rPr lang="ru-RU" b="1" i="1" dirty="0" smtClean="0"/>
              <a:t>за счет роста качества</a:t>
            </a:r>
          </a:p>
          <a:p>
            <a:r>
              <a:rPr lang="ru-RU" dirty="0" smtClean="0"/>
              <a:t>Качество влияет на авторитет организации, увеличение прибыли, рост процветания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СМК в образовании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Присоединение  России к Болонскому </a:t>
            </a:r>
          </a:p>
          <a:p>
            <a:r>
              <a:rPr lang="ru-RU" dirty="0" smtClean="0"/>
              <a:t>Государства-участники процесса обязуются поддерживать дальнейшее развитие системы обеспечения качества вузов на национальном и общеевропейском уровнях и подчеркивают необходимость создания общих критериев и методологий по обеспечению качества высшего образования.</a:t>
            </a:r>
          </a:p>
          <a:p>
            <a:r>
              <a:rPr lang="ru-RU" dirty="0" smtClean="0"/>
              <a:t>Наличие  системы управления качеством нашло свое отражение в системе показателей аккредитации ОУ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Болонский процесс – это процесс сближения и гармонизации систем образования стран Европы </a:t>
            </a:r>
          </a:p>
          <a:p>
            <a:r>
              <a:rPr lang="ru-RU" dirty="0" smtClean="0"/>
              <a:t>начало - середина 1970-х годов</a:t>
            </a:r>
          </a:p>
          <a:p>
            <a:r>
              <a:rPr lang="ru-RU" dirty="0" smtClean="0"/>
              <a:t>Официальной датой начала процесса принято считать 19 июня 1999 года</a:t>
            </a:r>
          </a:p>
          <a:p>
            <a:r>
              <a:rPr lang="ru-RU" dirty="0" smtClean="0"/>
              <a:t>Россия присоединилась к Болонскому процессу в сентябре 2003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Глобальные российские тренды в области СМК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Глобализация мировой экономики</a:t>
            </a:r>
          </a:p>
          <a:p>
            <a:r>
              <a:rPr lang="ru-RU" dirty="0" smtClean="0"/>
              <a:t>Широкое п</a:t>
            </a:r>
            <a:r>
              <a:rPr lang="ru-RU" b="1" dirty="0" smtClean="0"/>
              <a:t>рименение международных стандартов</a:t>
            </a:r>
          </a:p>
          <a:p>
            <a:r>
              <a:rPr lang="ru-RU" b="1" dirty="0" smtClean="0"/>
              <a:t>Внедрение</a:t>
            </a:r>
            <a:r>
              <a:rPr lang="ru-RU" dirty="0" smtClean="0"/>
              <a:t> интегрированных </a:t>
            </a:r>
            <a:r>
              <a:rPr lang="ru-RU" b="1" dirty="0" smtClean="0"/>
              <a:t>систем СМК</a:t>
            </a:r>
          </a:p>
          <a:p>
            <a:r>
              <a:rPr lang="ru-RU" dirty="0" smtClean="0"/>
              <a:t>Участие организаций в различных </a:t>
            </a:r>
            <a:r>
              <a:rPr lang="ru-RU" b="1" dirty="0" smtClean="0"/>
              <a:t>национальных и международных конкурсах по качеству</a:t>
            </a:r>
          </a:p>
          <a:p>
            <a:r>
              <a:rPr lang="ru-RU" dirty="0" smtClean="0"/>
              <a:t>Поиск новых возможностей и подходов к </a:t>
            </a:r>
            <a:r>
              <a:rPr lang="ru-RU" b="1" dirty="0" smtClean="0"/>
              <a:t>устойчивому развитию организации</a:t>
            </a:r>
          </a:p>
          <a:p>
            <a:r>
              <a:rPr lang="ru-RU" b="1" dirty="0" smtClean="0"/>
              <a:t>Распространение</a:t>
            </a:r>
            <a:r>
              <a:rPr lang="ru-RU" dirty="0" smtClean="0"/>
              <a:t> подходов, методов и инструментов </a:t>
            </a:r>
            <a:r>
              <a:rPr lang="ru-RU" b="1" dirty="0" smtClean="0"/>
              <a:t>управления качеством </a:t>
            </a:r>
            <a:r>
              <a:rPr lang="ru-RU" dirty="0" smtClean="0"/>
              <a:t>в практику деятельности организаций сферы услуг, социальной сферы, органов государственной власти.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969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Современное видение качества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142984"/>
            <a:ext cx="7498080" cy="5105416"/>
          </a:xfrm>
        </p:spPr>
        <p:txBody>
          <a:bodyPr>
            <a:normAutofit/>
          </a:bodyPr>
          <a:lstStyle/>
          <a:p>
            <a:r>
              <a:rPr lang="ru-RU" dirty="0" smtClean="0"/>
              <a:t>на исходе ХХ века весь мир признал единую концепцию стандартизации. </a:t>
            </a:r>
          </a:p>
          <a:p>
            <a:r>
              <a:rPr lang="ru-RU" dirty="0" smtClean="0"/>
              <a:t>предложена европейской организацией ISO, главная цель которой сделать общение производителей и покупателей из разных стран более удобным и эффективным.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cap="none" dirty="0" smtClean="0"/>
              <a:t>Введение в управление качеством.</a:t>
            </a:r>
            <a:br>
              <a:rPr lang="ru-RU" cap="none" dirty="0" smtClean="0"/>
            </a:br>
            <a:r>
              <a:rPr lang="ru-RU" cap="none" dirty="0" smtClean="0"/>
              <a:t>Исторический аспект.</a:t>
            </a:r>
            <a:endParaRPr lang="ru-RU" cap="none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ru-RU" dirty="0" smtClean="0"/>
              <a:t>Лекция 1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D52B-912B-453F-AEB9-5BBA41CB37D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49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 обсуждении проблем качества образования говорят об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Оценивании</a:t>
            </a:r>
          </a:p>
          <a:p>
            <a:r>
              <a:rPr lang="ru-RU" i="1" dirty="0" smtClean="0"/>
              <a:t>Контроле</a:t>
            </a:r>
          </a:p>
          <a:p>
            <a:r>
              <a:rPr lang="ru-RU" i="1" dirty="0" smtClean="0"/>
              <a:t>Мониторинге</a:t>
            </a:r>
          </a:p>
          <a:p>
            <a:r>
              <a:rPr lang="ru-RU" i="1" dirty="0" smtClean="0"/>
              <a:t>Обеспечении  качества и др.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Качество </a:t>
            </a:r>
            <a:r>
              <a:rPr lang="ru-RU" b="1" dirty="0"/>
              <a:t>по ISO </a:t>
            </a:r>
            <a:r>
              <a:rPr lang="ru-RU" b="1" dirty="0" smtClean="0"/>
              <a:t> это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степень, в какой совокупность собственных (присущих) характеристик соответствует требованиям.</a:t>
            </a:r>
          </a:p>
          <a:p>
            <a:r>
              <a:rPr lang="ru-RU" dirty="0" smtClean="0"/>
              <a:t>Термин «качество» может использоваться с прилагательными, такими как плохое, хорошее или отличное.</a:t>
            </a:r>
          </a:p>
          <a:p>
            <a:r>
              <a:rPr lang="ru-RU" dirty="0" smtClean="0"/>
              <a:t>Понятие «собственный, присущий» в противоположность понятию «назначенный, присвоенный» означает существование (наличие, присутствие) в чем-то, прежде всего в виде неизменной (постоянно присутствующей) характеристики.</a:t>
            </a:r>
          </a:p>
          <a:p>
            <a:pPr algn="r">
              <a:buNone/>
            </a:pPr>
            <a:r>
              <a:rPr lang="ru-RU" b="1" dirty="0" smtClean="0"/>
              <a:t>(ISO </a:t>
            </a:r>
            <a:r>
              <a:rPr lang="ru-RU" b="1" dirty="0" smtClean="0"/>
              <a:t>9000:2015</a:t>
            </a:r>
            <a:r>
              <a:rPr lang="ru-RU" b="1" dirty="0" smtClean="0"/>
              <a:t>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Каким образом  можно обеспечить качество </a:t>
            </a:r>
            <a:r>
              <a:rPr lang="ru-RU" sz="3600" dirty="0" smtClean="0"/>
              <a:t>образования?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Качества нельзя достичь случайно</a:t>
            </a:r>
          </a:p>
          <a:p>
            <a:r>
              <a:rPr lang="ru-RU" dirty="0" smtClean="0"/>
              <a:t>может быть много различных </a:t>
            </a:r>
            <a:r>
              <a:rPr lang="ru-RU" dirty="0" smtClean="0"/>
              <a:t>потребителей, </a:t>
            </a:r>
            <a:r>
              <a:rPr lang="ru-RU" dirty="0" smtClean="0"/>
              <a:t>каждый из которых должен быть удовлетворен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Обеспечение и управление качеством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Управление качеством</a:t>
            </a:r>
            <a:r>
              <a:rPr lang="en-US" i="1" dirty="0" smtClean="0"/>
              <a:t> - </a:t>
            </a:r>
            <a:r>
              <a:rPr lang="ru-RU" i="1" dirty="0" smtClean="0"/>
              <a:t>часть </a:t>
            </a:r>
            <a:r>
              <a:rPr lang="ru-RU" b="1" i="1" dirty="0" smtClean="0"/>
              <a:t>менеджмента качества</a:t>
            </a:r>
            <a:r>
              <a:rPr lang="ru-RU" i="1" dirty="0" smtClean="0"/>
              <a:t>, направленная на выполнение требований к качеству  (ISO </a:t>
            </a:r>
            <a:r>
              <a:rPr lang="ru-RU" i="1" dirty="0" smtClean="0"/>
              <a:t>9000:2015</a:t>
            </a:r>
            <a:r>
              <a:rPr lang="ru-RU" i="1" dirty="0" smtClean="0"/>
              <a:t>)</a:t>
            </a:r>
            <a:endParaRPr lang="ru-RU" dirty="0" smtClean="0"/>
          </a:p>
          <a:p>
            <a:r>
              <a:rPr lang="ru-RU" dirty="0" smtClean="0"/>
              <a:t>Первым значительным шагом в </a:t>
            </a:r>
            <a:r>
              <a:rPr lang="ru-RU" b="1" dirty="0" smtClean="0"/>
              <a:t>управлении качеством</a:t>
            </a:r>
            <a:r>
              <a:rPr lang="ru-RU" dirty="0" smtClean="0"/>
              <a:t> является определение требований или ожиданий потребителей. 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Что такое обеспечение качества?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часть менеджмента качества, направленная на предоставление уверенности в том, что требования к качеству будут выполнены (ISO </a:t>
            </a:r>
            <a:r>
              <a:rPr lang="ru-RU" dirty="0" smtClean="0"/>
              <a:t>9000:2015</a:t>
            </a:r>
            <a:r>
              <a:rPr lang="ru-RU" dirty="0" smtClean="0"/>
              <a:t>)</a:t>
            </a:r>
          </a:p>
          <a:p>
            <a:r>
              <a:rPr lang="ru-RU" i="1" dirty="0" smtClean="0"/>
              <a:t> Обеспечение качества </a:t>
            </a:r>
            <a:r>
              <a:rPr lang="ru-RU" dirty="0" smtClean="0"/>
              <a:t>включает применение документированной системы в форме процедур и описания процессов, разработанной с целью обеспечения удовлетворения ожиданий потребителя. </a:t>
            </a:r>
            <a:r>
              <a:rPr lang="ru-RU" b="1" dirty="0" smtClean="0"/>
              <a:t>Система Менеджмента Качества</a:t>
            </a:r>
            <a:r>
              <a:rPr lang="ru-RU" dirty="0" smtClean="0"/>
              <a:t> (СМК) также охватывает периодическую проверку работы системы.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Относительно предоставления услуг </a:t>
            </a:r>
            <a:r>
              <a:rPr lang="ru-RU" b="1" dirty="0" smtClean="0"/>
              <a:t>СМК</a:t>
            </a:r>
            <a:r>
              <a:rPr lang="ru-RU" dirty="0" smtClean="0"/>
              <a:t> должна учесть человеческие факторы, которые включены в процесс предоставления услуг, такие как:</a:t>
            </a:r>
          </a:p>
          <a:p>
            <a:r>
              <a:rPr lang="ru-RU" i="1" dirty="0" smtClean="0"/>
              <a:t>управление действующими общественными процессами</a:t>
            </a:r>
            <a:endParaRPr lang="ru-RU" dirty="0" smtClean="0"/>
          </a:p>
          <a:p>
            <a:r>
              <a:rPr lang="ru-RU" i="1" dirty="0" smtClean="0"/>
              <a:t>уважение межличностных отношений</a:t>
            </a:r>
            <a:endParaRPr lang="ru-RU" dirty="0" smtClean="0"/>
          </a:p>
          <a:p>
            <a:r>
              <a:rPr lang="ru-RU" i="1" dirty="0" smtClean="0"/>
              <a:t>придание важности статусу покупателя</a:t>
            </a:r>
            <a:endParaRPr lang="ru-RU" dirty="0" smtClean="0"/>
          </a:p>
          <a:p>
            <a:r>
              <a:rPr lang="ru-RU" i="1" dirty="0" smtClean="0"/>
              <a:t>мотивация и развитие личных способностей и качеств.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Сертификация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(лат. </a:t>
            </a:r>
            <a:r>
              <a:rPr lang="ru-RU" dirty="0" err="1" smtClean="0"/>
              <a:t>сertum</a:t>
            </a:r>
            <a:r>
              <a:rPr lang="ru-RU" dirty="0" smtClean="0"/>
              <a:t> - верно, лат. </a:t>
            </a:r>
            <a:r>
              <a:rPr lang="en-US" dirty="0" smtClean="0"/>
              <a:t>f</a:t>
            </a:r>
            <a:r>
              <a:rPr lang="ru-RU" dirty="0" err="1" smtClean="0"/>
              <a:t>acere</a:t>
            </a:r>
            <a:r>
              <a:rPr lang="ru-RU" dirty="0" smtClean="0"/>
              <a:t> - делать) - форма осуществляемого органом по сертификации подтверждения соответствия объектов требованиям технических регламентов, положениям стандартов, сводов правил или условиям договоров. </a:t>
            </a:r>
          </a:p>
          <a:p>
            <a:r>
              <a:rPr lang="ru-RU" dirty="0" smtClean="0"/>
              <a:t>Под сертификацией подразумевается также процедура получения сертификата</a:t>
            </a:r>
            <a:r>
              <a:rPr lang="ru-RU" baseline="30000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Сертифицируют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Продукт</a:t>
            </a:r>
          </a:p>
          <a:p>
            <a:r>
              <a:rPr lang="ru-RU" dirty="0" smtClean="0"/>
              <a:t>Услугу</a:t>
            </a:r>
          </a:p>
          <a:p>
            <a:r>
              <a:rPr lang="ru-RU" dirty="0" smtClean="0"/>
              <a:t>Процесс</a:t>
            </a:r>
          </a:p>
          <a:p>
            <a:r>
              <a:rPr lang="ru-RU" dirty="0" smtClean="0"/>
              <a:t>Систему качества.  Она охватывает проектирование, производство, процессы контроля (все, что влияет на качество) </a:t>
            </a:r>
          </a:p>
          <a:p>
            <a:r>
              <a:rPr lang="ru-RU" dirty="0" smtClean="0"/>
              <a:t>Сертификат, полученный на систему качества, свидетельствует о том, что предприятие из года в год, независимо от каких бы то ни было внешних и внутренних обстоятельств, всегда будет выпускать только качественную продукцию.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Система менеджмента качества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совокупность организационной структуры, методик, процессов и ресурсов, необходимых для общего </a:t>
            </a:r>
            <a:r>
              <a:rPr lang="ru-RU" b="1" i="1" dirty="0" smtClean="0"/>
              <a:t>руководства качеством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Она предназначена для постоянного улучшения деятельности, для повышения конкурентоспособности организации на отечественном и мировом рынках, определяет конкурентоспособность любой организации. Она является частью системы  менеджмента организации.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Тенденции в сфере обеспечения гарантий качества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Разработка единых стандартов обеспечения ГК	</a:t>
            </a:r>
          </a:p>
          <a:p>
            <a:r>
              <a:rPr lang="ru-RU" dirty="0" smtClean="0"/>
              <a:t>Разработка и внедрение систем качества ОУ на базе различных моделей систем качества</a:t>
            </a:r>
          </a:p>
          <a:p>
            <a:r>
              <a:rPr lang="ru-RU" dirty="0" smtClean="0"/>
              <a:t>Построение систем качества на принципах менеджмента качества (</a:t>
            </a:r>
            <a:r>
              <a:rPr lang="en-US" dirty="0" smtClean="0"/>
              <a:t>TQM</a:t>
            </a:r>
            <a:r>
              <a:rPr lang="ru-RU" dirty="0" smtClean="0"/>
              <a:t>)</a:t>
            </a:r>
            <a:endParaRPr lang="en-US" dirty="0" smtClean="0"/>
          </a:p>
          <a:p>
            <a:r>
              <a:rPr lang="ru-RU" dirty="0" smtClean="0"/>
              <a:t>Перенос центра тяжести с процедур внешнего контроля качества образования на внутреннюю самооценку деятельности ОУ и независимой аккредитации.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</a:t>
            </a:r>
            <a:r>
              <a:rPr lang="ru-RU" smtClean="0"/>
              <a:t>такое качество?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12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ru-RU" dirty="0" smtClean="0"/>
              <a:t>Анализ поняти</a:t>
            </a:r>
            <a:r>
              <a:rPr lang="ru-RU" dirty="0" smtClean="0"/>
              <a:t>я «</a:t>
            </a:r>
            <a:r>
              <a:rPr lang="ru-RU" dirty="0" smtClean="0"/>
              <a:t>качество»:</a:t>
            </a:r>
          </a:p>
          <a:p>
            <a:pPr marL="596646" indent="-514350">
              <a:buFont typeface="+mj-lt"/>
              <a:buAutoNum type="arabicPeriod"/>
            </a:pPr>
            <a:endParaRPr lang="ru-RU" dirty="0" smtClean="0"/>
          </a:p>
          <a:p>
            <a:pPr marL="596646" indent="-514350">
              <a:buFont typeface="+mj-lt"/>
              <a:buAutoNum type="arabicPeriod"/>
            </a:pPr>
            <a:endParaRPr lang="ru-RU" dirty="0" smtClean="0"/>
          </a:p>
          <a:p>
            <a:pPr marL="596646" indent="-514350">
              <a:buFont typeface="+mj-lt"/>
              <a:buAutoNum type="arabicPeriod"/>
            </a:pPr>
            <a:endParaRPr lang="ru-RU" dirty="0" smtClean="0"/>
          </a:p>
          <a:p>
            <a:pPr marL="596646" indent="-514350">
              <a:buFont typeface="+mj-lt"/>
              <a:buAutoNum type="arabicPeriod"/>
            </a:pPr>
            <a:endParaRPr lang="ru-RU" dirty="0"/>
          </a:p>
          <a:p>
            <a:pPr marL="596646" indent="-514350">
              <a:buFont typeface="+mj-lt"/>
              <a:buAutoNum type="arabicPeriod"/>
            </a:pPr>
            <a:endParaRPr lang="ru-RU" dirty="0" smtClean="0"/>
          </a:p>
          <a:p>
            <a:pPr marL="596646" indent="-514350">
              <a:buFont typeface="+mj-lt"/>
              <a:buAutoNum type="arabicPeriod"/>
            </a:pPr>
            <a:endParaRPr lang="ru-RU" dirty="0"/>
          </a:p>
          <a:p>
            <a:pPr marL="596646" indent="-514350">
              <a:buFont typeface="+mj-lt"/>
              <a:buAutoNum type="arabicPeriod"/>
            </a:pPr>
            <a:r>
              <a:rPr lang="ru-RU" dirty="0" smtClean="0"/>
              <a:t>Подготовить </a:t>
            </a:r>
            <a:r>
              <a:rPr lang="ru-RU" dirty="0" smtClean="0"/>
              <a:t>«14 принципов </a:t>
            </a:r>
            <a:r>
              <a:rPr lang="ru-RU" dirty="0" err="1" smtClean="0"/>
              <a:t>Деминга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825" y="2001838"/>
            <a:ext cx="6102350" cy="285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Что такое качество?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Качество — это то, что полностью соответствует запросам покупателя</a:t>
            </a:r>
          </a:p>
          <a:p>
            <a:r>
              <a:rPr lang="ru-RU" dirty="0" smtClean="0"/>
              <a:t>Потребности некоторых покупателей утонченны, других  — наоборот, но все они оценят качество продукции или услуг, в зависимости от того, в какой степени их потребности и ожидания удовлетворены, включая цену, которую они должны заплатить.</a:t>
            </a:r>
          </a:p>
          <a:p>
            <a:r>
              <a:rPr lang="ru-RU" dirty="0" smtClean="0"/>
              <a:t>Не существует понятия абсолютного качества.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Качество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214422"/>
            <a:ext cx="7498080" cy="503397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Системная, многоуровневая категория, которая отражает способность организации удовлетворять потребностям сторон, заинтересованных в ее деятельности, достигая при этом устойчивого развития в постоянно меняющихся условиях</a:t>
            </a:r>
          </a:p>
          <a:p>
            <a:r>
              <a:rPr lang="ru-RU" b="1" i="1" dirty="0" smtClean="0"/>
              <a:t>совокупность свойств, признаков товаров, материалов, услуг, работ, характеризующих их соответствие своему предназначению и предъявляемым к ним требованиям,  также способность удовлетворять потребностям и запросам пользователей. </a:t>
            </a:r>
          </a:p>
          <a:p>
            <a:r>
              <a:rPr lang="ru-RU" dirty="0" smtClean="0"/>
              <a:t>Большинство качественных характеристик определяется объективно на основе стандартов, договоров, контрактов.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Качество</a:t>
            </a:r>
            <a:r>
              <a:rPr lang="ru-RU" dirty="0" smtClean="0"/>
              <a:t> – явление, возникшее вместе с человеческой цивилизацией</a:t>
            </a:r>
          </a:p>
          <a:p>
            <a:r>
              <a:rPr lang="ru-RU" b="1" dirty="0" smtClean="0"/>
              <a:t>Качество и количество </a:t>
            </a:r>
            <a:r>
              <a:rPr lang="ru-RU" dirty="0" smtClean="0"/>
              <a:t>– взаимосвязанные категории, благодаря взаимовлиянию которых происходит развитие объекта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D52B-912B-453F-AEB9-5BBA41CB37D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30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802447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Ключевые этапы развития учения о качестве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ХVIII в. до н.э. </a:t>
            </a:r>
            <a:r>
              <a:rPr lang="ru-RU" b="1" dirty="0" smtClean="0"/>
              <a:t>вавилонский царь Хаммурапи</a:t>
            </a:r>
            <a:r>
              <a:rPr lang="ru-RU" dirty="0" smtClean="0"/>
              <a:t> заложил основы ответственности за качество продукции, написав свод законов, впоследствии названный Кодексом Хаммурапи.</a:t>
            </a:r>
          </a:p>
          <a:p>
            <a:r>
              <a:rPr lang="ru-RU" dirty="0" smtClean="0"/>
              <a:t>История </a:t>
            </a:r>
            <a:r>
              <a:rPr lang="ru-RU" dirty="0" smtClean="0"/>
              <a:t>российского менеджмента и системы менеджмента качества зародилась в конце ХХ века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357166"/>
            <a:ext cx="5000660" cy="5891234"/>
          </a:xfrm>
        </p:spPr>
        <p:txBody>
          <a:bodyPr>
            <a:normAutofit/>
          </a:bodyPr>
          <a:lstStyle/>
          <a:p>
            <a:r>
              <a:rPr lang="ru-RU" dirty="0" smtClean="0"/>
              <a:t>система Ф. Тейлора – начало XX (1905 г.) - внимание качеству продукции</a:t>
            </a:r>
          </a:p>
        </p:txBody>
      </p:sp>
      <p:pic>
        <p:nvPicPr>
          <p:cNvPr id="1026" name="Picture 2" descr="Frederick Winslow Taylor cro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357166"/>
            <a:ext cx="2543175" cy="380047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072198" y="4286256"/>
            <a:ext cx="2500330" cy="64294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Фредерик </a:t>
            </a:r>
            <a:r>
              <a:rPr lang="ru-RU" b="1" dirty="0" err="1"/>
              <a:t>Уинслоу</a:t>
            </a:r>
            <a:r>
              <a:rPr lang="ru-RU" b="1" dirty="0"/>
              <a:t> </a:t>
            </a:r>
            <a:r>
              <a:rPr lang="ru-RU" b="1" dirty="0" smtClean="0"/>
              <a:t>Тейлор, </a:t>
            </a:r>
            <a:r>
              <a:rPr lang="ru-RU" dirty="0" smtClean="0"/>
              <a:t>1856-1915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D52B-912B-453F-AEB9-5BBA41CB37DF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694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 smtClean="0"/>
              <a:t>В. </a:t>
            </a:r>
            <a:r>
              <a:rPr lang="ru-RU" dirty="0" err="1" smtClean="0"/>
              <a:t>Шухарт</a:t>
            </a:r>
            <a:r>
              <a:rPr lang="ru-RU" dirty="0" smtClean="0"/>
              <a:t> - процесс непрерывного улучшения качества</a:t>
            </a:r>
          </a:p>
          <a:p>
            <a:pPr fontAlgn="base"/>
            <a:r>
              <a:rPr lang="ru-RU" dirty="0" smtClean="0"/>
              <a:t>Э. </a:t>
            </a:r>
            <a:r>
              <a:rPr lang="ru-RU" dirty="0" err="1" smtClean="0"/>
              <a:t>Деминг</a:t>
            </a:r>
            <a:r>
              <a:rPr lang="ru-RU" dirty="0" smtClean="0"/>
              <a:t>  - цикл PDCA. Последовательные фазы: планирование, выполнение, проверка, действие.</a:t>
            </a:r>
          </a:p>
          <a:p>
            <a:pPr fontAlgn="base"/>
            <a:r>
              <a:rPr lang="ru-RU" dirty="0" smtClean="0"/>
              <a:t>80-е годы ХХ века – статистические методы управления качеством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D52B-912B-453F-AEB9-5BBA41CB37DF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3642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781</TotalTime>
  <Words>811</Words>
  <Application>Microsoft Office PowerPoint</Application>
  <PresentationFormat>Экран (4:3)</PresentationFormat>
  <Paragraphs>115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Солнцестояние</vt:lpstr>
      <vt:lpstr>Управление качеством </vt:lpstr>
      <vt:lpstr>Введение в управление качеством. Исторический аспект.</vt:lpstr>
      <vt:lpstr>Что такое качество?</vt:lpstr>
      <vt:lpstr>Что такое качество?</vt:lpstr>
      <vt:lpstr>Качество </vt:lpstr>
      <vt:lpstr>Презентация PowerPoint</vt:lpstr>
      <vt:lpstr>Ключевые этапы развития учения о качестве </vt:lpstr>
      <vt:lpstr>Презентация PowerPoint</vt:lpstr>
      <vt:lpstr>Презентация PowerPoint</vt:lpstr>
      <vt:lpstr>Презентация PowerPoint</vt:lpstr>
      <vt:lpstr>Б.Дейл и Д.Купер (1992) выделили 4 этапа в эволюции представлений о качестве:</vt:lpstr>
      <vt:lpstr>Всеобщий контроль качества </vt:lpstr>
      <vt:lpstr>ISO (ИСО)</vt:lpstr>
      <vt:lpstr>Предпосылки возникновения СМК</vt:lpstr>
      <vt:lpstr>Презентация PowerPoint</vt:lpstr>
      <vt:lpstr>СМК в образовании</vt:lpstr>
      <vt:lpstr>Презентация PowerPoint</vt:lpstr>
      <vt:lpstr>Глобальные российские тренды в области СМК</vt:lpstr>
      <vt:lpstr>Современное видение качества </vt:lpstr>
      <vt:lpstr>При обсуждении проблем качества образования говорят об</vt:lpstr>
      <vt:lpstr>Качество по ISO  это:</vt:lpstr>
      <vt:lpstr>Каким образом  можно обеспечить качество образования?</vt:lpstr>
      <vt:lpstr>Обеспечение и управление качеством</vt:lpstr>
      <vt:lpstr>Что такое обеспечение качества?</vt:lpstr>
      <vt:lpstr>Презентация PowerPoint</vt:lpstr>
      <vt:lpstr>Сертификация </vt:lpstr>
      <vt:lpstr>Сертифицируют </vt:lpstr>
      <vt:lpstr>Система менеджмента качества</vt:lpstr>
      <vt:lpstr>Тенденции в сфере обеспечения гарантий качества</vt:lpstr>
      <vt:lpstr>Домашнее задание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менеджмента качества</dc:title>
  <dc:creator>Татьяна</dc:creator>
  <cp:lastModifiedBy>Татьяна</cp:lastModifiedBy>
  <cp:revision>23</cp:revision>
  <dcterms:created xsi:type="dcterms:W3CDTF">2017-09-06T00:47:24Z</dcterms:created>
  <dcterms:modified xsi:type="dcterms:W3CDTF">2021-02-16T06:27:10Z</dcterms:modified>
</cp:coreProperties>
</file>