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3" r:id="rId25"/>
    <p:sldId id="290" r:id="rId26"/>
    <p:sldId id="285" r:id="rId27"/>
    <p:sldId id="289" r:id="rId28"/>
    <p:sldId id="292" r:id="rId29"/>
    <p:sldId id="294" r:id="rId30"/>
    <p:sldId id="295" r:id="rId31"/>
    <p:sldId id="296" r:id="rId32"/>
    <p:sldId id="297" r:id="rId33"/>
    <p:sldId id="298" r:id="rId34"/>
    <p:sldId id="288" r:id="rId35"/>
    <p:sldId id="299" r:id="rId36"/>
    <p:sldId id="287" r:id="rId37"/>
    <p:sldId id="301" r:id="rId38"/>
    <p:sldId id="302" r:id="rId39"/>
    <p:sldId id="303" r:id="rId40"/>
    <p:sldId id="304" r:id="rId41"/>
    <p:sldId id="305" r:id="rId42"/>
    <p:sldId id="306" r:id="rId43"/>
    <p:sldId id="307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Лекция: Организационная культура в разных странах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988840"/>
            <a:ext cx="7772400" cy="4030960"/>
          </a:xfrm>
        </p:spPr>
        <p:txBody>
          <a:bodyPr>
            <a:normAutofit fontScale="92500"/>
          </a:bodyPr>
          <a:lstStyle/>
          <a:p>
            <a:r>
              <a:rPr lang="ru-RU" b="1" i="1" dirty="0" smtClean="0"/>
              <a:t>Вопросы лекции:</a:t>
            </a:r>
          </a:p>
          <a:p>
            <a:pPr marL="0" indent="0">
              <a:buNone/>
            </a:pPr>
            <a:r>
              <a:rPr lang="ru-RU" b="1" i="1" dirty="0" smtClean="0"/>
              <a:t>1. Организационная культура в США</a:t>
            </a:r>
          </a:p>
          <a:p>
            <a:pPr marL="0" indent="0">
              <a:buNone/>
            </a:pPr>
            <a:r>
              <a:rPr lang="ru-RU" b="1" i="1" dirty="0" smtClean="0"/>
              <a:t>2. Японская организационная культура</a:t>
            </a:r>
          </a:p>
          <a:p>
            <a:pPr marL="0" indent="0">
              <a:buNone/>
            </a:pPr>
            <a:r>
              <a:rPr lang="ru-RU" b="1" i="1" dirty="0" smtClean="0"/>
              <a:t>3. Российская организационная культура</a:t>
            </a:r>
          </a:p>
          <a:p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 smtClean="0">
                <a:solidFill>
                  <a:srgbClr val="FF0000"/>
                </a:solidFill>
              </a:rPr>
              <a:t>По слайдам нужно сделать письменный конспект лекции и загрузить для проверки в личный кабинет,  а также ответить на поставленные вопросы в конце лекции (можно в печатном варианте)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4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8156302" cy="2569959"/>
          </a:xfrm>
        </p:spPr>
      </p:pic>
      <p:sp>
        <p:nvSpPr>
          <p:cNvPr id="4" name="Прямоугольник 3"/>
          <p:cNvSpPr/>
          <p:nvPr/>
        </p:nvSpPr>
        <p:spPr>
          <a:xfrm>
            <a:off x="467544" y="1268760"/>
            <a:ext cx="3384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3333FF"/>
                </a:solidFill>
              </a:rPr>
              <a:t>Утверждение </a:t>
            </a:r>
            <a:r>
              <a:rPr lang="ru-RU" sz="2800" dirty="0">
                <a:solidFill>
                  <a:srgbClr val="3333FF"/>
                </a:solidFill>
              </a:rPr>
              <a:t>сильной культуры труда.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3968" y="1166809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Культура труда – это достигнутый уровень организации производства.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91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7711735" cy="4386609"/>
          </a:xfrm>
        </p:spPr>
      </p:pic>
      <p:sp>
        <p:nvSpPr>
          <p:cNvPr id="5" name="TextBox 4"/>
          <p:cNvSpPr txBox="1"/>
          <p:nvPr/>
        </p:nvSpPr>
        <p:spPr>
          <a:xfrm>
            <a:off x="1115616" y="467685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Пирамида потребностей </a:t>
            </a:r>
            <a:r>
              <a:rPr lang="ru-RU" dirty="0" err="1" smtClean="0"/>
              <a:t>А.Маслоу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544522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3333FF"/>
                </a:solidFill>
              </a:rPr>
              <a:t>Холистический </a:t>
            </a:r>
            <a:r>
              <a:rPr lang="ru-RU" sz="2400" dirty="0">
                <a:solidFill>
                  <a:srgbClr val="3333FF"/>
                </a:solidFill>
              </a:rPr>
              <a:t>подход к работнику. </a:t>
            </a:r>
          </a:p>
        </p:txBody>
      </p:sp>
    </p:spTree>
    <p:extLst>
      <p:ext uri="{BB962C8B-B14F-4D97-AF65-F5344CB8AC3E}">
        <p14:creationId xmlns:p14="http://schemas.microsoft.com/office/powerpoint/2010/main" val="2169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5801039" cy="430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659" y="2780928"/>
            <a:ext cx="3150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Сильная </a:t>
            </a:r>
            <a:r>
              <a:rPr lang="ru-RU" sz="2400" dirty="0">
                <a:solidFill>
                  <a:srgbClr val="FF0000"/>
                </a:solidFill>
              </a:rPr>
              <a:t>вера в индивидуализм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(</a:t>
            </a:r>
            <a:r>
              <a:rPr lang="ru-RU" sz="2400" dirty="0">
                <a:solidFill>
                  <a:srgbClr val="FF0000"/>
                </a:solidFill>
              </a:rPr>
              <a:t>уважение к человеку</a:t>
            </a:r>
            <a:r>
              <a:rPr lang="ru-RU" sz="2400" dirty="0" smtClean="0">
                <a:solidFill>
                  <a:srgbClr val="FF0000"/>
                </a:solidFill>
              </a:rPr>
              <a:t>).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6" y="3068960"/>
            <a:ext cx="8742072" cy="2914024"/>
          </a:xfrm>
        </p:spPr>
      </p:pic>
      <p:sp>
        <p:nvSpPr>
          <p:cNvPr id="4" name="Прямоугольник 3"/>
          <p:cNvSpPr/>
          <p:nvPr/>
        </p:nvSpPr>
        <p:spPr>
          <a:xfrm>
            <a:off x="5868144" y="1196752"/>
            <a:ext cx="2934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Четкая </a:t>
            </a:r>
            <a:r>
              <a:rPr lang="ru-RU" sz="2800" dirty="0">
                <a:solidFill>
                  <a:srgbClr val="FF0000"/>
                </a:solidFill>
              </a:rPr>
              <a:t>кадровая политика.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8680"/>
            <a:ext cx="4104548" cy="272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04664"/>
            <a:ext cx="4591973" cy="3064732"/>
          </a:xfrm>
        </p:spPr>
      </p:pic>
      <p:sp>
        <p:nvSpPr>
          <p:cNvPr id="4" name="Прямоугольник 3"/>
          <p:cNvSpPr/>
          <p:nvPr/>
        </p:nvSpPr>
        <p:spPr>
          <a:xfrm>
            <a:off x="179512" y="2852936"/>
            <a:ext cx="3222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Привлечение </a:t>
            </a:r>
            <a:r>
              <a:rPr lang="ru-RU" sz="2400" dirty="0">
                <a:solidFill>
                  <a:srgbClr val="FF0000"/>
                </a:solidFill>
              </a:rPr>
              <a:t>к работе специалистов высшей квалификации.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645024"/>
            <a:ext cx="4500412" cy="28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23737" y="1284708"/>
            <a:ext cx="2862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Расширенная </a:t>
            </a:r>
            <a:r>
              <a:rPr lang="ru-RU" sz="2400" dirty="0">
                <a:solidFill>
                  <a:srgbClr val="FF0000"/>
                </a:solidFill>
              </a:rPr>
              <a:t>подготовка и переподготовка всех работников.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45" y="404664"/>
            <a:ext cx="5422408" cy="3617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876" y="3182374"/>
            <a:ext cx="4392488" cy="3009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468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3011" y="912276"/>
            <a:ext cx="2286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Максимальное </a:t>
            </a:r>
            <a:r>
              <a:rPr lang="ru-RU" sz="2400" dirty="0">
                <a:solidFill>
                  <a:srgbClr val="FF0000"/>
                </a:solidFill>
              </a:rPr>
              <a:t>делегирование полномочий работникам, вплоть </a:t>
            </a:r>
            <a:r>
              <a:rPr lang="ru-RU" sz="2400" dirty="0" smtClean="0">
                <a:solidFill>
                  <a:srgbClr val="FF0000"/>
                </a:solidFill>
              </a:rPr>
              <a:t>до самых низовых исполнителей.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706" y="136183"/>
            <a:ext cx="4662760" cy="2930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11" y="3008384"/>
            <a:ext cx="57150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2430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Поощрение несогласия.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620688"/>
            <a:ext cx="55801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«Как только ты научишься зеркально смотреть на конфликтную ситуацию – не погружаясь в неё по уши, а созерцая ее со стороны – то поверь, она непременно разрешится с минимальными потерями для тебя! Надо всего лишь поставить себя на место другого человека и представить: а что бы ты сам сделал или захотел сделать в данном случае?» Чеповой 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71900" y="4077072"/>
            <a:ext cx="5076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«При деловом конфликте идет обсуждение проблемы. В психологическом конфликте обсуждаются личности. Психологический конфликт идет до взаимного уничтожения, а деловой решает проблему и сближает партнеров.» Литвак 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13031"/>
            <a:ext cx="2425519" cy="195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484784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Поощрение </a:t>
            </a:r>
            <a:r>
              <a:rPr lang="ru-RU" sz="3200" dirty="0">
                <a:solidFill>
                  <a:srgbClr val="FF0000"/>
                </a:solidFill>
              </a:rPr>
              <a:t>горизонтальных связей.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88"/>
          <a:stretch/>
        </p:blipFill>
        <p:spPr>
          <a:xfrm>
            <a:off x="683568" y="492459"/>
            <a:ext cx="3981450" cy="25381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40" y="3478367"/>
            <a:ext cx="7122743" cy="241781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67544" y="404664"/>
            <a:ext cx="4392488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95536" y="188640"/>
            <a:ext cx="4536504" cy="295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74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47232"/>
            <a:ext cx="4104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Институционализация изменений.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564904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Институционализация – </a:t>
            </a:r>
          </a:p>
          <a:p>
            <a:r>
              <a:rPr lang="ru-RU" dirty="0" smtClean="0"/>
              <a:t>процесс </a:t>
            </a:r>
            <a:r>
              <a:rPr lang="ru-RU" dirty="0"/>
              <a:t>превращения </a:t>
            </a:r>
            <a:endParaRPr lang="ru-RU" dirty="0" smtClean="0"/>
          </a:p>
          <a:p>
            <a:r>
              <a:rPr lang="ru-RU" dirty="0" smtClean="0"/>
              <a:t>каких-либо </a:t>
            </a:r>
            <a:r>
              <a:rPr lang="ru-RU" dirty="0"/>
              <a:t>социальных </a:t>
            </a:r>
            <a:endParaRPr lang="ru-RU" dirty="0" smtClean="0"/>
          </a:p>
          <a:p>
            <a:r>
              <a:rPr lang="ru-RU" dirty="0" smtClean="0"/>
              <a:t>отношений </a:t>
            </a:r>
            <a:r>
              <a:rPr lang="ru-RU" dirty="0"/>
              <a:t>в </a:t>
            </a:r>
            <a:r>
              <a:rPr lang="ru-RU" dirty="0" smtClean="0"/>
              <a:t>социальный</a:t>
            </a:r>
          </a:p>
          <a:p>
            <a:r>
              <a:rPr lang="ru-RU" dirty="0" smtClean="0"/>
              <a:t> </a:t>
            </a:r>
            <a:r>
              <a:rPr lang="ru-RU" dirty="0"/>
              <a:t>институт, т.е.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форму социальных </a:t>
            </a:r>
            <a:endParaRPr lang="ru-RU" dirty="0" smtClean="0"/>
          </a:p>
          <a:p>
            <a:r>
              <a:rPr lang="ru-RU" dirty="0" smtClean="0"/>
              <a:t>отношений </a:t>
            </a:r>
            <a:r>
              <a:rPr lang="ru-RU" dirty="0"/>
              <a:t>с </a:t>
            </a:r>
            <a:r>
              <a:rPr lang="ru-RU" dirty="0" smtClean="0"/>
              <a:t>установленными</a:t>
            </a:r>
          </a:p>
          <a:p>
            <a:r>
              <a:rPr lang="ru-RU" dirty="0" smtClean="0"/>
              <a:t>(</a:t>
            </a:r>
            <a:r>
              <a:rPr lang="ru-RU" dirty="0"/>
              <a:t>письменно или устно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/>
              <a:t>правилами, нормами, </a:t>
            </a:r>
            <a:endParaRPr lang="ru-RU" dirty="0" smtClean="0"/>
          </a:p>
          <a:p>
            <a:r>
              <a:rPr lang="ru-RU" dirty="0" smtClean="0"/>
              <a:t>санкциями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5878" r="6011" b="10437"/>
          <a:stretch/>
        </p:blipFill>
        <p:spPr>
          <a:xfrm>
            <a:off x="3736783" y="1601339"/>
            <a:ext cx="5005899" cy="355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6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828800"/>
          </a:xfrm>
        </p:spPr>
        <p:txBody>
          <a:bodyPr>
            <a:normAutofit/>
          </a:bodyPr>
          <a:lstStyle/>
          <a:p>
            <a:r>
              <a:rPr lang="ru-RU" dirty="0"/>
              <a:t>Организационная культура в корпорациях США</a:t>
            </a:r>
          </a:p>
        </p:txBody>
      </p:sp>
    </p:spTree>
    <p:extLst>
      <p:ext uri="{BB962C8B-B14F-4D97-AF65-F5344CB8AC3E}">
        <p14:creationId xmlns:p14="http://schemas.microsoft.com/office/powerpoint/2010/main" val="372096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42770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Характеристики  американской организационной культуры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3"/>
          <a:stretch/>
        </p:blipFill>
        <p:spPr bwMode="auto">
          <a:xfrm>
            <a:off x="251520" y="427703"/>
            <a:ext cx="8568952" cy="643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7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rgbClr val="92D050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Японская </a:t>
            </a:r>
            <a:r>
              <a:rPr lang="ru-RU" b="1" dirty="0"/>
              <a:t>организационная структура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dirty="0"/>
              <a:t>«Собака выбивается из сил, а пища достается соколу»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4608512" cy="24604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08920"/>
            <a:ext cx="3240360" cy="1399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229200"/>
            <a:ext cx="34004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2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Идентификация себя с группой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16832"/>
            <a:ext cx="5902021" cy="3918942"/>
          </a:xfrm>
        </p:spPr>
      </p:pic>
    </p:spTree>
    <p:extLst>
      <p:ext uri="{BB962C8B-B14F-4D97-AF65-F5344CB8AC3E}">
        <p14:creationId xmlns:p14="http://schemas.microsoft.com/office/powerpoint/2010/main" val="156872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Группа важнее отдельной личности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3836415" cy="48768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1628800"/>
            <a:ext cx="3443981" cy="487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Гармония превыше всего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04" y="2186461"/>
            <a:ext cx="4098032" cy="307352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26378"/>
            <a:ext cx="5693734" cy="3793690"/>
          </a:xfrm>
        </p:spPr>
      </p:pic>
    </p:spTree>
    <p:extLst>
      <p:ext uri="{BB962C8B-B14F-4D97-AF65-F5344CB8AC3E}">
        <p14:creationId xmlns:p14="http://schemas.microsoft.com/office/powerpoint/2010/main" val="14243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Концепция непрерывного обучения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3943350" cy="2962275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8"/>
            <a:ext cx="4060825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1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1424"/>
          </a:xfrm>
        </p:spPr>
        <p:txBody>
          <a:bodyPr>
            <a:normAutofit fontScale="90000"/>
          </a:bodyPr>
          <a:lstStyle/>
          <a:p>
            <a:r>
              <a:rPr lang="ru-RU" dirty="0"/>
              <a:t>Система «ринги» (получение согласия на решение путем опроса)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060848"/>
            <a:ext cx="5371288" cy="4034953"/>
          </a:xfrm>
        </p:spPr>
      </p:pic>
    </p:spTree>
    <p:extLst>
      <p:ext uri="{BB962C8B-B14F-4D97-AF65-F5344CB8AC3E}">
        <p14:creationId xmlns:p14="http://schemas.microsoft.com/office/powerpoint/2010/main" val="187178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Пожизненный </a:t>
            </a:r>
            <a:r>
              <a:rPr lang="ru-RU" dirty="0" err="1"/>
              <a:t>найм</a:t>
            </a:r>
            <a:r>
              <a:rPr lang="ru-RU" dirty="0"/>
              <a:t> работников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97" y="1600200"/>
            <a:ext cx="7158605" cy="4876800"/>
          </a:xfrm>
        </p:spPr>
      </p:pic>
    </p:spTree>
    <p:extLst>
      <p:ext uri="{BB962C8B-B14F-4D97-AF65-F5344CB8AC3E}">
        <p14:creationId xmlns:p14="http://schemas.microsoft.com/office/powerpoint/2010/main" val="206281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Система продвижения по старшинству (система «</a:t>
            </a:r>
            <a:r>
              <a:rPr lang="ru-RU" dirty="0" err="1"/>
              <a:t>синьоризма</a:t>
            </a:r>
            <a:r>
              <a:rPr lang="ru-RU" dirty="0"/>
              <a:t>»)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64904"/>
            <a:ext cx="5086860" cy="33878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3540479" cy="3219623"/>
          </a:xfrm>
        </p:spPr>
      </p:pic>
    </p:spTree>
    <p:extLst>
      <p:ext uri="{BB962C8B-B14F-4D97-AF65-F5344CB8AC3E}">
        <p14:creationId xmlns:p14="http://schemas.microsoft.com/office/powerpoint/2010/main" val="31091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Традиция «</a:t>
            </a:r>
            <a:r>
              <a:rPr lang="ru-RU" dirty="0" err="1"/>
              <a:t>минарай</a:t>
            </a:r>
            <a:r>
              <a:rPr lang="ru-RU" dirty="0"/>
              <a:t>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" y="2060848"/>
            <a:ext cx="9001000" cy="2991586"/>
          </a:xfrm>
        </p:spPr>
      </p:pic>
    </p:spTree>
    <p:extLst>
      <p:ext uri="{BB962C8B-B14F-4D97-AF65-F5344CB8AC3E}">
        <p14:creationId xmlns:p14="http://schemas.microsoft.com/office/powerpoint/2010/main" val="203411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характеристики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5394900" cy="359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409603" y="2204864"/>
            <a:ext cx="23580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3333FF"/>
                </a:solidFill>
              </a:rPr>
              <a:t>Глубокие </a:t>
            </a:r>
            <a:r>
              <a:rPr lang="ru-RU" sz="2800" dirty="0">
                <a:solidFill>
                  <a:srgbClr val="3333FF"/>
                </a:solidFill>
              </a:rPr>
              <a:t>убеждения в совместных этических </a:t>
            </a:r>
            <a:r>
              <a:rPr lang="ru-RU" sz="2800" dirty="0" smtClean="0">
                <a:solidFill>
                  <a:srgbClr val="3333FF"/>
                </a:solidFill>
              </a:rPr>
              <a:t>ценностях.</a:t>
            </a:r>
            <a:endParaRPr lang="ru-RU" sz="28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Оплата труда по старшинству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4762500" cy="3590925"/>
          </a:xfrm>
        </p:spPr>
      </p:pic>
      <p:sp>
        <p:nvSpPr>
          <p:cNvPr id="5" name="Прямоугольник 4"/>
          <p:cNvSpPr/>
          <p:nvPr/>
        </p:nvSpPr>
        <p:spPr>
          <a:xfrm>
            <a:off x="5796136" y="1700808"/>
            <a:ext cx="2862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степени увеличения расстояния между "низшими" и "высшими"</a:t>
            </a:r>
          </a:p>
          <a:p>
            <a:r>
              <a:rPr lang="ru-RU" dirty="0"/>
              <a:t>Рабочая: официанты - бюрократы высшего звена</a:t>
            </a:r>
          </a:p>
          <a:p>
            <a:r>
              <a:rPr lang="ru-RU" dirty="0"/>
              <a:t>Школьная: маленькие частные школы – Токио Университет</a:t>
            </a:r>
          </a:p>
          <a:p>
            <a:r>
              <a:rPr lang="ru-RU" dirty="0"/>
              <a:t>Образовательная: колледжи – университеты</a:t>
            </a:r>
          </a:p>
          <a:p>
            <a:r>
              <a:rPr lang="ru-RU" dirty="0"/>
              <a:t>Гендерная: женщины – мужчины</a:t>
            </a:r>
          </a:p>
          <a:p>
            <a:r>
              <a:rPr lang="ru-RU" dirty="0"/>
              <a:t>Возрастная: молодежь – старики</a:t>
            </a:r>
          </a:p>
        </p:txBody>
      </p:sp>
    </p:spTree>
    <p:extLst>
      <p:ext uri="{BB962C8B-B14F-4D97-AF65-F5344CB8AC3E}">
        <p14:creationId xmlns:p14="http://schemas.microsoft.com/office/powerpoint/2010/main" val="326345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Ротация работы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8720"/>
            <a:ext cx="3929766" cy="2643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531762"/>
            <a:ext cx="2667000" cy="1714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334" y="3814848"/>
            <a:ext cx="3888432" cy="2589727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Патриотизм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036" y="643508"/>
            <a:ext cx="3810000" cy="28575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75526"/>
            <a:ext cx="3810000" cy="254317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3238947" cy="243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9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Рабочие образуют «семью»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4132672" cy="275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25982"/>
            <a:ext cx="3498850" cy="2627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18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Подбор работников со школьной скамьи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5229400" cy="3432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61048"/>
            <a:ext cx="4572000" cy="232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60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Кружки качества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3809524" cy="2333333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93" y="3068960"/>
            <a:ext cx="3969218" cy="2807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73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«Забивание гвоздей»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04864"/>
            <a:ext cx="5752952" cy="3865984"/>
          </a:xfrm>
        </p:spPr>
      </p:pic>
    </p:spTree>
    <p:extLst>
      <p:ext uri="{BB962C8B-B14F-4D97-AF65-F5344CB8AC3E}">
        <p14:creationId xmlns:p14="http://schemas.microsoft.com/office/powerpoint/2010/main" val="32254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58200" cy="1470025"/>
          </a:xfrm>
        </p:spPr>
        <p:txBody>
          <a:bodyPr/>
          <a:lstStyle/>
          <a:p>
            <a:r>
              <a:rPr lang="ru-RU" dirty="0" smtClean="0"/>
              <a:t>Русская организационная культура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9238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50" y="47667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российской </a:t>
            </a: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организационной культуры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3826768" cy="4585696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Патернализм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74208" y="1671719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Безопасность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5082" y="4941168"/>
            <a:ext cx="37981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Патернализм (от лат. </a:t>
            </a:r>
            <a:r>
              <a:rPr lang="ru-RU" dirty="0" err="1"/>
              <a:t>patemus</a:t>
            </a:r>
            <a:r>
              <a:rPr lang="ru-RU" dirty="0"/>
              <a:t> — отцовский, </a:t>
            </a:r>
            <a:r>
              <a:rPr lang="ru-RU" dirty="0" err="1"/>
              <a:t>pater</a:t>
            </a:r>
            <a:r>
              <a:rPr lang="ru-RU" dirty="0"/>
              <a:t> — отец) — покровительство, опека старшего по отношению к младшим, подопечным.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67" y="2222412"/>
            <a:ext cx="3826955" cy="25467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67"/>
          <a:stretch/>
        </p:blipFill>
        <p:spPr>
          <a:xfrm>
            <a:off x="4552227" y="2884550"/>
            <a:ext cx="4403238" cy="326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61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1066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48880"/>
            <a:ext cx="2890664" cy="2520280"/>
          </a:xfrm>
        </p:spPr>
        <p:txBody>
          <a:bodyPr/>
          <a:lstStyle/>
          <a:p>
            <a:pPr algn="ctr"/>
            <a:r>
              <a:rPr lang="ru-RU" dirty="0" smtClean="0"/>
              <a:t>Высокая </a:t>
            </a:r>
          </a:p>
          <a:p>
            <a:pPr marL="109728" indent="0" algn="ctr">
              <a:buNone/>
            </a:pPr>
            <a:r>
              <a:rPr lang="ru-RU" dirty="0" smtClean="0"/>
              <a:t>степень </a:t>
            </a:r>
          </a:p>
          <a:p>
            <a:pPr marL="109728" indent="0" algn="ctr">
              <a:buNone/>
            </a:pPr>
            <a:r>
              <a:rPr lang="ru-RU" dirty="0" smtClean="0"/>
              <a:t>дистанции </a:t>
            </a:r>
          </a:p>
          <a:p>
            <a:pPr marL="109728" indent="0" algn="ctr">
              <a:buNone/>
            </a:pPr>
            <a:r>
              <a:rPr lang="ru-RU" dirty="0" smtClean="0"/>
              <a:t>власти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84784"/>
            <a:ext cx="4941168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65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38944"/>
            <a:ext cx="6718948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2921961"/>
            <a:ext cx="17281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333FF"/>
                </a:solidFill>
              </a:rPr>
              <a:t>Политика </a:t>
            </a:r>
            <a:r>
              <a:rPr lang="ru-RU" sz="2000" b="1" dirty="0">
                <a:solidFill>
                  <a:srgbClr val="3333FF"/>
                </a:solidFill>
              </a:rPr>
              <a:t>полной занятости. </a:t>
            </a:r>
          </a:p>
        </p:txBody>
      </p:sp>
    </p:spTree>
    <p:extLst>
      <p:ext uri="{BB962C8B-B14F-4D97-AF65-F5344CB8AC3E}">
        <p14:creationId xmlns:p14="http://schemas.microsoft.com/office/powerpoint/2010/main" val="8905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821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1474" y="548680"/>
            <a:ext cx="3538736" cy="963552"/>
          </a:xfrm>
        </p:spPr>
        <p:txBody>
          <a:bodyPr/>
          <a:lstStyle/>
          <a:p>
            <a:r>
              <a:rPr lang="ru-RU" b="1" dirty="0"/>
              <a:t>К</a:t>
            </a:r>
            <a:r>
              <a:rPr lang="ru-RU" b="1" dirty="0" smtClean="0"/>
              <a:t>оллективизм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112989" cy="54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38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88" y="476672"/>
            <a:ext cx="8229600" cy="4325112"/>
          </a:xfrm>
        </p:spPr>
        <p:txBody>
          <a:bodyPr/>
          <a:lstStyle/>
          <a:p>
            <a:r>
              <a:rPr lang="ru-RU" b="1" dirty="0"/>
              <a:t>В</a:t>
            </a:r>
            <a:r>
              <a:rPr lang="ru-RU" b="1" dirty="0" smtClean="0"/>
              <a:t>ысокая </a:t>
            </a:r>
            <a:r>
              <a:rPr lang="ru-RU" b="1" dirty="0"/>
              <a:t>степень избегания неопределенности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3"/>
            <a:ext cx="7648468" cy="50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6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229600" cy="4325112"/>
          </a:xfrm>
        </p:spPr>
        <p:txBody>
          <a:bodyPr/>
          <a:lstStyle/>
          <a:p>
            <a:r>
              <a:rPr lang="ru-RU" b="1" dirty="0"/>
              <a:t>Н</a:t>
            </a:r>
            <a:r>
              <a:rPr lang="ru-RU" b="1" dirty="0" smtClean="0"/>
              <a:t>изкая </a:t>
            </a:r>
            <a:r>
              <a:rPr lang="ru-RU" b="1" dirty="0"/>
              <a:t>ориентация на долгосрочные планы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454896"/>
            <a:ext cx="5013176" cy="2771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1" y="1700808"/>
            <a:ext cx="3998218" cy="26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28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Что такое Неспециализированная карьера у американцев?</a:t>
            </a:r>
          </a:p>
          <a:p>
            <a:pPr lvl="0"/>
            <a:r>
              <a:rPr lang="ru-RU" dirty="0"/>
              <a:t>Что такое неявный контроль у американцев?</a:t>
            </a:r>
          </a:p>
          <a:p>
            <a:pPr lvl="0"/>
            <a:r>
              <a:rPr lang="ru-RU" dirty="0"/>
              <a:t>Что означает холистический подход к работнику?</a:t>
            </a:r>
          </a:p>
          <a:p>
            <a:pPr lvl="0"/>
            <a:r>
              <a:rPr lang="ru-RU" dirty="0"/>
              <a:t>Что означает японская поговорка: «Собака выбивается из сил, а пища достается соколу»</a:t>
            </a:r>
          </a:p>
          <a:p>
            <a:pPr lvl="0"/>
            <a:r>
              <a:rPr lang="ru-RU" dirty="0"/>
              <a:t>Что означает патриотизм у японцев по отношению к работе.</a:t>
            </a:r>
          </a:p>
          <a:p>
            <a:pPr lvl="0"/>
            <a:r>
              <a:rPr lang="ru-RU" dirty="0"/>
              <a:t>Что такое традиция </a:t>
            </a:r>
            <a:r>
              <a:rPr lang="ru-RU" dirty="0" err="1"/>
              <a:t>минарий</a:t>
            </a:r>
            <a:r>
              <a:rPr lang="ru-RU" dirty="0"/>
              <a:t> у японцев?</a:t>
            </a:r>
          </a:p>
          <a:p>
            <a:pPr lvl="0"/>
            <a:r>
              <a:rPr lang="ru-RU" dirty="0"/>
              <a:t>Что значит «забивание гвоздей» у  японцев, если речь идет о работе в трудовом коллективе?</a:t>
            </a:r>
          </a:p>
          <a:p>
            <a:pPr lvl="0"/>
            <a:r>
              <a:rPr lang="ru-RU" dirty="0"/>
              <a:t>В чем специфика ротации персонала у японцев?</a:t>
            </a:r>
          </a:p>
          <a:p>
            <a:pPr lvl="0"/>
            <a:r>
              <a:rPr lang="ru-RU" dirty="0"/>
              <a:t>Какая Главная характеристика организационной культуры у японцев?</a:t>
            </a:r>
          </a:p>
          <a:p>
            <a:pPr lvl="0"/>
            <a:r>
              <a:rPr lang="ru-RU" dirty="0"/>
              <a:t>Дополните характеристики российской организационной культуры. 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06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47" y="260648"/>
            <a:ext cx="4320480" cy="2876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508104" y="5085184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3333FF"/>
                </a:solidFill>
              </a:rPr>
              <a:t>Обогащение </a:t>
            </a:r>
            <a:r>
              <a:rPr lang="ru-RU" sz="3200" dirty="0">
                <a:solidFill>
                  <a:srgbClr val="3333FF"/>
                </a:solidFill>
              </a:rPr>
              <a:t>работ.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59995"/>
            <a:ext cx="4425519" cy="3031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76" y="332656"/>
            <a:ext cx="4023360" cy="2834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735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20162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3333FF"/>
                </a:solidFill>
              </a:rPr>
              <a:t>Личные </a:t>
            </a:r>
            <a:r>
              <a:rPr lang="ru-RU" sz="2800" dirty="0">
                <a:solidFill>
                  <a:srgbClr val="3333FF"/>
                </a:solidFill>
              </a:rPr>
              <a:t>стимулы к труду.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939" y="3908000"/>
            <a:ext cx="3345061" cy="2925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6" y="3786451"/>
            <a:ext cx="2836963" cy="2836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068" y="3877300"/>
            <a:ext cx="1812032" cy="271804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886" y="275166"/>
            <a:ext cx="5895975" cy="3648075"/>
          </a:xfrm>
        </p:spPr>
      </p:pic>
    </p:spTree>
    <p:extLst>
      <p:ext uri="{BB962C8B-B14F-4D97-AF65-F5344CB8AC3E}">
        <p14:creationId xmlns:p14="http://schemas.microsoft.com/office/powerpoint/2010/main" val="28059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2656"/>
            <a:ext cx="5580953" cy="2561905"/>
          </a:xfrm>
        </p:spPr>
      </p:pic>
      <p:sp>
        <p:nvSpPr>
          <p:cNvPr id="4" name="Прямоугольник 3"/>
          <p:cNvSpPr/>
          <p:nvPr/>
        </p:nvSpPr>
        <p:spPr>
          <a:xfrm>
            <a:off x="4572000" y="4293096"/>
            <a:ext cx="4104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3333FF"/>
                </a:solidFill>
              </a:rPr>
              <a:t>Неспециализированная </a:t>
            </a:r>
            <a:r>
              <a:rPr lang="ru-RU" sz="2800" dirty="0">
                <a:solidFill>
                  <a:srgbClr val="3333FF"/>
                </a:solidFill>
              </a:rPr>
              <a:t>карьера.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57981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04664"/>
            <a:ext cx="4752528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2564904"/>
            <a:ext cx="28620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3333FF"/>
                </a:solidFill>
              </a:rPr>
              <a:t>Личное </a:t>
            </a:r>
            <a:r>
              <a:rPr lang="ru-RU" sz="2800" dirty="0">
                <a:solidFill>
                  <a:srgbClr val="3333FF"/>
                </a:solidFill>
              </a:rPr>
              <a:t>участие работника в принятии решения. </a:t>
            </a:r>
          </a:p>
        </p:txBody>
      </p:sp>
    </p:spTree>
    <p:extLst>
      <p:ext uri="{BB962C8B-B14F-4D97-AF65-F5344CB8AC3E}">
        <p14:creationId xmlns:p14="http://schemas.microsoft.com/office/powerpoint/2010/main" val="29747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45024"/>
            <a:ext cx="7772400" cy="2703802"/>
          </a:xfrm>
        </p:spPr>
      </p:pic>
      <p:sp>
        <p:nvSpPr>
          <p:cNvPr id="4" name="Прямоугольник 3"/>
          <p:cNvSpPr/>
          <p:nvPr/>
        </p:nvSpPr>
        <p:spPr>
          <a:xfrm>
            <a:off x="5580112" y="1484784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3333FF"/>
                </a:solidFill>
              </a:rPr>
              <a:t>Неявный </a:t>
            </a:r>
            <a:r>
              <a:rPr lang="ru-RU" sz="2800" dirty="0">
                <a:solidFill>
                  <a:srgbClr val="3333FF"/>
                </a:solidFill>
              </a:rPr>
              <a:t>контроль.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26" y="260648"/>
            <a:ext cx="4098404" cy="31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4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192</TotalTime>
  <Words>561</Words>
  <Application>Microsoft Office PowerPoint</Application>
  <PresentationFormat>Экран (4:3)</PresentationFormat>
  <Paragraphs>88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Справедливость</vt:lpstr>
      <vt:lpstr>Лекция: Организационная культура в разных странах</vt:lpstr>
      <vt:lpstr>Организационная культура в корпорациях США</vt:lpstr>
      <vt:lpstr>Основные характеристики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Характеристики  американской организационной культуры</vt:lpstr>
      <vt:lpstr>Японская организационная структура </vt:lpstr>
      <vt:lpstr>Идентификация себя с группой</vt:lpstr>
      <vt:lpstr>Группа важнее отдельной личности</vt:lpstr>
      <vt:lpstr>Гармония превыше всего</vt:lpstr>
      <vt:lpstr>Концепция непрерывного обучения</vt:lpstr>
      <vt:lpstr>Система «ринги» (получение согласия на решение путем опроса)</vt:lpstr>
      <vt:lpstr>Пожизненный найм работников</vt:lpstr>
      <vt:lpstr>Система продвижения по старшинству (система «синьоризма»)</vt:lpstr>
      <vt:lpstr>Традиция «минарай»</vt:lpstr>
      <vt:lpstr>Оплата труда по старшинству</vt:lpstr>
      <vt:lpstr>Ротация работы</vt:lpstr>
      <vt:lpstr>Патриотизм</vt:lpstr>
      <vt:lpstr>Рабочие образуют «семью»</vt:lpstr>
      <vt:lpstr>Подбор работников со школьной скамьи</vt:lpstr>
      <vt:lpstr>Кружки качества</vt:lpstr>
      <vt:lpstr>«Забивание гвоздей»</vt:lpstr>
      <vt:lpstr>Русская организационная культура</vt:lpstr>
      <vt:lpstr>Характеристики российской организационной культуры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Организационная культура в корпорациях США</dc:title>
  <dc:creator>Инга</dc:creator>
  <cp:lastModifiedBy>user</cp:lastModifiedBy>
  <cp:revision>36</cp:revision>
  <dcterms:created xsi:type="dcterms:W3CDTF">2015-11-21T16:37:24Z</dcterms:created>
  <dcterms:modified xsi:type="dcterms:W3CDTF">2020-11-01T07:01:46Z</dcterms:modified>
</cp:coreProperties>
</file>