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7200" b="1" dirty="0" smtClean="0"/>
              <a:t>ФИЗИОЛОГИЯ ДЫХАТЕЛЬНОЙ СИСТЕМЫ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63617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ВОЗДУХА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13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124744"/>
          </a:xfrm>
        </p:spPr>
        <p:txBody>
          <a:bodyPr/>
          <a:lstStyle/>
          <a:p>
            <a:r>
              <a:rPr lang="ru-RU" b="1" dirty="0" smtClean="0"/>
              <a:t>ПЛАН ЛЕКЦИИ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Анатомия дыхательной системы, значение. Этапы (фазы) дыхания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Внешнее дыхание. Биомеханика дыхательных движений Показатели и методы исследования. Состав вдыхаемого, альвеолярного и выдыхаемого воздуха.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Транспорт газов. Показатели транспорта </a:t>
            </a:r>
            <a:r>
              <a:rPr lang="ru-RU" sz="2800" dirty="0" err="1" smtClean="0"/>
              <a:t>кослорода</a:t>
            </a:r>
            <a:r>
              <a:rPr lang="ru-RU" sz="2800" dirty="0" smtClean="0"/>
              <a:t>, кривая диссоциации </a:t>
            </a:r>
            <a:r>
              <a:rPr lang="en-US" sz="2800" dirty="0" smtClean="0"/>
              <a:t>HbO2</a:t>
            </a:r>
            <a:r>
              <a:rPr lang="ru-RU" sz="2800" dirty="0" smtClean="0"/>
              <a:t>. Эффект Бора</a:t>
            </a:r>
            <a:r>
              <a:rPr lang="en-US" sz="28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Тканевое дыхание. Биоэнергетика биосинтеза АТФ.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Адаптация дыхания к физическим нагрузкам. Адаптации дыхания к повышенному и пониженному атмосферному давлению.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Нейрогуморальная регуляция </a:t>
            </a:r>
            <a:r>
              <a:rPr lang="ru-RU" sz="2800" dirty="0" err="1" smtClean="0"/>
              <a:t>лыхания</a:t>
            </a:r>
            <a:r>
              <a:rPr lang="ru-RU" sz="2800" dirty="0" smtClean="0"/>
              <a:t>. Дыхательный нервный центр. Дыхательные рефлексы.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724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/>
              <a:t>ЗНАЧЕНИЕ ДЫХАНИЯ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836712"/>
            <a:ext cx="5724128" cy="60212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274638" indent="-274638" algn="ctr">
              <a:buNone/>
            </a:pPr>
            <a:r>
              <a:rPr lang="ru-RU" sz="11200" b="1" dirty="0" smtClean="0"/>
              <a:t>Значение дыхания</a:t>
            </a:r>
          </a:p>
          <a:p>
            <a:pPr marL="0" indent="0">
              <a:buNone/>
            </a:pPr>
            <a:r>
              <a:rPr lang="ru-RU" sz="11200" dirty="0" smtClean="0"/>
              <a:t>1. </a:t>
            </a:r>
            <a:r>
              <a:rPr lang="ru-RU" sz="11200" i="1" dirty="0" smtClean="0"/>
              <a:t>Доставка  кислорода для биосинтеза энергии в виде АТФ</a:t>
            </a:r>
          </a:p>
          <a:p>
            <a:pPr marL="0" indent="0">
              <a:buNone/>
            </a:pPr>
            <a:r>
              <a:rPr lang="ru-RU" sz="11200" dirty="0" smtClean="0"/>
              <a:t>2. В</a:t>
            </a:r>
            <a:r>
              <a:rPr lang="ru-RU" sz="11200" i="1" dirty="0" smtClean="0"/>
              <a:t>ыделительная </a:t>
            </a:r>
            <a:r>
              <a:rPr lang="ru-RU" sz="11200" i="1" dirty="0"/>
              <a:t>-</a:t>
            </a:r>
            <a:r>
              <a:rPr lang="ru-RU" sz="11200" dirty="0"/>
              <a:t> удаление </a:t>
            </a:r>
            <a:r>
              <a:rPr lang="ru-RU" sz="11200" dirty="0" smtClean="0"/>
              <a:t>СО2 и др.</a:t>
            </a:r>
          </a:p>
          <a:p>
            <a:pPr marL="0" indent="0">
              <a:buNone/>
            </a:pPr>
            <a:r>
              <a:rPr lang="ru-RU" sz="11200" dirty="0" smtClean="0"/>
              <a:t>3. Буферная – поддержание КЩР</a:t>
            </a:r>
          </a:p>
          <a:p>
            <a:pPr marL="0" indent="0">
              <a:buNone/>
            </a:pPr>
            <a:r>
              <a:rPr lang="ru-RU" sz="11200" dirty="0" smtClean="0"/>
              <a:t>4. </a:t>
            </a:r>
            <a:r>
              <a:rPr lang="ru-RU" sz="11200" i="1" dirty="0" err="1" smtClean="0"/>
              <a:t>Теплорегуляторна</a:t>
            </a:r>
            <a:r>
              <a:rPr lang="ru-RU" sz="11200" dirty="0"/>
              <a:t> - </a:t>
            </a:r>
            <a:r>
              <a:rPr lang="ru-RU" sz="11200" dirty="0" smtClean="0"/>
              <a:t>потоотделение, согревание</a:t>
            </a:r>
          </a:p>
          <a:p>
            <a:pPr marL="0" indent="0">
              <a:buNone/>
            </a:pPr>
            <a:r>
              <a:rPr lang="ru-RU" sz="11200" dirty="0" smtClean="0"/>
              <a:t>5. З</a:t>
            </a:r>
            <a:r>
              <a:rPr lang="ru-RU" sz="11200" i="1" dirty="0" smtClean="0"/>
              <a:t>ащитная</a:t>
            </a:r>
            <a:r>
              <a:rPr lang="ru-RU" sz="11200" dirty="0"/>
              <a:t>  </a:t>
            </a:r>
            <a:r>
              <a:rPr lang="ru-RU" sz="11200" dirty="0" smtClean="0"/>
              <a:t>- носовая полость и </a:t>
            </a:r>
            <a:r>
              <a:rPr lang="ru-RU" sz="11200" dirty="0" err="1" smtClean="0"/>
              <a:t>ирритатные</a:t>
            </a:r>
            <a:r>
              <a:rPr lang="ru-RU" sz="11200" dirty="0" smtClean="0"/>
              <a:t> рефлексы</a:t>
            </a:r>
          </a:p>
          <a:p>
            <a:pPr marL="0" indent="0">
              <a:buNone/>
            </a:pPr>
            <a:r>
              <a:rPr lang="ru-RU" sz="11200" dirty="0" smtClean="0"/>
              <a:t>6. Рецепторная - обонятельные рецепторы</a:t>
            </a:r>
          </a:p>
          <a:p>
            <a:pPr marL="0" indent="0">
              <a:buNone/>
            </a:pPr>
            <a:r>
              <a:rPr lang="ru-RU" sz="11200" dirty="0" smtClean="0"/>
              <a:t>7. Голосообразование - голосовой </a:t>
            </a:r>
            <a:r>
              <a:rPr lang="ru-RU" sz="11200" dirty="0"/>
              <a:t>аппарат, </a:t>
            </a:r>
            <a:r>
              <a:rPr lang="ru-RU" sz="11200" dirty="0" smtClean="0"/>
              <a:t>гортани</a:t>
            </a:r>
            <a:endParaRPr lang="ru-RU" sz="11200" dirty="0"/>
          </a:p>
        </p:txBody>
      </p:sp>
      <p:pic>
        <p:nvPicPr>
          <p:cNvPr id="6" name="Объект 5" descr="Физиология дыхательной системы презентация, доклад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349188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03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ДЫХАНИЯ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1.Внешнее дыхание  (ЛВ)– </a:t>
            </a:r>
            <a:r>
              <a:rPr lang="ru-RU" dirty="0" smtClean="0"/>
              <a:t>газообмен между внешней средой  и альвеолами легких за счёт ДД</a:t>
            </a:r>
          </a:p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b="1" dirty="0" smtClean="0"/>
              <a:t>Газообмен между альвеолами  лёгких и кровью </a:t>
            </a:r>
            <a:r>
              <a:rPr lang="ru-RU" dirty="0" smtClean="0"/>
              <a:t>за счёт разности парциального давления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4918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4644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6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3. Транспорт газов: </a:t>
            </a:r>
            <a:r>
              <a:rPr lang="ru-RU" sz="3600" dirty="0" smtClean="0"/>
              <a:t>физическое растворение, роль гемоглобина и солей Н</a:t>
            </a:r>
            <a:r>
              <a:rPr lang="ru-RU" sz="2000" dirty="0" smtClean="0"/>
              <a:t>2</a:t>
            </a:r>
            <a:r>
              <a:rPr lang="ru-RU" sz="3600" dirty="0" smtClean="0"/>
              <a:t>СО</a:t>
            </a:r>
            <a:r>
              <a:rPr lang="ru-RU" sz="2000" dirty="0" smtClean="0"/>
              <a:t>3 </a:t>
            </a:r>
            <a:r>
              <a:rPr lang="ru-RU" sz="3600" dirty="0" smtClean="0"/>
              <a:t>(</a:t>
            </a:r>
            <a:r>
              <a:rPr lang="en-US" sz="3600" dirty="0" smtClean="0"/>
              <a:t>Na</a:t>
            </a:r>
            <a:r>
              <a:rPr lang="ru-RU" sz="2000" dirty="0" smtClean="0"/>
              <a:t>2</a:t>
            </a:r>
            <a:r>
              <a:rPr lang="ru-RU" sz="3600" dirty="0" smtClean="0"/>
              <a:t>СО</a:t>
            </a:r>
            <a:r>
              <a:rPr lang="ru-RU" sz="2000" dirty="0" smtClean="0"/>
              <a:t>3</a:t>
            </a:r>
            <a:r>
              <a:rPr lang="ru-RU" sz="3600" dirty="0"/>
              <a:t>;</a:t>
            </a:r>
            <a:r>
              <a:rPr lang="ru-RU" sz="3600" dirty="0" smtClean="0"/>
              <a:t> К</a:t>
            </a:r>
            <a:r>
              <a:rPr lang="ru-RU" sz="2000" dirty="0" smtClean="0"/>
              <a:t>2</a:t>
            </a:r>
            <a:r>
              <a:rPr lang="ru-RU" sz="3600" dirty="0" smtClean="0"/>
              <a:t>СО</a:t>
            </a:r>
            <a:r>
              <a:rPr lang="ru-RU" sz="2000" dirty="0" smtClean="0"/>
              <a:t>3</a:t>
            </a:r>
            <a:r>
              <a:rPr lang="ru-RU" sz="4000" dirty="0" smtClean="0"/>
              <a:t>)</a:t>
            </a:r>
            <a:endParaRPr lang="ru-RU" sz="4000" b="1" dirty="0" smtClean="0"/>
          </a:p>
          <a:p>
            <a:pPr marL="0" indent="0">
              <a:buNone/>
            </a:pPr>
            <a:r>
              <a:rPr lang="ru-RU" sz="3600" b="1" dirty="0" smtClean="0"/>
              <a:t>4. Газообмен между кровью и тканями </a:t>
            </a:r>
            <a:r>
              <a:rPr lang="ru-RU" sz="3600" dirty="0" smtClean="0"/>
              <a:t>за счёт разности парциального давления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5. Тканевое дыхание – </a:t>
            </a:r>
            <a:r>
              <a:rPr lang="ru-RU" sz="3600" dirty="0" smtClean="0"/>
              <a:t>биосинтез АТФ (анаэробный и аэробный этапы, кислородный долг) </a:t>
            </a:r>
            <a:endParaRPr lang="ru-RU" sz="36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Газообмен в тканях (клетках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2924944"/>
            <a:ext cx="2923009" cy="201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60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ВНЕШНЕЕ ДЫХАНИЕ - ДД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67645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3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ВНЕШНЕЕ ДЫХАНИЕ - ДД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мОДЕЛЬ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19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ВНЕШНЕГО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999"/>
            <a:ext cx="9036496" cy="53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3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ВНЕШНЕГО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4400" b="1" dirty="0" smtClean="0"/>
              <a:t>Статические показатели</a:t>
            </a:r>
            <a:r>
              <a:rPr lang="ru-RU" sz="4400" dirty="0" smtClean="0"/>
              <a:t>: ЖЁЛ(ДО, Ровд, </a:t>
            </a:r>
            <a:r>
              <a:rPr lang="ru-RU" sz="4400" dirty="0" err="1" smtClean="0"/>
              <a:t>Ровыд</a:t>
            </a:r>
            <a:r>
              <a:rPr lang="ru-RU" sz="4400" dirty="0" smtClean="0"/>
              <a:t>), ОО, ОЁЛ)</a:t>
            </a:r>
          </a:p>
          <a:p>
            <a:pPr marL="0" indent="0">
              <a:buAutoNum type="arabicPeriod"/>
            </a:pPr>
            <a:r>
              <a:rPr lang="ru-RU" sz="4400" b="1" dirty="0" smtClean="0"/>
              <a:t>Динамические показатели: </a:t>
            </a:r>
            <a:r>
              <a:rPr lang="ru-RU" sz="4400" dirty="0" smtClean="0"/>
              <a:t>ЧДД, </a:t>
            </a:r>
            <a:r>
              <a:rPr lang="ru-RU" sz="4400" dirty="0" smtClean="0"/>
              <a:t>МОД (</a:t>
            </a:r>
            <a:r>
              <a:rPr lang="ru-RU" sz="4400" dirty="0" err="1" smtClean="0"/>
              <a:t>ДОп</a:t>
            </a:r>
            <a:r>
              <a:rPr lang="ru-RU" sz="4400" dirty="0" smtClean="0"/>
              <a:t>*</a:t>
            </a:r>
            <a:r>
              <a:rPr lang="ru-RU" sz="4400" dirty="0" err="1" smtClean="0"/>
              <a:t>ЧДп</a:t>
            </a:r>
            <a:r>
              <a:rPr lang="ru-RU" sz="4400" dirty="0" smtClean="0"/>
              <a:t>), АВ (МОД </a:t>
            </a:r>
            <a:r>
              <a:rPr lang="ru-RU" sz="4400" smtClean="0"/>
              <a:t>- ВП/МП),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МВЛ (ЧД </a:t>
            </a:r>
            <a:r>
              <a:rPr lang="ru-RU" sz="4400" dirty="0" err="1" smtClean="0"/>
              <a:t>фн</a:t>
            </a:r>
            <a:r>
              <a:rPr lang="ru-RU" sz="4400" dirty="0" smtClean="0"/>
              <a:t> * ДО </a:t>
            </a:r>
            <a:r>
              <a:rPr lang="ru-RU" sz="4400" dirty="0" err="1" smtClean="0"/>
              <a:t>фн</a:t>
            </a:r>
            <a:r>
              <a:rPr lang="ru-RU" sz="4400" dirty="0" smtClean="0"/>
              <a:t>/ЖЁЛ)</a:t>
            </a:r>
            <a:endParaRPr lang="ru-RU" sz="4400" dirty="0" smtClean="0"/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54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230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ПЛАН ЛЕКЦИИ</vt:lpstr>
      <vt:lpstr>ЗНАЧЕНИЕ ДЫХАНИЯ</vt:lpstr>
      <vt:lpstr>ЭТАПЫ ДЫХАНИЯ</vt:lpstr>
      <vt:lpstr>Презентация PowerPoint</vt:lpstr>
      <vt:lpstr>ВНЕШНЕЕ ДЫХАНИЕ - ДД</vt:lpstr>
      <vt:lpstr>ВНЕШНЕЕ ДЫХАНИЕ - ДД</vt:lpstr>
      <vt:lpstr>ПОКАЗАТЕЛИ ВНЕШНЕГО ДЫХАНИЯ</vt:lpstr>
      <vt:lpstr>ПОКАЗАТЕЛИ ВНЕШНЕГО ДЫХАНИЯ</vt:lpstr>
      <vt:lpstr>СОСТАВ ВОЗДУХА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123zx</dc:creator>
  <cp:lastModifiedBy>123zx</cp:lastModifiedBy>
  <cp:revision>20</cp:revision>
  <dcterms:created xsi:type="dcterms:W3CDTF">2021-11-09T00:35:01Z</dcterms:created>
  <dcterms:modified xsi:type="dcterms:W3CDTF">2021-11-09T02:53:26Z</dcterms:modified>
</cp:coreProperties>
</file>