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5A67-5D5D-4AAE-81AF-7B9E48945674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0F5A-4531-47C1-A1B0-0E1592CB10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5A67-5D5D-4AAE-81AF-7B9E48945674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0F5A-4531-47C1-A1B0-0E1592CB10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5A67-5D5D-4AAE-81AF-7B9E48945674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0F5A-4531-47C1-A1B0-0E1592CB10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5A67-5D5D-4AAE-81AF-7B9E48945674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0F5A-4531-47C1-A1B0-0E1592CB10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5A67-5D5D-4AAE-81AF-7B9E48945674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0F5A-4531-47C1-A1B0-0E1592CB10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5A67-5D5D-4AAE-81AF-7B9E48945674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0F5A-4531-47C1-A1B0-0E1592CB10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5A67-5D5D-4AAE-81AF-7B9E48945674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0F5A-4531-47C1-A1B0-0E1592CB10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5A67-5D5D-4AAE-81AF-7B9E48945674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0F5A-4531-47C1-A1B0-0E1592CB10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5A67-5D5D-4AAE-81AF-7B9E48945674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0F5A-4531-47C1-A1B0-0E1592CB10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5A67-5D5D-4AAE-81AF-7B9E48945674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0F5A-4531-47C1-A1B0-0E1592CB10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5A67-5D5D-4AAE-81AF-7B9E48945674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0F5A-4531-47C1-A1B0-0E1592CB10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35A67-5D5D-4AAE-81AF-7B9E48945674}" type="datetimeFigureOut">
              <a:rPr lang="ru-RU" smtClean="0"/>
              <a:pPr/>
              <a:t>30.12.2020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30F5A-4531-47C1-A1B0-0E1592CB10E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Так, Г.И. Тушина (2005 г.) предлагает считать </a:t>
            </a:r>
            <a:r>
              <a:rPr lang="ru-RU" dirty="0" err="1"/>
              <a:t>здоровьесберегающей</a:t>
            </a:r>
            <a:r>
              <a:rPr lang="ru-RU" dirty="0"/>
              <a:t> средой «совокупность социально-педагогических условий, физиологических компонентов, способствующих реализации адаптивных возможностей </a:t>
            </a:r>
            <a:r>
              <a:rPr lang="ru-RU" dirty="0" smtClean="0"/>
              <a:t>школьников».</a:t>
            </a:r>
          </a:p>
          <a:p>
            <a:pPr>
              <a:buNone/>
            </a:pPr>
            <a:endParaRPr lang="ru-RU" dirty="0"/>
          </a:p>
          <a:p>
            <a:r>
              <a:rPr lang="ru-RU" dirty="0"/>
              <a:t>Г.Д. </a:t>
            </a:r>
            <a:r>
              <a:rPr lang="ru-RU" dirty="0" err="1"/>
              <a:t>Слесарева</a:t>
            </a:r>
            <a:r>
              <a:rPr lang="ru-RU" dirty="0"/>
              <a:t> (2011 г.) в статье, посвященной </a:t>
            </a:r>
            <a:r>
              <a:rPr lang="ru-RU" dirty="0" err="1"/>
              <a:t>здоровьесберегающей</a:t>
            </a:r>
            <a:r>
              <a:rPr lang="ru-RU" dirty="0"/>
              <a:t> деятельности образовательного учреждения,  определяет </a:t>
            </a:r>
            <a:r>
              <a:rPr lang="ru-RU" dirty="0" err="1" smtClean="0"/>
              <a:t>здоровьесберегающую</a:t>
            </a:r>
            <a:r>
              <a:rPr lang="ru-RU" dirty="0" smtClean="0"/>
              <a:t> </a:t>
            </a:r>
            <a:r>
              <a:rPr lang="ru-RU" dirty="0"/>
              <a:t>среду как «идеальную модель, к которой стремятся все участники </a:t>
            </a:r>
            <a:r>
              <a:rPr lang="ru-RU" dirty="0" smtClean="0"/>
              <a:t>образовательного </a:t>
            </a:r>
            <a:r>
              <a:rPr lang="ru-RU" dirty="0"/>
              <a:t>процесса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 </a:t>
            </a:r>
            <a:r>
              <a:rPr lang="ru-RU" dirty="0"/>
              <a:t>В рамках такого понимания, автор говорит, что </a:t>
            </a:r>
            <a:r>
              <a:rPr lang="ru-RU" dirty="0" smtClean="0"/>
              <a:t>концептуальные </a:t>
            </a:r>
            <a:r>
              <a:rPr lang="ru-RU" dirty="0"/>
              <a:t>основы </a:t>
            </a:r>
            <a:r>
              <a:rPr lang="ru-RU" dirty="0" err="1"/>
              <a:t>здоровьесберегающей</a:t>
            </a:r>
            <a:r>
              <a:rPr lang="ru-RU" dirty="0"/>
              <a:t> среды должны включать «</a:t>
            </a:r>
            <a:r>
              <a:rPr lang="ru-RU" dirty="0" smtClean="0"/>
              <a:t>разработку </a:t>
            </a:r>
            <a:r>
              <a:rPr lang="ru-RU" dirty="0"/>
              <a:t>ведущих идей, целей и задач; характеристику методологических </a:t>
            </a:r>
            <a:r>
              <a:rPr lang="ru-RU" dirty="0" smtClean="0"/>
              <a:t>подходов </a:t>
            </a:r>
            <a:r>
              <a:rPr lang="ru-RU" dirty="0"/>
              <a:t>и принципов; анализ условий реализации»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597352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Ярким подтверждением правомерности нашей исследовательской </a:t>
            </a:r>
            <a:r>
              <a:rPr lang="ru-RU" dirty="0" smtClean="0"/>
              <a:t>логики </a:t>
            </a:r>
            <a:r>
              <a:rPr lang="ru-RU" dirty="0"/>
              <a:t>могут стать аргументы А.А. </a:t>
            </a:r>
            <a:r>
              <a:rPr lang="ru-RU" dirty="0" err="1"/>
              <a:t>Коробейникова</a:t>
            </a:r>
            <a:r>
              <a:rPr lang="ru-RU" dirty="0"/>
              <a:t>, использованные им в докладе для </a:t>
            </a:r>
            <a:r>
              <a:rPr lang="ru-RU" dirty="0" err="1"/>
              <a:t>Евросовета</a:t>
            </a:r>
            <a:r>
              <a:rPr lang="ru-RU" dirty="0"/>
              <a:t> о внедрении </a:t>
            </a:r>
            <a:r>
              <a:rPr lang="ru-RU" dirty="0" err="1"/>
              <a:t>здоровьеразвивающей</a:t>
            </a:r>
            <a:r>
              <a:rPr lang="ru-RU" dirty="0"/>
              <a:t> педагогики. Автор </a:t>
            </a:r>
            <a:r>
              <a:rPr lang="ru-RU" dirty="0" smtClean="0"/>
              <a:t>доклада </a:t>
            </a:r>
            <a:r>
              <a:rPr lang="ru-RU" dirty="0"/>
              <a:t>отмечает необходимость повсеместно создать условия для того, </a:t>
            </a:r>
            <a:r>
              <a:rPr lang="ru-RU" dirty="0" smtClean="0"/>
              <a:t>чтобы «учебный </a:t>
            </a:r>
            <a:r>
              <a:rPr lang="ru-RU" dirty="0"/>
              <a:t>процесс соответствовал природе конкретного ребенка, чтобы этот процесс приспосабливался к его природным способностям, а не наоборот».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Важно </a:t>
            </a:r>
            <a:r>
              <a:rPr lang="ru-RU" dirty="0"/>
              <a:t>обращение к сознанию ребенка через «систему знаний о здоровье, </a:t>
            </a:r>
            <a:r>
              <a:rPr lang="ru-RU" dirty="0" smtClean="0"/>
              <a:t>выход </a:t>
            </a:r>
            <a:r>
              <a:rPr lang="ru-RU" dirty="0"/>
              <a:t>на подсознание через формирование навыков, умений и привычек </a:t>
            </a:r>
            <a:r>
              <a:rPr lang="ru-RU" dirty="0" smtClean="0"/>
              <a:t>здоровой </a:t>
            </a:r>
            <a:r>
              <a:rPr lang="ru-RU" dirty="0"/>
              <a:t>жизнедеятельности</a:t>
            </a:r>
            <a:r>
              <a:rPr lang="ru-RU" dirty="0" smtClean="0"/>
              <a:t>»</a:t>
            </a:r>
          </a:p>
          <a:p>
            <a:endParaRPr lang="ru-RU" dirty="0" smtClean="0"/>
          </a:p>
          <a:p>
            <a:r>
              <a:rPr lang="ru-RU" dirty="0"/>
              <a:t>Эти доминанты </a:t>
            </a:r>
            <a:r>
              <a:rPr lang="ru-RU" dirty="0" err="1"/>
              <a:t>здоровьесберегающей</a:t>
            </a:r>
            <a:r>
              <a:rPr lang="ru-RU" dirty="0"/>
              <a:t> среды есть главное и  </a:t>
            </a:r>
            <a:r>
              <a:rPr lang="ru-RU" dirty="0" smtClean="0"/>
              <a:t>обязательное </a:t>
            </a:r>
            <a:r>
              <a:rPr lang="ru-RU" dirty="0"/>
              <a:t>требование к реализации ее педагогических функций. В них, как мы </a:t>
            </a:r>
            <a:r>
              <a:rPr lang="ru-RU" dirty="0" smtClean="0"/>
              <a:t>считаем</a:t>
            </a:r>
            <a:r>
              <a:rPr lang="ru-RU" dirty="0"/>
              <a:t>, выражается принципиальное</a:t>
            </a:r>
            <a:r>
              <a:rPr lang="ru-RU" u="sng" dirty="0"/>
              <a:t> отличие педагогического аспекта </a:t>
            </a:r>
            <a:r>
              <a:rPr lang="ru-RU" u="sng" dirty="0" err="1" smtClean="0"/>
              <a:t>здоровьесбережения</a:t>
            </a:r>
            <a:r>
              <a:rPr lang="ru-RU" u="sng" dirty="0" smtClean="0"/>
              <a:t> </a:t>
            </a:r>
            <a:r>
              <a:rPr lang="ru-RU" u="sng" dirty="0"/>
              <a:t>от медицинского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77500" lnSpcReduction="20000"/>
          </a:bodyPr>
          <a:lstStyle/>
          <a:p>
            <a:r>
              <a:rPr lang="ru-RU" i="1" dirty="0" err="1"/>
              <a:t>Здоровьесберегающая</a:t>
            </a:r>
            <a:r>
              <a:rPr lang="ru-RU" i="1" dirty="0"/>
              <a:t> среда </a:t>
            </a:r>
            <a:r>
              <a:rPr lang="ru-RU" dirty="0"/>
              <a:t>– это особый уклад деятельности </a:t>
            </a:r>
            <a:r>
              <a:rPr lang="ru-RU" dirty="0" err="1"/>
              <a:t>образователь</a:t>
            </a:r>
            <a:r>
              <a:rPr lang="ru-RU" dirty="0"/>
              <a:t>- </a:t>
            </a:r>
            <a:r>
              <a:rPr lang="ru-RU" dirty="0" err="1"/>
              <a:t>ного</a:t>
            </a:r>
            <a:r>
              <a:rPr lang="ru-RU" dirty="0"/>
              <a:t> учреждения, который поддерживает здоровый образ  жизни ее субъектов и содействует их саморазвитию в обретении ценности здоровья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Понятием «уклад» </a:t>
            </a:r>
            <a:r>
              <a:rPr lang="ru-RU" dirty="0" smtClean="0"/>
              <a:t>- это </a:t>
            </a:r>
            <a:r>
              <a:rPr lang="ru-RU" dirty="0"/>
              <a:t>одно из обязательных свойств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</a:t>
            </a:r>
            <a:r>
              <a:rPr lang="ru-RU" dirty="0"/>
              <a:t>среды, которое связано с ее устойчивостью, завершенностью.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Уклад </a:t>
            </a:r>
            <a:r>
              <a:rPr lang="ru-RU" dirty="0"/>
              <a:t>как то, что принято и понято всеми субъектами </a:t>
            </a:r>
            <a:r>
              <a:rPr lang="ru-RU" dirty="0" err="1"/>
              <a:t>средообразования</a:t>
            </a:r>
            <a:r>
              <a:rPr lang="ru-RU" dirty="0"/>
              <a:t>. </a:t>
            </a:r>
            <a:r>
              <a:rPr lang="ru-RU" dirty="0" smtClean="0"/>
              <a:t>Уклад </a:t>
            </a:r>
            <a:r>
              <a:rPr lang="ru-RU" dirty="0"/>
              <a:t>как мера статичности средового фактора </a:t>
            </a:r>
            <a:r>
              <a:rPr lang="ru-RU" dirty="0" err="1"/>
              <a:t>здоровьесбережения</a:t>
            </a:r>
            <a:r>
              <a:rPr lang="ru-RU" dirty="0"/>
              <a:t> и </a:t>
            </a:r>
            <a:r>
              <a:rPr lang="ru-RU" dirty="0" smtClean="0"/>
              <a:t>постоянства </a:t>
            </a:r>
            <a:r>
              <a:rPr lang="ru-RU" dirty="0"/>
              <a:t>функций, реализуемых образовательным учреждением посредством </a:t>
            </a:r>
            <a:r>
              <a:rPr lang="ru-RU" dirty="0" smtClean="0"/>
              <a:t>организации </a:t>
            </a:r>
            <a:r>
              <a:rPr lang="ru-RU" dirty="0" err="1"/>
              <a:t>здоровьесберегающей</a:t>
            </a:r>
            <a:r>
              <a:rPr lang="ru-RU" dirty="0"/>
              <a:t> среды.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8072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Под структурой </a:t>
            </a:r>
            <a:r>
              <a:rPr lang="ru-RU" dirty="0" err="1"/>
              <a:t>здоровьесберегающей</a:t>
            </a:r>
            <a:r>
              <a:rPr lang="ru-RU" dirty="0"/>
              <a:t> среды мы будем понимать ее внутреннюю форму, обусловленную функциональной спецификой и </a:t>
            </a:r>
            <a:r>
              <a:rPr lang="ru-RU" dirty="0" err="1"/>
              <a:t>взаимо</a:t>
            </a:r>
            <a:r>
              <a:rPr lang="ru-RU" dirty="0"/>
              <a:t>- связью составляющих ее элементов. Выделение таковых элементов не только способствует завершенному пониманию </a:t>
            </a:r>
            <a:r>
              <a:rPr lang="ru-RU" dirty="0" err="1"/>
              <a:t>здоровьесберегающей</a:t>
            </a:r>
            <a:r>
              <a:rPr lang="ru-RU" dirty="0"/>
              <a:t> среды, но и служит теоретическим основанием  дальнейшей экспериментальной работы по ее организации в образовательном учреждении</a:t>
            </a:r>
            <a:r>
              <a:rPr lang="ru-RU" dirty="0" smtClean="0"/>
              <a:t>.</a:t>
            </a:r>
          </a:p>
          <a:p>
            <a:r>
              <a:rPr lang="ru-RU" dirty="0"/>
              <a:t>В пособии «</a:t>
            </a:r>
            <a:r>
              <a:rPr lang="ru-RU" dirty="0" smtClean="0"/>
              <a:t>Образовательная </a:t>
            </a:r>
            <a:r>
              <a:rPr lang="ru-RU" dirty="0"/>
              <a:t>среда: от моделирования к проектированию» </a:t>
            </a:r>
            <a:r>
              <a:rPr lang="ru-RU" dirty="0" smtClean="0"/>
              <a:t>В.А. </a:t>
            </a:r>
            <a:r>
              <a:rPr lang="ru-RU" dirty="0" err="1" smtClean="0"/>
              <a:t>Ясвин</a:t>
            </a:r>
            <a:r>
              <a:rPr lang="ru-RU" dirty="0" smtClean="0"/>
              <a:t> </a:t>
            </a:r>
            <a:r>
              <a:rPr lang="ru-RU" dirty="0"/>
              <a:t>раскрывает структуру образовательной среды, состоящую из трех компонентов: </a:t>
            </a:r>
            <a:r>
              <a:rPr lang="ru-RU" dirty="0" smtClean="0"/>
              <a:t>пространственно-предметного</a:t>
            </a:r>
            <a:r>
              <a:rPr lang="ru-RU" dirty="0"/>
              <a:t>; </a:t>
            </a:r>
            <a:r>
              <a:rPr lang="ru-RU" dirty="0" err="1"/>
              <a:t>психодидактического</a:t>
            </a:r>
            <a:r>
              <a:rPr lang="ru-RU" dirty="0"/>
              <a:t> и социального. </a:t>
            </a:r>
            <a:endParaRPr lang="ru-RU" dirty="0" smtClean="0"/>
          </a:p>
          <a:p>
            <a:r>
              <a:rPr lang="ru-RU" dirty="0" smtClean="0"/>
              <a:t>На пересечении </a:t>
            </a:r>
            <a:r>
              <a:rPr lang="ru-RU" dirty="0"/>
              <a:t>первого и второго компонентов В.А. </a:t>
            </a:r>
            <a:r>
              <a:rPr lang="ru-RU" dirty="0" err="1"/>
              <a:t>Ясвин</a:t>
            </a:r>
            <a:r>
              <a:rPr lang="ru-RU" dirty="0"/>
              <a:t> рассматривает принципы и методы организации стимулов; на пересечении второго и третьего – </a:t>
            </a:r>
            <a:r>
              <a:rPr lang="ru-RU" dirty="0" smtClean="0"/>
              <a:t>принципы </a:t>
            </a:r>
            <a:r>
              <a:rPr lang="ru-RU" dirty="0"/>
              <a:t>и методы организации  взаимодействия; на пересечении первого,  второго и третьего – принципы и методы организации </a:t>
            </a:r>
            <a:r>
              <a:rPr lang="ru-RU" dirty="0" smtClean="0"/>
              <a:t>деятельности. Согласно </a:t>
            </a:r>
            <a:r>
              <a:rPr lang="ru-RU" dirty="0"/>
              <a:t>доводам В.А. </a:t>
            </a:r>
            <a:r>
              <a:rPr lang="ru-RU" dirty="0" err="1"/>
              <a:t>Ясвина</a:t>
            </a:r>
            <a:r>
              <a:rPr lang="ru-RU" dirty="0"/>
              <a:t>, образовательная среда должна обладать такими свойствами, как модальность; широта; интенсивность; степень </a:t>
            </a:r>
            <a:r>
              <a:rPr lang="ru-RU" dirty="0" err="1" smtClean="0"/>
              <a:t>осознаваемости</a:t>
            </a:r>
            <a:r>
              <a:rPr lang="ru-RU" dirty="0"/>
              <a:t>; устойчивость; эмоциональность; обобщенность; </a:t>
            </a:r>
            <a:r>
              <a:rPr lang="ru-RU" dirty="0" err="1"/>
              <a:t>доминантность</a:t>
            </a:r>
            <a:r>
              <a:rPr lang="ru-RU" dirty="0"/>
              <a:t>; </a:t>
            </a:r>
            <a:r>
              <a:rPr lang="ru-RU" dirty="0" smtClean="0"/>
              <a:t> </a:t>
            </a:r>
            <a:r>
              <a:rPr lang="ru-RU" dirty="0"/>
              <a:t>социальная активность; мобильность.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 </a:t>
            </a:r>
            <a:r>
              <a:rPr lang="ru-RU" dirty="0" smtClean="0"/>
              <a:t>структуре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среды </a:t>
            </a:r>
            <a:r>
              <a:rPr lang="ru-RU" dirty="0" smtClean="0"/>
              <a:t>можно выделить следующие </a:t>
            </a:r>
            <a:r>
              <a:rPr lang="ru-RU" dirty="0" smtClean="0"/>
              <a:t>компоненты:</a:t>
            </a:r>
          </a:p>
          <a:p>
            <a:pPr lvl="0"/>
            <a:r>
              <a:rPr lang="ru-RU" dirty="0" smtClean="0"/>
              <a:t>Предметно-пространственный (особенности места, где расположено образовательное учреждение; материально-техническое обеспечение </a:t>
            </a:r>
            <a:r>
              <a:rPr lang="ru-RU" dirty="0" smtClean="0"/>
              <a:t>процесса </a:t>
            </a:r>
            <a:r>
              <a:rPr lang="ru-RU" dirty="0" smtClean="0"/>
              <a:t>образования; эстетика интерьера и т.п.).</a:t>
            </a:r>
          </a:p>
          <a:p>
            <a:pPr lvl="0"/>
            <a:r>
              <a:rPr lang="ru-RU" dirty="0" smtClean="0"/>
              <a:t>Организационно-стратегический (качество  концептуализации </a:t>
            </a:r>
            <a:r>
              <a:rPr lang="ru-RU" dirty="0" err="1" smtClean="0"/>
              <a:t>средообразования</a:t>
            </a:r>
            <a:r>
              <a:rPr lang="ru-RU" dirty="0" smtClean="0"/>
              <a:t>; тактика управления средовым фактором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; обеспеченность кадрами и т.п.).</a:t>
            </a:r>
          </a:p>
          <a:p>
            <a:pPr lvl="0"/>
            <a:r>
              <a:rPr lang="ru-RU" dirty="0" smtClean="0"/>
              <a:t>Коммуникативно-технологический (характер педагогического </a:t>
            </a:r>
            <a:r>
              <a:rPr lang="ru-RU" dirty="0" smtClean="0"/>
              <a:t>взаимодействия </a:t>
            </a:r>
            <a:r>
              <a:rPr lang="ru-RU" dirty="0" smtClean="0"/>
              <a:t>субъектов образовательного процесса; используемые технологии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; связь основного и дополнительного образования; </a:t>
            </a:r>
            <a:r>
              <a:rPr lang="ru-RU" dirty="0" smtClean="0"/>
              <a:t>степень </a:t>
            </a:r>
            <a:r>
              <a:rPr lang="ru-RU" dirty="0" smtClean="0"/>
              <a:t>вовлеченности учащихся в </a:t>
            </a:r>
            <a:r>
              <a:rPr lang="ru-RU" dirty="0" err="1" smtClean="0"/>
              <a:t>средообразование</a:t>
            </a:r>
            <a:r>
              <a:rPr lang="ru-RU" dirty="0" smtClean="0"/>
              <a:t> и т.п</a:t>
            </a:r>
            <a:r>
              <a:rPr lang="ru-RU" dirty="0" smtClean="0"/>
              <a:t>.).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123728" y="548680"/>
            <a:ext cx="489654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Компоненты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образовательной среды</a:t>
            </a:r>
          </a:p>
          <a:p>
            <a:pPr algn="ctr"/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5652120" y="2204864"/>
            <a:ext cx="285861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Пространственно- предметный</a:t>
            </a:r>
          </a:p>
          <a:p>
            <a:pPr algn="ctr"/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2771800" y="3717032"/>
            <a:ext cx="393873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Организационно- стратегический</a:t>
            </a:r>
          </a:p>
          <a:p>
            <a:pPr algn="ctr"/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611560" y="2204864"/>
            <a:ext cx="3384376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Коммуникативно</a:t>
            </a:r>
            <a:r>
              <a:rPr lang="ru-RU" dirty="0" smtClean="0"/>
              <a:t>- технологический</a:t>
            </a:r>
          </a:p>
          <a:p>
            <a:pPr algn="ctr"/>
            <a:endParaRPr lang="ru-RU" dirty="0"/>
          </a:p>
        </p:txBody>
      </p:sp>
      <p:cxnSp>
        <p:nvCxnSpPr>
          <p:cNvPr id="9" name="Прямая со стрелкой 8"/>
          <p:cNvCxnSpPr>
            <a:stCxn id="4" idx="5"/>
            <a:endCxn id="5" idx="0"/>
          </p:cNvCxnSpPr>
          <p:nvPr/>
        </p:nvCxnSpPr>
        <p:spPr>
          <a:xfrm>
            <a:off x="6303189" y="1329169"/>
            <a:ext cx="778239" cy="8756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endCxn id="6" idx="0"/>
          </p:cNvCxnSpPr>
          <p:nvPr/>
        </p:nvCxnSpPr>
        <p:spPr>
          <a:xfrm>
            <a:off x="4716016" y="1412776"/>
            <a:ext cx="25152" cy="2304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>
            <a:off x="1979712" y="1340768"/>
            <a:ext cx="789092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Понятно, что при общем равном значении указанных </a:t>
            </a:r>
            <a:r>
              <a:rPr lang="ru-RU" i="1" dirty="0" smtClean="0"/>
              <a:t> </a:t>
            </a:r>
            <a:r>
              <a:rPr lang="ru-RU" dirty="0" smtClean="0"/>
              <a:t>компонентов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среды, удельный их вес не одинаков. Совершенно очевидно, что грамотная стратегия </a:t>
            </a:r>
            <a:r>
              <a:rPr lang="ru-RU" dirty="0" err="1" smtClean="0"/>
              <a:t>средообразования</a:t>
            </a:r>
            <a:r>
              <a:rPr lang="ru-RU" dirty="0" smtClean="0"/>
              <a:t> может нейтрализовать негативные свойства пространственно-предметного компонента среды.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В  </a:t>
            </a:r>
            <a:r>
              <a:rPr lang="ru-RU" dirty="0" smtClean="0"/>
              <a:t>то же время, даже при идеально разработанной стратегии решающее влияние на процесс средовой детерминации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 будет иметь все-таки коммуникативно-технологический компонент, поскольку именно в нем </a:t>
            </a:r>
            <a:r>
              <a:rPr lang="ru-RU" dirty="0" smtClean="0"/>
              <a:t>заключены </a:t>
            </a:r>
            <a:r>
              <a:rPr lang="ru-RU" dirty="0" smtClean="0"/>
              <a:t>субъектно-психические ресурсы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среды.  Тем не менее, для характеристики каждого из компонентов стоит придерживаться порядка, заданного выше.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Пространственно-предметный компонент – это эмпирически </a:t>
            </a:r>
            <a:r>
              <a:rPr lang="ru-RU" dirty="0" smtClean="0"/>
              <a:t>наблюдаемое </a:t>
            </a:r>
            <a:r>
              <a:rPr lang="ru-RU" dirty="0" smtClean="0"/>
              <a:t>и сознаваемое окружение жизнедеятельности субъектов </a:t>
            </a:r>
            <a:r>
              <a:rPr lang="ru-RU" dirty="0" smtClean="0"/>
              <a:t>образовательного </a:t>
            </a:r>
            <a:r>
              <a:rPr lang="ru-RU" dirty="0" smtClean="0"/>
              <a:t>процесса, протекающей в его пространственно-временных границах.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В составе </a:t>
            </a:r>
            <a:r>
              <a:rPr lang="ru-RU" dirty="0" smtClean="0"/>
              <a:t>этого компонента следует рассматривать как окружение-данность (то, над чем образовательное учреждение не трудилось), так и окружение, </a:t>
            </a:r>
            <a:r>
              <a:rPr lang="ru-RU" dirty="0" smtClean="0"/>
              <a:t>созданное </a:t>
            </a:r>
            <a:r>
              <a:rPr lang="ru-RU" dirty="0" smtClean="0"/>
              <a:t>в процессе целенаправленной деятельности.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 smtClean="0"/>
              <a:t>первом случае, можно говорить о ландшафте местоположения образовательного учреждения; его архитектурном стиле; об особенностях района, в котором  функционирует школа и т.п. Во втором случае, речь будет идти об интерьере самой школы, материально-техническом обеспечении образовательного процесса, </a:t>
            </a:r>
            <a:r>
              <a:rPr lang="ru-RU" dirty="0" smtClean="0"/>
              <a:t>оборудовании </a:t>
            </a:r>
            <a:r>
              <a:rPr lang="ru-RU" dirty="0" smtClean="0"/>
              <a:t>кабинетов; благоустройстве рекреационных мест и т.п.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33670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Условно ее можно определить как </a:t>
            </a:r>
            <a:r>
              <a:rPr lang="ru-RU" dirty="0" smtClean="0"/>
              <a:t>функцию </a:t>
            </a:r>
            <a:r>
              <a:rPr lang="ru-RU" dirty="0" smtClean="0"/>
              <a:t>утверждения стиля, если вкладывать в понятие стиля «устойчиво </a:t>
            </a:r>
            <a:r>
              <a:rPr lang="ru-RU" dirty="0" smtClean="0"/>
              <a:t>воспроизводимые </a:t>
            </a:r>
            <a:r>
              <a:rPr lang="ru-RU" dirty="0" smtClean="0"/>
              <a:t>отличительные черты чего-либо». Субъектам </a:t>
            </a:r>
            <a:r>
              <a:rPr lang="ru-RU" dirty="0" err="1" smtClean="0"/>
              <a:t>образовательно</a:t>
            </a:r>
            <a:r>
              <a:rPr lang="ru-RU" dirty="0" smtClean="0"/>
              <a:t>- го процесса крайне важно ощущать наличие такого стиля, поскольку это </a:t>
            </a:r>
            <a:r>
              <a:rPr lang="ru-RU" dirty="0" smtClean="0"/>
              <a:t>способствует </a:t>
            </a:r>
            <a:r>
              <a:rPr lang="ru-RU" dirty="0" smtClean="0"/>
              <a:t>реализации одной из базовых потребностей человека – </a:t>
            </a:r>
            <a:r>
              <a:rPr lang="ru-RU" dirty="0" smtClean="0"/>
              <a:t>потребности </a:t>
            </a:r>
            <a:r>
              <a:rPr lang="ru-RU" dirty="0" smtClean="0"/>
              <a:t>в принадлежности к группе. В </a:t>
            </a:r>
            <a:r>
              <a:rPr lang="ru-RU" dirty="0" err="1" smtClean="0"/>
              <a:t>средообразовании</a:t>
            </a:r>
            <a:r>
              <a:rPr lang="ru-RU" dirty="0" smtClean="0"/>
              <a:t> необходимо это </a:t>
            </a:r>
            <a:r>
              <a:rPr lang="ru-RU" dirty="0" smtClean="0"/>
              <a:t>учитывать </a:t>
            </a:r>
            <a:r>
              <a:rPr lang="ru-RU" dirty="0" smtClean="0"/>
              <a:t>и всячески использовать, чтобы ощущение принадлежности было </a:t>
            </a:r>
            <a:r>
              <a:rPr lang="ru-RU" dirty="0" smtClean="0"/>
              <a:t>позитивным</a:t>
            </a:r>
            <a:r>
              <a:rPr lang="ru-RU" dirty="0" smtClean="0"/>
              <a:t>, чтобы само отношение к школьной среде было престижным.</a:t>
            </a:r>
          </a:p>
          <a:p>
            <a:r>
              <a:rPr lang="ru-RU" dirty="0" smtClean="0"/>
              <a:t>Говоря о </a:t>
            </a:r>
            <a:r>
              <a:rPr lang="ru-RU" dirty="0" err="1" smtClean="0"/>
              <a:t>стилеутверждающей</a:t>
            </a:r>
            <a:r>
              <a:rPr lang="ru-RU" dirty="0" smtClean="0"/>
              <a:t> функции пространственно-предметного компонента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среды, мы принимаем в расчет опыт ряда инновационных школ, решивших  продвигать корпоративную школьную идеологию стратегию и ценности. Выгодные характеристики школы, как считает О.А. </a:t>
            </a:r>
            <a:r>
              <a:rPr lang="ru-RU" dirty="0" err="1" smtClean="0"/>
              <a:t>Матвейчев</a:t>
            </a:r>
            <a:r>
              <a:rPr lang="ru-RU" dirty="0" smtClean="0"/>
              <a:t>, это характеристики, которыми она выделяется на фоне других </a:t>
            </a:r>
            <a:r>
              <a:rPr lang="ru-RU" dirty="0" smtClean="0"/>
              <a:t>школ.  </a:t>
            </a:r>
            <a:r>
              <a:rPr lang="ru-RU" dirty="0" smtClean="0"/>
              <a:t>Атрибутика имиджа школы, безусловно, </a:t>
            </a:r>
            <a:r>
              <a:rPr lang="ru-RU" dirty="0" smtClean="0"/>
              <a:t>является </a:t>
            </a:r>
            <a:r>
              <a:rPr lang="ru-RU" dirty="0" smtClean="0"/>
              <a:t>исходной для разработки особой атрибутики среды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.  В идеале, если стратегия последней отразится в фирменной школьной </a:t>
            </a:r>
            <a:r>
              <a:rPr lang="ru-RU" dirty="0" smtClean="0"/>
              <a:t>эмблеме</a:t>
            </a:r>
            <a:r>
              <a:rPr lang="ru-RU" dirty="0" smtClean="0"/>
              <a:t>, в корпоративной форме (если есть), в дизайне школьного сайта и др. В любом случае, продумать данный элемент среды – задача серьезная и </a:t>
            </a:r>
            <a:r>
              <a:rPr lang="ru-RU" dirty="0" smtClean="0"/>
              <a:t>нужная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Второй функцией пространственно-временного компонента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</a:t>
            </a:r>
            <a:r>
              <a:rPr lang="ru-RU" dirty="0" smtClean="0"/>
              <a:t>среды мы видим функцию ее материально-технического </a:t>
            </a:r>
            <a:r>
              <a:rPr lang="ru-RU" dirty="0" smtClean="0"/>
              <a:t>обеспечения</a:t>
            </a:r>
            <a:r>
              <a:rPr lang="ru-RU" dirty="0" smtClean="0"/>
              <a:t>. Как ни парадоксально, но именно эта функция рассматривается в </a:t>
            </a:r>
            <a:r>
              <a:rPr lang="ru-RU" dirty="0" smtClean="0"/>
              <a:t>педагогических </a:t>
            </a:r>
            <a:r>
              <a:rPr lang="ru-RU" dirty="0" smtClean="0"/>
              <a:t>исследованиях чаще всего, хотя имеет большее отношение к экономике образования, нежели к педагогике. Понятно, что на голом </a:t>
            </a:r>
            <a:r>
              <a:rPr lang="ru-RU" dirty="0" smtClean="0"/>
              <a:t>энтузиазме </a:t>
            </a:r>
            <a:r>
              <a:rPr lang="ru-RU" dirty="0" err="1" smtClean="0"/>
              <a:t>здоровьесберегающую</a:t>
            </a:r>
            <a:r>
              <a:rPr lang="ru-RU" dirty="0" smtClean="0"/>
              <a:t> деятельность осуществлять непросто и вряд ли разумно, но и измерять эффективность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среды </a:t>
            </a:r>
            <a:r>
              <a:rPr lang="ru-RU" dirty="0" smtClean="0"/>
              <a:t>количеством </a:t>
            </a:r>
            <a:r>
              <a:rPr lang="ru-RU" dirty="0" smtClean="0"/>
              <a:t>модернизированных компьютерных мест или  качеством освещения классных комнат тоже нельзя. </a:t>
            </a:r>
            <a:r>
              <a:rPr lang="ru-RU" dirty="0" smtClean="0"/>
              <a:t>Внимание </a:t>
            </a:r>
            <a:r>
              <a:rPr lang="ru-RU" dirty="0" smtClean="0"/>
              <a:t>к этой </a:t>
            </a:r>
            <a:r>
              <a:rPr lang="ru-RU" dirty="0" smtClean="0"/>
              <a:t>составляющей </a:t>
            </a:r>
            <a:r>
              <a:rPr lang="ru-RU" dirty="0" smtClean="0"/>
              <a:t>пространственно-предметного компонента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среды должно быть сдержанным, не выходящим за рамки педагогической науки.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Следующий компонент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среды – организационно- стратегический. В нем мы выделяем такие основные составляющие, как </a:t>
            </a:r>
            <a:r>
              <a:rPr lang="ru-RU" dirty="0" smtClean="0"/>
              <a:t>качество </a:t>
            </a:r>
            <a:r>
              <a:rPr lang="ru-RU" dirty="0" smtClean="0"/>
              <a:t>концептуализации  </a:t>
            </a:r>
            <a:r>
              <a:rPr lang="ru-RU" dirty="0" err="1" smtClean="0"/>
              <a:t>средообразования</a:t>
            </a:r>
            <a:r>
              <a:rPr lang="ru-RU" dirty="0" smtClean="0"/>
              <a:t>; тактика управления средовым фактором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; обеспеченность кадрами.</a:t>
            </a:r>
          </a:p>
          <a:p>
            <a:r>
              <a:rPr lang="ru-RU" dirty="0" smtClean="0"/>
              <a:t>Ключевая </a:t>
            </a:r>
            <a:r>
              <a:rPr lang="ru-RU" dirty="0" smtClean="0"/>
              <a:t>роль </a:t>
            </a:r>
            <a:r>
              <a:rPr lang="ru-RU" dirty="0" smtClean="0"/>
              <a:t>отводится </a:t>
            </a:r>
            <a:r>
              <a:rPr lang="ru-RU" dirty="0" smtClean="0"/>
              <a:t>концепции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, хотя </a:t>
            </a:r>
            <a:r>
              <a:rPr lang="ru-RU" dirty="0" smtClean="0"/>
              <a:t> </a:t>
            </a:r>
            <a:r>
              <a:rPr lang="ru-RU" dirty="0" smtClean="0"/>
              <a:t>это несколько условный элемент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среды.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Безусловным он может быть только в своей печатной версии. Вместе с тем, ясно, что без концепции ни о какой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среде речи идти не может, поскольку стихийно такая среда не образуется. Концепция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среды должна </a:t>
            </a:r>
            <a:r>
              <a:rPr lang="ru-RU" dirty="0" smtClean="0"/>
              <a:t>разрабатываться в рамках подпрограммы Программы развития образовательного учреждения.  Однако возможны ситуации, когда организация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деятельности инициируется не администрацией школы, а муниципальными (краевыми и др.) органами управления образования. Тогда концепция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 разрабатывается как основа педагогического эксперимента и входит в состав его нормативного обеспечения.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Подобную оценку </a:t>
            </a:r>
            <a:r>
              <a:rPr lang="ru-RU" dirty="0" smtClean="0"/>
              <a:t>дает к </a:t>
            </a:r>
            <a:r>
              <a:rPr lang="ru-RU" dirty="0"/>
              <a:t>пониманию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</a:t>
            </a:r>
            <a:r>
              <a:rPr lang="ru-RU" dirty="0"/>
              <a:t>среды, представленному К.А. Колесниковым (2011 г.) в сборнике </a:t>
            </a:r>
            <a:r>
              <a:rPr lang="ru-RU" dirty="0" smtClean="0"/>
              <a:t>методических </a:t>
            </a:r>
            <a:r>
              <a:rPr lang="ru-RU" dirty="0"/>
              <a:t>материалов с общим названием «Школа здоровья и радости».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Автор </a:t>
            </a:r>
            <a:r>
              <a:rPr lang="ru-RU" dirty="0"/>
              <a:t>сводит понятие среды к системе мер, обеспечивающих психологическую, интеллектуальную, социально-нравственную, информационную и </a:t>
            </a:r>
            <a:r>
              <a:rPr lang="ru-RU" dirty="0" smtClean="0"/>
              <a:t>физическую </a:t>
            </a:r>
            <a:r>
              <a:rPr lang="ru-RU" dirty="0"/>
              <a:t>безопасность жизнедеятельности учащихся в образовательном </a:t>
            </a:r>
            <a:r>
              <a:rPr lang="ru-RU" dirty="0" smtClean="0"/>
              <a:t>учреждении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Выдвигая </a:t>
            </a:r>
            <a:r>
              <a:rPr lang="ru-RU" dirty="0"/>
              <a:t>идею «культуры безопасности», К.А. Колесников пишет о необходимости формировать у учащихся умения «защищать себя, </a:t>
            </a:r>
            <a:r>
              <a:rPr lang="ru-RU" dirty="0" smtClean="0"/>
              <a:t>противостоять </a:t>
            </a:r>
            <a:r>
              <a:rPr lang="ru-RU" dirty="0"/>
              <a:t>различным негативным воздействиям как внешнего, так и внутреннего социума, адекватно вести себя в рамках любой чрезвычайной ситуации</a:t>
            </a:r>
            <a:r>
              <a:rPr lang="ru-RU" dirty="0" smtClean="0"/>
              <a:t>». </a:t>
            </a:r>
            <a:r>
              <a:rPr lang="ru-RU" dirty="0"/>
              <a:t>Увлекаясь, однако, указанной идеей, автор отступает от логики </a:t>
            </a:r>
            <a:r>
              <a:rPr lang="ru-RU" dirty="0" smtClean="0"/>
              <a:t>средовой </a:t>
            </a:r>
            <a:r>
              <a:rPr lang="ru-RU" dirty="0"/>
              <a:t>детерминации </a:t>
            </a:r>
            <a:r>
              <a:rPr lang="ru-RU" dirty="0" err="1"/>
              <a:t>здоровьесбережения</a:t>
            </a:r>
            <a:r>
              <a:rPr lang="ru-RU" dirty="0"/>
              <a:t> и, соответственно, оставляет </a:t>
            </a:r>
            <a:r>
              <a:rPr lang="ru-RU" dirty="0" smtClean="0"/>
              <a:t>открытым </a:t>
            </a:r>
            <a:r>
              <a:rPr lang="ru-RU" dirty="0"/>
              <a:t>вопрос сущности </a:t>
            </a:r>
            <a:r>
              <a:rPr lang="ru-RU" dirty="0" err="1"/>
              <a:t>здоровьесберегающей</a:t>
            </a:r>
            <a:r>
              <a:rPr lang="ru-RU" dirty="0"/>
              <a:t> среды.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Решающим звеном концепции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 являются его цели. Постановка целей – важный этап организации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среды. Если исходить из методологического принципа, по которому «содержание образования – педагогическая модель социального </a:t>
            </a:r>
            <a:r>
              <a:rPr lang="ru-RU" dirty="0" smtClean="0"/>
              <a:t>опыта», </a:t>
            </a:r>
            <a:r>
              <a:rPr lang="ru-RU" dirty="0" smtClean="0"/>
              <a:t>то </a:t>
            </a:r>
            <a:r>
              <a:rPr lang="ru-RU" dirty="0" smtClean="0"/>
              <a:t>освоение </a:t>
            </a:r>
            <a:r>
              <a:rPr lang="ru-RU" dirty="0" smtClean="0"/>
              <a:t>отдельных составляющих этой модели и будет рассматриваться как цель.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 smtClean="0"/>
              <a:t>нашем случае, цель может  формулироваться так: освоение </a:t>
            </a:r>
            <a:r>
              <a:rPr lang="ru-RU" dirty="0" smtClean="0"/>
              <a:t>учащимися </a:t>
            </a:r>
            <a:r>
              <a:rPr lang="ru-RU" dirty="0" smtClean="0"/>
              <a:t>опыта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, формирование потребности в здоровом образе жизни, развитие индивидуальных механизмов адаптации к </a:t>
            </a:r>
            <a:r>
              <a:rPr lang="ru-RU" dirty="0" err="1" smtClean="0"/>
              <a:t>природно</a:t>
            </a:r>
            <a:r>
              <a:rPr lang="ru-RU" dirty="0" smtClean="0"/>
              <a:t>- климатическим особенностям региона проживания. Если цели ставятся на основе данных проблемно ориентированного анализа факторов </a:t>
            </a:r>
            <a:r>
              <a:rPr lang="ru-RU" dirty="0" err="1" smtClean="0"/>
              <a:t>средообразования</a:t>
            </a:r>
            <a:r>
              <a:rPr lang="ru-RU" dirty="0" smtClean="0"/>
              <a:t> </a:t>
            </a:r>
            <a:r>
              <a:rPr lang="ru-RU" dirty="0" smtClean="0"/>
              <a:t>и существующего состояния </a:t>
            </a:r>
            <a:r>
              <a:rPr lang="ru-RU" dirty="0" err="1" smtClean="0"/>
              <a:t>здоровесберегающей</a:t>
            </a:r>
            <a:r>
              <a:rPr lang="ru-RU" dirty="0" smtClean="0"/>
              <a:t> деятельности в </a:t>
            </a:r>
            <a:r>
              <a:rPr lang="ru-RU" dirty="0" smtClean="0"/>
              <a:t>образовательном </a:t>
            </a:r>
            <a:r>
              <a:rPr lang="ru-RU" dirty="0" smtClean="0"/>
              <a:t>учреждении, то результатом управления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</a:t>
            </a:r>
            <a:r>
              <a:rPr lang="ru-RU" dirty="0" smtClean="0"/>
              <a:t>средой будет нейтрализация негативных влияний извне.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 составе организационно-стратегического компонента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</a:t>
            </a:r>
            <a:r>
              <a:rPr lang="ru-RU" dirty="0" smtClean="0"/>
              <a:t>среды необходимо рассматривать также и различные тактики </a:t>
            </a:r>
            <a:r>
              <a:rPr lang="ru-RU" dirty="0" smtClean="0"/>
              <a:t>управления </a:t>
            </a:r>
            <a:r>
              <a:rPr lang="ru-RU" dirty="0" smtClean="0"/>
              <a:t>средовой детерминацией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. Важно, чтобы «центр управления» органично вписывался в общую управленческую структуру и не находился с ней в конфронтации. Возможно </a:t>
            </a:r>
            <a:r>
              <a:rPr lang="ru-RU" dirty="0" err="1" smtClean="0"/>
              <a:t>моноперсональное</a:t>
            </a:r>
            <a:r>
              <a:rPr lang="ru-RU" dirty="0" smtClean="0"/>
              <a:t>  управление (от лица замдиректора по учебно-воспитательной работе), возможно колле- </a:t>
            </a:r>
            <a:r>
              <a:rPr lang="ru-RU" dirty="0" err="1" smtClean="0"/>
              <a:t>гиальное</a:t>
            </a:r>
            <a:r>
              <a:rPr lang="ru-RU" dirty="0" smtClean="0"/>
              <a:t> (методическая служба школы). Главное, чтобы этот управляющий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центр сознавал свои задачи и имел продуманную схему мониторинга </a:t>
            </a:r>
            <a:r>
              <a:rPr lang="ru-RU" dirty="0" smtClean="0"/>
              <a:t>средового </a:t>
            </a:r>
            <a:r>
              <a:rPr lang="ru-RU" dirty="0" smtClean="0"/>
              <a:t>фактора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Третий компонент, который мы выделили в структуре </a:t>
            </a:r>
            <a:r>
              <a:rPr lang="ru-RU" dirty="0" err="1" smtClean="0"/>
              <a:t>здоровьесбере</a:t>
            </a:r>
            <a:r>
              <a:rPr lang="ru-RU" dirty="0" smtClean="0"/>
              <a:t>- </a:t>
            </a:r>
            <a:r>
              <a:rPr lang="ru-RU" dirty="0" err="1" smtClean="0"/>
              <a:t>гающей</a:t>
            </a:r>
            <a:r>
              <a:rPr lang="ru-RU" dirty="0" smtClean="0"/>
              <a:t> среды, – коммуникативно-технологический. Функционально – это наиболее значимый из всех компонентов, поскольку включает в себя </a:t>
            </a:r>
            <a:r>
              <a:rPr lang="ru-RU" dirty="0" smtClean="0"/>
              <a:t>собственно </a:t>
            </a:r>
            <a:r>
              <a:rPr lang="ru-RU" dirty="0" smtClean="0"/>
              <a:t>педагогическое взаимодействие субъектов образовательного процесса; используемые технологии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; связь основного и </a:t>
            </a:r>
            <a:r>
              <a:rPr lang="ru-RU" dirty="0" smtClean="0"/>
              <a:t>дополнительного </a:t>
            </a:r>
            <a:r>
              <a:rPr lang="ru-RU" dirty="0" smtClean="0"/>
              <a:t>образования и др.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Мы </a:t>
            </a:r>
            <a:r>
              <a:rPr lang="ru-RU" dirty="0" smtClean="0"/>
              <a:t>считаем, что содержимое рассматриваемого компонента уместно характеризовать в трех основных плоскостях, </a:t>
            </a:r>
            <a:r>
              <a:rPr lang="ru-RU" dirty="0" smtClean="0"/>
              <a:t>соответствующих </a:t>
            </a:r>
            <a:r>
              <a:rPr lang="ru-RU" dirty="0" smtClean="0"/>
              <a:t>трем основным составляющим здоровья, но имеющих при этом некое объединяющие начало. Таковым началом мы видим технологии и по- </a:t>
            </a:r>
            <a:r>
              <a:rPr lang="ru-RU" dirty="0" err="1" smtClean="0"/>
              <a:t>лагаем</a:t>
            </a:r>
            <a:r>
              <a:rPr lang="ru-RU" dirty="0" smtClean="0"/>
              <a:t>, что рассматриваемый компонент можно охарактеризовать через </a:t>
            </a:r>
            <a:r>
              <a:rPr lang="ru-RU" dirty="0" smtClean="0"/>
              <a:t>технологии </a:t>
            </a:r>
            <a:r>
              <a:rPr lang="ru-RU" dirty="0" smtClean="0"/>
              <a:t>физического оздоровления, технологии стабилизации и укрепления психического здоровья и технологии развития здоровья духовного. Суть </a:t>
            </a:r>
            <a:r>
              <a:rPr lang="ru-RU" dirty="0" smtClean="0"/>
              <a:t>технологичности </a:t>
            </a:r>
            <a:r>
              <a:rPr lang="ru-RU" dirty="0" smtClean="0"/>
              <a:t>здесь усиливается вниманием к взаимодействию (к </a:t>
            </a:r>
            <a:r>
              <a:rPr lang="ru-RU" dirty="0" smtClean="0"/>
              <a:t>коммуникации</a:t>
            </a:r>
            <a:r>
              <a:rPr lang="ru-RU" dirty="0" smtClean="0"/>
              <a:t>) всех субъектов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, степенью и характером их </a:t>
            </a:r>
            <a:r>
              <a:rPr lang="ru-RU" dirty="0" smtClean="0"/>
              <a:t>вовлеченности </a:t>
            </a:r>
            <a:r>
              <a:rPr lang="ru-RU" dirty="0" smtClean="0"/>
              <a:t>в процесс </a:t>
            </a:r>
            <a:r>
              <a:rPr lang="ru-RU" dirty="0" err="1" smtClean="0"/>
              <a:t>средообразования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60648"/>
            <a:ext cx="9144000" cy="6597352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В силу целей, которыми задается средовой фактор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, основной функцией коммуникативно-технологического компонента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</a:t>
            </a:r>
            <a:r>
              <a:rPr lang="ru-RU" dirty="0" smtClean="0"/>
              <a:t>среды должно стать обеспечение учащихся опытом </a:t>
            </a:r>
            <a:r>
              <a:rPr lang="ru-RU" dirty="0" err="1" smtClean="0"/>
              <a:t>здоровьсбережения</a:t>
            </a:r>
            <a:r>
              <a:rPr lang="ru-RU" dirty="0" smtClean="0"/>
              <a:t>, посредством которого они расширяют свои представления о </a:t>
            </a:r>
            <a:r>
              <a:rPr lang="ru-RU" dirty="0" smtClean="0"/>
              <a:t>здоровье </a:t>
            </a:r>
            <a:r>
              <a:rPr lang="ru-RU" dirty="0" smtClean="0"/>
              <a:t>(учебно-познавательная деятельность); анализируют собственные </a:t>
            </a:r>
            <a:r>
              <a:rPr lang="ru-RU" dirty="0" smtClean="0"/>
              <a:t>ресурсы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, осваивают предпочтительные для себя методы сохранения здоровья, вырабатывают  ценностное отношение к здоровью (рефлексивная деятельность); реализуют сформированные навыки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 </a:t>
            </a:r>
            <a:r>
              <a:rPr lang="ru-RU" dirty="0" smtClean="0"/>
              <a:t>в ходе внеурочной и </a:t>
            </a:r>
            <a:r>
              <a:rPr lang="ru-RU" dirty="0" err="1" smtClean="0"/>
              <a:t>досуговой</a:t>
            </a:r>
            <a:r>
              <a:rPr lang="ru-RU" dirty="0" smtClean="0"/>
              <a:t> занятости (предметно- практическая деятельность</a:t>
            </a:r>
            <a:r>
              <a:rPr lang="ru-RU" dirty="0" smtClean="0"/>
              <a:t>).</a:t>
            </a:r>
          </a:p>
          <a:p>
            <a:endParaRPr lang="ru-RU" dirty="0" smtClean="0"/>
          </a:p>
          <a:p>
            <a:r>
              <a:rPr lang="ru-RU" dirty="0" smtClean="0"/>
              <a:t>Подчеркивая </a:t>
            </a:r>
            <a:r>
              <a:rPr lang="ru-RU" dirty="0" err="1" smtClean="0"/>
              <a:t>деятельностный</a:t>
            </a:r>
            <a:r>
              <a:rPr lang="ru-RU" dirty="0" smtClean="0"/>
              <a:t> аспект коммуникативно-технологического компонента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среды, мы учитываем мнение ученых  о том, что среда, как «педагогическая реальность», </a:t>
            </a:r>
            <a:r>
              <a:rPr lang="ru-RU" dirty="0" err="1" smtClean="0"/>
              <a:t>формообразуется</a:t>
            </a:r>
            <a:r>
              <a:rPr lang="ru-RU" dirty="0" smtClean="0"/>
              <a:t> и </a:t>
            </a:r>
            <a:r>
              <a:rPr lang="ru-RU" dirty="0" smtClean="0"/>
              <a:t>моделируется  </a:t>
            </a:r>
            <a:r>
              <a:rPr lang="ru-RU" dirty="0" smtClean="0"/>
              <a:t>«образовательными  траекториями  учащихся».  Е.В.  Ходырева  и </a:t>
            </a:r>
            <a:r>
              <a:rPr lang="ru-RU" dirty="0" smtClean="0"/>
              <a:t>Т.В. </a:t>
            </a:r>
            <a:r>
              <a:rPr lang="ru-RU" dirty="0" err="1" smtClean="0"/>
              <a:t>Машарова</a:t>
            </a:r>
            <a:r>
              <a:rPr lang="ru-RU" dirty="0" smtClean="0"/>
              <a:t> </a:t>
            </a:r>
            <a:r>
              <a:rPr lang="ru-RU" dirty="0" smtClean="0"/>
              <a:t>пишут,  что  </a:t>
            </a:r>
            <a:r>
              <a:rPr lang="ru-RU" u="sng" dirty="0" smtClean="0"/>
              <a:t>функция </a:t>
            </a:r>
            <a:r>
              <a:rPr lang="ru-RU" u="sng" dirty="0" smtClean="0"/>
              <a:t>образовательной среды  вообще  – «</a:t>
            </a:r>
            <a:r>
              <a:rPr lang="ru-RU" u="sng" dirty="0" smtClean="0"/>
              <a:t>конструирование </a:t>
            </a:r>
            <a:r>
              <a:rPr lang="ru-RU" u="sng" dirty="0" smtClean="0"/>
              <a:t>предметной  деятельности  по  </a:t>
            </a:r>
            <a:r>
              <a:rPr lang="ru-RU" u="sng" dirty="0" err="1" smtClean="0"/>
              <a:t>опредмечиванию</a:t>
            </a:r>
            <a:r>
              <a:rPr lang="ru-RU" u="sng" dirty="0" smtClean="0"/>
              <a:t>  и </a:t>
            </a:r>
            <a:r>
              <a:rPr lang="ru-RU" u="sng" dirty="0" err="1" smtClean="0"/>
              <a:t>распредмечиванию</a:t>
            </a:r>
            <a:r>
              <a:rPr lang="ru-RU" u="sng" dirty="0" smtClean="0"/>
              <a:t> </a:t>
            </a:r>
            <a:r>
              <a:rPr lang="ru-RU" u="sng" dirty="0" smtClean="0"/>
              <a:t>знаний,  умений  и  навыков  конкретного   учебного  содержания,  </a:t>
            </a:r>
            <a:r>
              <a:rPr lang="ru-RU" u="sng" dirty="0" err="1" smtClean="0"/>
              <a:t>присвоениенадпредметных</a:t>
            </a:r>
            <a:r>
              <a:rPr lang="ru-RU" u="sng" dirty="0" smtClean="0"/>
              <a:t>  </a:t>
            </a:r>
            <a:r>
              <a:rPr lang="ru-RU" u="sng" dirty="0" smtClean="0"/>
              <a:t>компонентов  содержания   через   выстраивание  системы </a:t>
            </a:r>
            <a:r>
              <a:rPr lang="ru-RU" u="sng" dirty="0" smtClean="0"/>
              <a:t>ситуаций»</a:t>
            </a:r>
            <a:r>
              <a:rPr lang="ru-RU" dirty="0" smtClean="0"/>
              <a:t>. </a:t>
            </a:r>
            <a:r>
              <a:rPr lang="ru-RU" dirty="0" smtClean="0"/>
              <a:t>То есть, создание ситуаций </a:t>
            </a:r>
            <a:r>
              <a:rPr lang="ru-RU" dirty="0" err="1" smtClean="0"/>
              <a:t>здоровьетворчества</a:t>
            </a:r>
            <a:r>
              <a:rPr lang="ru-RU" dirty="0" smtClean="0"/>
              <a:t>,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, </a:t>
            </a:r>
            <a:r>
              <a:rPr lang="ru-RU" dirty="0" err="1" smtClean="0"/>
              <a:t>здоровьесозидания</a:t>
            </a:r>
            <a:r>
              <a:rPr lang="ru-RU" dirty="0" smtClean="0"/>
              <a:t> и т.п., есть технологическое ядро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</a:t>
            </a:r>
            <a:r>
              <a:rPr lang="ru-RU" dirty="0" smtClean="0"/>
              <a:t>среды, поскольку в них реализуется триединая природа </a:t>
            </a:r>
            <a:r>
              <a:rPr lang="ru-RU" dirty="0" smtClean="0"/>
              <a:t>здоровья </a:t>
            </a:r>
            <a:r>
              <a:rPr lang="ru-RU" dirty="0" smtClean="0"/>
              <a:t>в его индивидуально-субъектной данности.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Свободный </a:t>
            </a:r>
            <a:r>
              <a:rPr lang="ru-RU" dirty="0" err="1" smtClean="0"/>
              <a:t>межнаучный</a:t>
            </a:r>
            <a:r>
              <a:rPr lang="ru-RU" dirty="0" smtClean="0"/>
              <a:t> контекст употребления и неоднозначное </a:t>
            </a:r>
            <a:r>
              <a:rPr lang="ru-RU" dirty="0" smtClean="0"/>
              <a:t>истолкование </a:t>
            </a:r>
            <a:r>
              <a:rPr lang="ru-RU" dirty="0" smtClean="0"/>
              <a:t>понятия «здоровье» – первая причина, затрудняющая понимание сущности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среды и ее структуры. Вторая причина – </a:t>
            </a:r>
            <a:r>
              <a:rPr lang="ru-RU" dirty="0" smtClean="0"/>
              <a:t>поверхностное </a:t>
            </a:r>
            <a:r>
              <a:rPr lang="ru-RU" dirty="0" smtClean="0"/>
              <a:t>рассмотрение феномена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среды, когда не акцентируются педагогические аспекты категории «среда» и недостаточно раскрываются ее формирующие и развивающие функции</a:t>
            </a:r>
            <a:r>
              <a:rPr lang="ru-RU" dirty="0" smtClean="0"/>
              <a:t>.</a:t>
            </a:r>
          </a:p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В понимании сущности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среды необходимо </a:t>
            </a:r>
            <a:r>
              <a:rPr lang="ru-RU" dirty="0" err="1" smtClean="0"/>
              <a:t>уч</a:t>
            </a:r>
            <a:r>
              <a:rPr lang="ru-RU" dirty="0" smtClean="0"/>
              <a:t> </a:t>
            </a:r>
            <a:r>
              <a:rPr lang="ru-RU" dirty="0" err="1" smtClean="0"/>
              <a:t>итывать</a:t>
            </a:r>
            <a:r>
              <a:rPr lang="ru-RU" dirty="0" smtClean="0"/>
              <a:t> </a:t>
            </a:r>
            <a:r>
              <a:rPr lang="ru-RU" dirty="0" smtClean="0"/>
              <a:t>тенденцию, по которой базовое для нее понятие здоровья </a:t>
            </a:r>
            <a:r>
              <a:rPr lang="ru-RU" dirty="0" smtClean="0"/>
              <a:t>рассматривается </a:t>
            </a:r>
            <a:r>
              <a:rPr lang="ru-RU" dirty="0" smtClean="0"/>
              <a:t>в единстве физической, психической и духовной составляющих. </a:t>
            </a:r>
            <a:r>
              <a:rPr lang="ru-RU" dirty="0" smtClean="0"/>
              <a:t>Согласно </a:t>
            </a:r>
            <a:r>
              <a:rPr lang="ru-RU" dirty="0" smtClean="0"/>
              <a:t>этой тенденции, предметом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 в </a:t>
            </a:r>
            <a:r>
              <a:rPr lang="ru-RU" dirty="0" smtClean="0"/>
              <a:t>образовательном учреждении </a:t>
            </a:r>
            <a:r>
              <a:rPr lang="ru-RU" dirty="0" smtClean="0"/>
              <a:t>следует считать баланс хорошего физического состояния школьников, их психического равновесия и духовного благополучия.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597352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Средовая детерминация </a:t>
            </a:r>
            <a:r>
              <a:rPr lang="ru-RU" dirty="0" err="1" smtClean="0"/>
              <a:t>здоровьесбережения</a:t>
            </a:r>
            <a:r>
              <a:rPr lang="ru-RU" dirty="0" smtClean="0"/>
              <a:t> прямо связана с факто- ром среды в развитии личности вообще. В современной педагогике этот </a:t>
            </a:r>
            <a:r>
              <a:rPr lang="ru-RU" dirty="0" err="1" smtClean="0"/>
              <a:t>фак</a:t>
            </a:r>
            <a:r>
              <a:rPr lang="ru-RU" dirty="0" smtClean="0"/>
              <a:t>- тор отражен в двух ключевых положениях средового подхода: 1) </a:t>
            </a:r>
            <a:r>
              <a:rPr lang="ru-RU" dirty="0" smtClean="0"/>
              <a:t>дифференциации </a:t>
            </a:r>
            <a:r>
              <a:rPr lang="ru-RU" dirty="0" smtClean="0"/>
              <a:t>образовательной среды (в отдельных работах – воспитывающей, раз- </a:t>
            </a:r>
            <a:r>
              <a:rPr lang="ru-RU" dirty="0" err="1" smtClean="0"/>
              <a:t>вивающей</a:t>
            </a:r>
            <a:r>
              <a:rPr lang="ru-RU" dirty="0" smtClean="0"/>
              <a:t> среды) и среды вообще как среды жизнедеятельности; 2) указаний на диалектическую взаимосвязь развивающих и формирующих функций об- </a:t>
            </a:r>
            <a:r>
              <a:rPr lang="ru-RU" dirty="0" err="1" smtClean="0"/>
              <a:t>разовательной</a:t>
            </a:r>
            <a:r>
              <a:rPr lang="ru-RU" dirty="0" smtClean="0"/>
              <a:t> среды. Исходя из этого, </a:t>
            </a:r>
            <a:r>
              <a:rPr lang="ru-RU" dirty="0" err="1" smtClean="0"/>
              <a:t>здоровьесберегающую</a:t>
            </a:r>
            <a:r>
              <a:rPr lang="ru-RU" dirty="0" smtClean="0"/>
              <a:t> среду можно определять как особый уклад деятельности образовательного учреждения, поддерживающего здоровый образ жизни субъектов образовательного про- </a:t>
            </a:r>
            <a:r>
              <a:rPr lang="ru-RU" dirty="0" err="1" smtClean="0"/>
              <a:t>цесса</a:t>
            </a:r>
            <a:r>
              <a:rPr lang="ru-RU" dirty="0" smtClean="0"/>
              <a:t> и содействующего их саморазвитию в обретении ценности здоровья</a:t>
            </a:r>
            <a:r>
              <a:rPr lang="ru-RU" dirty="0" smtClean="0"/>
              <a:t>.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Завершенное понимание сущности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среды </a:t>
            </a:r>
            <a:r>
              <a:rPr lang="ru-RU" dirty="0" smtClean="0"/>
              <a:t>возможно</a:t>
            </a:r>
            <a:r>
              <a:rPr lang="ru-RU" dirty="0" smtClean="0"/>
              <a:t>, если раскрыть ее структуру и объяснить взаимосвязь входящих в нее компонентов. Логично выделять три компонента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</a:t>
            </a:r>
            <a:r>
              <a:rPr lang="ru-RU" dirty="0" smtClean="0"/>
              <a:t>среды</a:t>
            </a:r>
            <a:r>
              <a:rPr lang="ru-RU" dirty="0" smtClean="0"/>
              <a:t>: </a:t>
            </a:r>
            <a:endParaRPr lang="ru-RU" dirty="0" smtClean="0"/>
          </a:p>
          <a:p>
            <a:pPr lvl="0"/>
            <a:r>
              <a:rPr lang="ru-RU" dirty="0" smtClean="0"/>
              <a:t>1</a:t>
            </a:r>
            <a:r>
              <a:rPr lang="ru-RU" dirty="0" smtClean="0"/>
              <a:t>) предметно-пространственный; 2) организационно-стратегический; </a:t>
            </a:r>
            <a:endParaRPr lang="ru-RU" dirty="0" smtClean="0"/>
          </a:p>
          <a:p>
            <a:pPr lvl="0"/>
            <a:r>
              <a:rPr lang="ru-RU" dirty="0" smtClean="0"/>
              <a:t>3</a:t>
            </a:r>
            <a:r>
              <a:rPr lang="ru-RU" dirty="0" smtClean="0"/>
              <a:t>) коммуникативно-технологический. </a:t>
            </a:r>
            <a:endParaRPr lang="ru-RU" dirty="0" smtClean="0"/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В учебно-методическом пособии Э.Н. </a:t>
            </a:r>
            <a:r>
              <a:rPr lang="ru-RU" dirty="0" err="1"/>
              <a:t>Вайнера</a:t>
            </a:r>
            <a:r>
              <a:rPr lang="ru-RU" dirty="0"/>
              <a:t> и др. (2005 г.) «</a:t>
            </a:r>
            <a:r>
              <a:rPr lang="ru-RU" dirty="0" smtClean="0"/>
              <a:t>Методология </a:t>
            </a:r>
            <a:r>
              <a:rPr lang="ru-RU" dirty="0"/>
              <a:t>и практика формирования безопасной </a:t>
            </a:r>
            <a:r>
              <a:rPr lang="ru-RU" dirty="0" err="1"/>
              <a:t>здоровьесберегающей</a:t>
            </a:r>
            <a:r>
              <a:rPr lang="ru-RU" dirty="0"/>
              <a:t> среды» определение таковой среды вообще отсутствует. </a:t>
            </a:r>
            <a:endParaRPr lang="ru-RU" dirty="0" smtClean="0"/>
          </a:p>
          <a:p>
            <a:r>
              <a:rPr lang="ru-RU" dirty="0" smtClean="0"/>
              <a:t>Более </a:t>
            </a:r>
            <a:r>
              <a:rPr lang="ru-RU" dirty="0"/>
              <a:t>того, автор </a:t>
            </a:r>
            <a:r>
              <a:rPr lang="ru-RU" dirty="0" smtClean="0"/>
              <a:t>непоследователен </a:t>
            </a:r>
            <a:r>
              <a:rPr lang="ru-RU" dirty="0"/>
              <a:t>в использовании самого термина «среда», допуская подмену этого термина понятие «</a:t>
            </a:r>
            <a:r>
              <a:rPr lang="ru-RU" dirty="0" smtClean="0"/>
              <a:t>обстановка».</a:t>
            </a:r>
          </a:p>
          <a:p>
            <a:r>
              <a:rPr lang="ru-RU" dirty="0" smtClean="0"/>
              <a:t> </a:t>
            </a:r>
            <a:r>
              <a:rPr lang="ru-RU" dirty="0"/>
              <a:t>И это при том, что автор и </a:t>
            </a:r>
            <a:r>
              <a:rPr lang="ru-RU" dirty="0" smtClean="0"/>
              <a:t>декларирует </a:t>
            </a:r>
            <a:r>
              <a:rPr lang="ru-RU" dirty="0"/>
              <a:t>«</a:t>
            </a:r>
            <a:r>
              <a:rPr lang="ru-RU" dirty="0" err="1"/>
              <a:t>валеологические</a:t>
            </a:r>
            <a:r>
              <a:rPr lang="ru-RU" dirty="0"/>
              <a:t> приоритеты здоровья и безопасности» как «</a:t>
            </a:r>
            <a:r>
              <a:rPr lang="ru-RU" dirty="0" smtClean="0"/>
              <a:t>доминанты </a:t>
            </a:r>
            <a:r>
              <a:rPr lang="ru-RU" dirty="0"/>
              <a:t>деятельности педагогической </a:t>
            </a:r>
            <a:r>
              <a:rPr lang="ru-RU" dirty="0" smtClean="0"/>
              <a:t>системы» </a:t>
            </a:r>
            <a:r>
              <a:rPr lang="ru-RU" dirty="0"/>
              <a:t>и выражает полную убежденность, что «здоровье – категория не медицинская. </a:t>
            </a:r>
            <a:endParaRPr lang="ru-RU" dirty="0" smtClean="0"/>
          </a:p>
          <a:p>
            <a:r>
              <a:rPr lang="ru-RU" dirty="0" smtClean="0"/>
              <a:t>Медицинской категорией </a:t>
            </a:r>
            <a:r>
              <a:rPr lang="ru-RU" dirty="0"/>
              <a:t>является </a:t>
            </a:r>
            <a:r>
              <a:rPr lang="ru-RU" dirty="0" smtClean="0"/>
              <a:t>«болезнь</a:t>
            </a:r>
            <a:r>
              <a:rPr lang="ru-RU" dirty="0"/>
              <a:t>», и поэтому решение вопроса о здоровье учащейся молодежи – это «проблема, прежде всего, </a:t>
            </a:r>
            <a:r>
              <a:rPr lang="ru-RU" dirty="0" smtClean="0"/>
              <a:t>педагогическая».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средовой подход в педагогике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Очевидно, что для разрешения этой проблемы </a:t>
            </a:r>
            <a:r>
              <a:rPr lang="ru-RU" dirty="0" smtClean="0"/>
              <a:t>необходимо </a:t>
            </a:r>
            <a:r>
              <a:rPr lang="ru-RU" dirty="0"/>
              <a:t>детально остановиться на наиболее принципиальных положениях средового подхода в педагогике (Ю.С. Мануйлов, Е.В. Ходырева, В.А. </a:t>
            </a:r>
            <a:r>
              <a:rPr lang="ru-RU" dirty="0" err="1"/>
              <a:t>Ясвин</a:t>
            </a:r>
            <a:r>
              <a:rPr lang="ru-RU" dirty="0"/>
              <a:t> и др.).</a:t>
            </a:r>
          </a:p>
          <a:p>
            <a:r>
              <a:rPr lang="ru-RU" dirty="0"/>
              <a:t>К обозначенным положениям принято относить:</a:t>
            </a:r>
          </a:p>
          <a:p>
            <a:pPr lvl="2"/>
            <a:r>
              <a:rPr lang="ru-RU" dirty="0"/>
              <a:t>дифференциацию образовательной среды (в отдельных работах – </a:t>
            </a:r>
            <a:r>
              <a:rPr lang="ru-RU" dirty="0" smtClean="0"/>
              <a:t>воспитывающей</a:t>
            </a:r>
            <a:r>
              <a:rPr lang="ru-RU" dirty="0"/>
              <a:t>, развивающей среды) и среды вообще как среды </a:t>
            </a:r>
            <a:r>
              <a:rPr lang="ru-RU" dirty="0" smtClean="0"/>
              <a:t>жизнедеятельности</a:t>
            </a:r>
            <a:r>
              <a:rPr lang="ru-RU" dirty="0"/>
              <a:t>;</a:t>
            </a:r>
            <a:endParaRPr lang="ru-RU" sz="1800" dirty="0"/>
          </a:p>
          <a:p>
            <a:pPr lvl="2"/>
            <a:r>
              <a:rPr lang="ru-RU" dirty="0"/>
              <a:t>указание на диалектическую взаимосвязь развивающих и </a:t>
            </a:r>
            <a:r>
              <a:rPr lang="ru-RU" dirty="0" smtClean="0"/>
              <a:t>формирующих </a:t>
            </a:r>
            <a:r>
              <a:rPr lang="ru-RU" dirty="0"/>
              <a:t>функций образовательной среды.</a:t>
            </a:r>
            <a:endParaRPr lang="ru-RU" sz="1800" dirty="0"/>
          </a:p>
          <a:p>
            <a:r>
              <a:rPr lang="ru-RU" dirty="0"/>
              <a:t>Первое положение достаточно глубоко разработано в трудах доктора педагогических наук, Ю.С. Мануйлова. Ученый доказал, что средой может стать любое пространство жизнедеятельности человека, когда в нем </a:t>
            </a:r>
            <a:r>
              <a:rPr lang="ru-RU" dirty="0" err="1"/>
              <a:t>опоср</a:t>
            </a:r>
            <a:r>
              <a:rPr lang="ru-RU" dirty="0"/>
              <a:t> е- дуются его сугубо личностные смыслы и ценности. </a:t>
            </a:r>
            <a:endParaRPr lang="ru-RU" dirty="0" smtClean="0"/>
          </a:p>
          <a:p>
            <a:r>
              <a:rPr lang="ru-RU" dirty="0" smtClean="0"/>
              <a:t>«</a:t>
            </a:r>
            <a:r>
              <a:rPr lang="ru-RU" dirty="0"/>
              <a:t>Если, – пишет ученый, – природа и город существуют сами по себе, то природной и городской среды как таковой нет, и они возникают лишь с появлением субъектов. Среда </a:t>
            </a:r>
            <a:r>
              <a:rPr lang="ru-RU" dirty="0" smtClean="0"/>
              <a:t>существует </a:t>
            </a:r>
            <a:r>
              <a:rPr lang="ru-RU" dirty="0"/>
              <a:t>только в соотношениях «субъект-среда», «система-среда» 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Е.А. Ходырева, доктор педагогических наук, понимает образовательную среду аналогично. По мнению ученого, среда органично включена в </a:t>
            </a:r>
            <a:r>
              <a:rPr lang="ru-RU" dirty="0" smtClean="0"/>
              <a:t>жизнедеятельность </a:t>
            </a:r>
            <a:r>
              <a:rPr lang="ru-RU" dirty="0"/>
              <a:t>человека и служит важным фактором регуляции его поведения.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С </a:t>
            </a:r>
            <a:r>
              <a:rPr lang="ru-RU" dirty="0"/>
              <a:t>одной стороны, через свои структурные элементы среда воздействует </a:t>
            </a:r>
            <a:r>
              <a:rPr lang="ru-RU" dirty="0" smtClean="0"/>
              <a:t>на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формирование личности, с другой стороны, личность, вступая в отношение с другими личностями, предметами и явлениями, создает эту  среду,  придавая ей определенное социальное </a:t>
            </a:r>
            <a:r>
              <a:rPr lang="ru-RU" dirty="0" smtClean="0"/>
              <a:t>качество.</a:t>
            </a:r>
          </a:p>
          <a:p>
            <a:endParaRPr lang="ru-RU" dirty="0" smtClean="0"/>
          </a:p>
          <a:p>
            <a:r>
              <a:rPr lang="ru-RU" dirty="0"/>
              <a:t>Основная идея складывающейся «педагогики среды», как отмечает Е.А. Ходырева, заключалась в том, что ребенок, взаимодействуя со средой, не только приспосабливается к ней, но и в меру своих сил изменяет, организует среду 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Можно утверждать, что образовательная среда – это не столько условия, способствующие реализации поставленной педагогической цели, сколько особый результат образовательной стратегии, особая, как говорит В.А. </a:t>
            </a:r>
            <a:r>
              <a:rPr lang="ru-RU" dirty="0" err="1" smtClean="0"/>
              <a:t>Ясвин</a:t>
            </a:r>
            <a:r>
              <a:rPr lang="ru-RU" dirty="0"/>
              <a:t>, «модальность образования».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Образовательная </a:t>
            </a:r>
            <a:r>
              <a:rPr lang="ru-RU" dirty="0"/>
              <a:t>среда – это всегда среда развивающая, обеспечивающая комплекс возможностей для саморазвития участников образовательного процесса. На первый план здесь выходит не административная воля и образовательные программы, а «субъективное ус- </a:t>
            </a:r>
            <a:r>
              <a:rPr lang="ru-RU" dirty="0" err="1"/>
              <a:t>тановление</a:t>
            </a:r>
            <a:r>
              <a:rPr lang="ru-RU" dirty="0"/>
              <a:t> средовых границ».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По убеждению И.И. Сулимы, предназначение педагогической </a:t>
            </a:r>
            <a:r>
              <a:rPr lang="ru-RU" dirty="0" smtClean="0"/>
              <a:t>деятельности </a:t>
            </a:r>
            <a:r>
              <a:rPr lang="ru-RU" dirty="0"/>
              <a:t>не идти на поводу у социально-экономической практики государства, а преодолевать их,  используя воспитывающие ресурсы среды образования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«Важно,– пишет ученый, – чтобы будущий педагог освоил методологию </a:t>
            </a:r>
            <a:r>
              <a:rPr lang="ru-RU" dirty="0" smtClean="0"/>
              <a:t>среды</a:t>
            </a:r>
            <a:r>
              <a:rPr lang="ru-RU" dirty="0"/>
              <a:t>, знал среду, в которой осуществляется учебный процесс, среду, из «</a:t>
            </a:r>
            <a:r>
              <a:rPr lang="ru-RU" dirty="0" smtClean="0"/>
              <a:t>которой </a:t>
            </a:r>
            <a:r>
              <a:rPr lang="ru-RU" dirty="0"/>
              <a:t>знание переходит в содержание учебных </a:t>
            </a:r>
            <a:r>
              <a:rPr lang="ru-RU" dirty="0" smtClean="0"/>
              <a:t>предметов».</a:t>
            </a:r>
            <a:endParaRPr lang="ru-RU" dirty="0"/>
          </a:p>
          <a:p>
            <a:r>
              <a:rPr lang="ru-RU" dirty="0"/>
              <a:t>Доводы И.И. Сулимы иллюстрируют и второе из отмеченных ранее </a:t>
            </a:r>
            <a:r>
              <a:rPr lang="ru-RU" dirty="0" smtClean="0"/>
              <a:t>положений </a:t>
            </a:r>
            <a:r>
              <a:rPr lang="ru-RU" dirty="0"/>
              <a:t>средового подхода, – положение о диалектической взаимосвязи </a:t>
            </a:r>
            <a:r>
              <a:rPr lang="ru-RU" dirty="0" smtClean="0"/>
              <a:t>развивающих </a:t>
            </a:r>
            <a:r>
              <a:rPr lang="ru-RU" dirty="0"/>
              <a:t>и формирующих функций образовательной среды.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Внешним выражением </a:t>
            </a:r>
            <a:r>
              <a:rPr lang="ru-RU" dirty="0"/>
              <a:t>такой взаимосвязи выступает именно индивидуальный характер </a:t>
            </a:r>
            <a:r>
              <a:rPr lang="ru-RU" dirty="0" err="1"/>
              <a:t>опосредования</a:t>
            </a:r>
            <a:r>
              <a:rPr lang="ru-RU" dirty="0"/>
              <a:t> норм и ценностей, культивируемых средой.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При всей очевидности роли индивидуальных задатков в становлении личности, полностью отрицать фактор среды не представляется возможным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«Среда, – пишет Ю.С. Мануйлов, – </a:t>
            </a:r>
            <a:r>
              <a:rPr lang="ru-RU" dirty="0" err="1"/>
              <a:t>осредняет</a:t>
            </a:r>
            <a:r>
              <a:rPr lang="ru-RU" dirty="0"/>
              <a:t> личность. И тем значительней, чем продолжительней пребывание в ней. Богатая среда обогащает, бедная – обедняет, свободная – освобождает, здоровая – </a:t>
            </a:r>
            <a:r>
              <a:rPr lang="ru-RU" dirty="0" err="1"/>
              <a:t>оздоравливает</a:t>
            </a:r>
            <a:r>
              <a:rPr lang="ru-RU" dirty="0" smtClean="0"/>
              <a:t>…».</a:t>
            </a:r>
          </a:p>
          <a:p>
            <a:endParaRPr lang="ru-RU" dirty="0"/>
          </a:p>
          <a:p>
            <a:r>
              <a:rPr lang="ru-RU" dirty="0" smtClean="0"/>
              <a:t> </a:t>
            </a:r>
            <a:r>
              <a:rPr lang="ru-RU" dirty="0"/>
              <a:t>Даже когда индивид порывает со средой, он испытывает на себе ее влияние. Именно поэтому, когда речь идет о планомерной организации </a:t>
            </a:r>
            <a:r>
              <a:rPr lang="ru-RU" dirty="0" smtClean="0"/>
              <a:t>образовательной </a:t>
            </a:r>
            <a:r>
              <a:rPr lang="ru-RU" dirty="0"/>
              <a:t>среды, выдвигается  положение о единстве ее развивающих и </a:t>
            </a:r>
            <a:r>
              <a:rPr lang="ru-RU" dirty="0" err="1"/>
              <a:t>форми</a:t>
            </a:r>
            <a:r>
              <a:rPr lang="ru-RU" dirty="0"/>
              <a:t>- </a:t>
            </a:r>
            <a:r>
              <a:rPr lang="ru-RU" dirty="0" err="1"/>
              <a:t>рующих</a:t>
            </a:r>
            <a:r>
              <a:rPr lang="ru-RU" dirty="0"/>
              <a:t> функций. Образовательная среда должна функционировать так, </a:t>
            </a:r>
            <a:r>
              <a:rPr lang="ru-RU" dirty="0" smtClean="0"/>
              <a:t>чтобы </a:t>
            </a:r>
            <a:r>
              <a:rPr lang="ru-RU" dirty="0"/>
              <a:t>социально значимые личностные качества обучаемых формировались без препятствий для их индивидуализации.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Образовательная среда, согласно сказанному, основной рычаг </a:t>
            </a:r>
            <a:r>
              <a:rPr lang="ru-RU" dirty="0" smtClean="0"/>
              <a:t>управления </a:t>
            </a:r>
            <a:r>
              <a:rPr lang="ru-RU" dirty="0"/>
              <a:t>индивидуальной траекторией развития личности, особенно в школьном возрасте. И неслучайно, уже в начале прошлого века И.А. Сикорский </a:t>
            </a:r>
            <a:r>
              <a:rPr lang="ru-RU" dirty="0" smtClean="0"/>
              <a:t>утверждал</a:t>
            </a:r>
            <a:r>
              <a:rPr lang="ru-RU" dirty="0"/>
              <a:t>, что развитие природных качеств, в связи с воздействием среды, </a:t>
            </a:r>
            <a:r>
              <a:rPr lang="ru-RU" dirty="0" smtClean="0"/>
              <a:t>совершается </a:t>
            </a:r>
            <a:r>
              <a:rPr lang="ru-RU" dirty="0"/>
              <a:t>в течение первых 20-27 лет, но главным образом в период юности и переходного возраста. Внешние  впечатления, обстановка, окружающая среда  в этот период оказывают сильнейшее влияние на ход  процесса </a:t>
            </a:r>
            <a:r>
              <a:rPr lang="ru-RU" dirty="0" smtClean="0"/>
              <a:t>развития.</a:t>
            </a:r>
          </a:p>
          <a:p>
            <a:endParaRPr lang="ru-RU" dirty="0"/>
          </a:p>
          <a:p>
            <a:r>
              <a:rPr lang="ru-RU" dirty="0"/>
              <a:t>Перенося все это в плоскость нашего исследования, мы получаем, что о </a:t>
            </a:r>
            <a:r>
              <a:rPr lang="ru-RU" dirty="0" err="1"/>
              <a:t>здоровьесберегающей</a:t>
            </a:r>
            <a:r>
              <a:rPr lang="ru-RU" dirty="0"/>
              <a:t> среде можно говорить только в том случае, когда </a:t>
            </a:r>
            <a:r>
              <a:rPr lang="ru-RU" dirty="0" smtClean="0"/>
              <a:t>создаваемые </a:t>
            </a:r>
            <a:r>
              <a:rPr lang="ru-RU" dirty="0"/>
              <a:t>в образовательном учреждении условия </a:t>
            </a:r>
            <a:r>
              <a:rPr lang="ru-RU" dirty="0" err="1"/>
              <a:t>здоровьесбережения</a:t>
            </a:r>
            <a:r>
              <a:rPr lang="ru-RU" dirty="0"/>
              <a:t> </a:t>
            </a:r>
            <a:r>
              <a:rPr lang="ru-RU" dirty="0" smtClean="0"/>
              <a:t>опосредуются </a:t>
            </a:r>
            <a:r>
              <a:rPr lang="ru-RU" dirty="0"/>
              <a:t>в индивидуальном сознании и деятельности учащихся, когда </a:t>
            </a:r>
            <a:r>
              <a:rPr lang="ru-RU" dirty="0" smtClean="0"/>
              <a:t>стратегический </a:t>
            </a:r>
            <a:r>
              <a:rPr lang="ru-RU" dirty="0"/>
              <a:t>акцент ставится на становлении у них мотивов здорового образа жизни, умении </a:t>
            </a:r>
            <a:r>
              <a:rPr lang="ru-RU" dirty="0" err="1"/>
              <a:t>рефлексировать</a:t>
            </a:r>
            <a:r>
              <a:rPr lang="ru-RU" dirty="0"/>
              <a:t> наличное состояние собственного здоровья.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2586</Words>
  <Application>Microsoft Office PowerPoint</Application>
  <PresentationFormat>Экран (4:3)</PresentationFormat>
  <Paragraphs>97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Слайд 1</vt:lpstr>
      <vt:lpstr>Слайд 2</vt:lpstr>
      <vt:lpstr>Слайд 3</vt:lpstr>
      <vt:lpstr>средовой подход в педагогике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13</cp:revision>
  <dcterms:created xsi:type="dcterms:W3CDTF">2020-12-29T16:20:57Z</dcterms:created>
  <dcterms:modified xsi:type="dcterms:W3CDTF">2020-12-30T00:15:33Z</dcterms:modified>
</cp:coreProperties>
</file>