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6" r:id="rId17"/>
    <p:sldId id="274" r:id="rId18"/>
    <p:sldId id="275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8" r:id="rId27"/>
    <p:sldId id="285" r:id="rId28"/>
    <p:sldId id="286" r:id="rId29"/>
    <p:sldId id="287" r:id="rId30"/>
    <p:sldId id="26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2A9FD-0C95-4962-8EC7-64531DF4A7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AACF1-3B5D-48D8-B017-063EE2DAC4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AACF1-3B5D-48D8-B017-063EE2DAC4AF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3ADFD-D248-4B19-8FD9-36B4F5B3A630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2BA03-C7A2-489C-B6EE-FB90D0F5EA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44827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Мониторинг состояния здоровья школьников 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Так возникла необходимость определять наряду с календарным биологический возраст ребенка. В младшем школьном возрасте для этих целей обычно используют так называемый «зубной возраст», а в среднем и старшем звене – особенности формирования вторичных половых признаков.</a:t>
            </a:r>
          </a:p>
          <a:p>
            <a:endParaRPr lang="ru-RU" dirty="0" smtClean="0"/>
          </a:p>
          <a:p>
            <a:r>
              <a:rPr lang="ru-RU" dirty="0" smtClean="0"/>
              <a:t> Последняя процедура обычно сопряжена с массой неудобств как для учащихся, так и для школьного врача. В этой связи постоянно ведется поиск методов косвенной оценки биологического возраста и темпов полового развития. Сегодня для этих целей используют определение антропометрического биологического возраста по В.П. </a:t>
            </a:r>
            <a:r>
              <a:rPr lang="ru-RU" dirty="0" err="1" smtClean="0"/>
              <a:t>Колодченко</a:t>
            </a:r>
            <a:r>
              <a:rPr lang="ru-RU" dirty="0" smtClean="0"/>
              <a:t>, </a:t>
            </a:r>
            <a:r>
              <a:rPr lang="ru-RU" dirty="0" err="1" smtClean="0"/>
              <a:t>трохантерный</a:t>
            </a:r>
            <a:r>
              <a:rPr lang="ru-RU" dirty="0" smtClean="0"/>
              <a:t> индекс (отношение рост / длина ноги), индекс обхват груди верхний / обхват бедер, индекс </a:t>
            </a:r>
            <a:r>
              <a:rPr lang="ru-RU" dirty="0" err="1" smtClean="0"/>
              <a:t>андроморфии</a:t>
            </a:r>
            <a:r>
              <a:rPr lang="ru-RU" dirty="0" smtClean="0"/>
              <a:t> (</a:t>
            </a:r>
            <a:r>
              <a:rPr lang="ru-RU" dirty="0" err="1" smtClean="0"/>
              <a:t>двуплечевой</a:t>
            </a:r>
            <a:r>
              <a:rPr lang="ru-RU" dirty="0" smtClean="0"/>
              <a:t> размер – </a:t>
            </a:r>
            <a:r>
              <a:rPr lang="ru-RU" dirty="0" err="1" smtClean="0"/>
              <a:t>двувертельный</a:t>
            </a:r>
            <a:r>
              <a:rPr lang="ru-RU" dirty="0" smtClean="0"/>
              <a:t> размер).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К сожалению, в доступной нам литературе мы не нашли данных </a:t>
            </a:r>
            <a:r>
              <a:rPr lang="ru-RU" dirty="0" smtClean="0"/>
              <a:t>относительно </a:t>
            </a:r>
            <a:r>
              <a:rPr lang="ru-RU" dirty="0"/>
              <a:t>информативности, взаимозаменяемости и технологичности этих методик в условиях школы. С этой целью было проведено </a:t>
            </a:r>
            <a:r>
              <a:rPr lang="ru-RU" dirty="0" smtClean="0"/>
              <a:t>специальное </a:t>
            </a:r>
            <a:r>
              <a:rPr lang="ru-RU" dirty="0"/>
              <a:t>исследование. У 189 учащихся </a:t>
            </a:r>
            <a:r>
              <a:rPr lang="ru-RU" dirty="0" smtClean="0"/>
              <a:t>5х </a:t>
            </a:r>
            <a:r>
              <a:rPr lang="ru-RU" dirty="0"/>
              <a:t>классов одновременно были </a:t>
            </a:r>
            <a:r>
              <a:rPr lang="ru-RU" dirty="0" smtClean="0"/>
              <a:t>измерены </a:t>
            </a:r>
            <a:r>
              <a:rPr lang="ru-RU" dirty="0"/>
              <a:t>вышеперечисленные показатели с последующим корреляционным анализом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Оценка антропометрического биологического возраста обнаружила, что у 68,3% детей он отстает от должного, причем это отставание </a:t>
            </a:r>
            <a:r>
              <a:rPr lang="ru-RU" dirty="0" smtClean="0"/>
              <a:t>достигает </a:t>
            </a:r>
            <a:r>
              <a:rPr lang="ru-RU" dirty="0"/>
              <a:t>иногда 2 лет. Расчет </a:t>
            </a:r>
            <a:r>
              <a:rPr lang="ru-RU" dirty="0" err="1"/>
              <a:t>трохантерного</a:t>
            </a:r>
            <a:r>
              <a:rPr lang="ru-RU" dirty="0"/>
              <a:t> индекса, который отражает темпы полового развития, выявил у 21,1% школьников своевременное развитие, у 76,1% – замедленное и только у 2,6% ускоренное. Оценка темпов поло </a:t>
            </a:r>
            <a:r>
              <a:rPr lang="ru-RU" dirty="0" err="1"/>
              <a:t>вого</a:t>
            </a:r>
            <a:r>
              <a:rPr lang="ru-RU" dirty="0"/>
              <a:t> развития по вторичным половым признака выявила, что 65,7% детей находятся на первой стадии (стадия инфантилизма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dirty="0"/>
              <a:t>Корреляционный анализ связей между используемыми методами оценки биологического возраста и темпов полового созревания </a:t>
            </a:r>
            <a:r>
              <a:rPr lang="ru-RU" dirty="0" smtClean="0"/>
              <a:t>показывает</a:t>
            </a:r>
            <a:r>
              <a:rPr lang="ru-RU" dirty="0"/>
              <a:t>, что хотя таковые и существуют, они достаточно </a:t>
            </a:r>
            <a:r>
              <a:rPr lang="ru-RU" dirty="0" smtClean="0"/>
              <a:t>слабы, </a:t>
            </a:r>
            <a:r>
              <a:rPr lang="ru-RU" dirty="0"/>
              <a:t>чтобы быть взаимозаменяемыми.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ru-RU" sz="2400" dirty="0"/>
              <a:t>Показатели физического развития и подготовленности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877272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Понятие «физическое развитие» в широком смысле трактуется как «процесс становления и изменения морфофункциональных свойств </a:t>
            </a:r>
            <a:r>
              <a:rPr lang="ru-RU" dirty="0" smtClean="0"/>
              <a:t>организма</a:t>
            </a:r>
            <a:r>
              <a:rPr lang="ru-RU" dirty="0"/>
              <a:t>, физических качеств и способностей, совершающихся под </a:t>
            </a:r>
            <a:r>
              <a:rPr lang="ru-RU" dirty="0" smtClean="0"/>
              <a:t>влиянием </a:t>
            </a:r>
            <a:r>
              <a:rPr lang="ru-RU" dirty="0"/>
              <a:t>условий жизни и воспитания», а в узком – отражает только </a:t>
            </a:r>
            <a:r>
              <a:rPr lang="ru-RU" dirty="0" smtClean="0"/>
              <a:t>морфофункциональное</a:t>
            </a:r>
            <a:r>
              <a:rPr lang="ru-RU" dirty="0"/>
              <a:t>, т.е. биологическое существо организма.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является </a:t>
            </a:r>
            <a:r>
              <a:rPr lang="ru-RU" dirty="0" smtClean="0"/>
              <a:t>интегральным </a:t>
            </a:r>
            <a:r>
              <a:rPr lang="ru-RU" dirty="0"/>
              <a:t>результатом действия огромного числа эндо и экзогенных, биологических и социальных факторов, а поэтому всегда входит составной частью в любое комплексное изучение здоровья. При комплексной </a:t>
            </a:r>
            <a:r>
              <a:rPr lang="ru-RU" dirty="0" smtClean="0"/>
              <a:t>оценке </a:t>
            </a:r>
            <a:r>
              <a:rPr lang="ru-RU" dirty="0"/>
              <a:t>физического состояния учащихся необходима информация не только о физическом развитии, но и о физической подготовленности. Во многом это обусловлено тем, что с возрастом информативность показателей </a:t>
            </a:r>
            <a:r>
              <a:rPr lang="ru-RU" dirty="0" smtClean="0"/>
              <a:t>физического </a:t>
            </a:r>
            <a:r>
              <a:rPr lang="ru-RU" dirty="0"/>
              <a:t>развития уменьшается, а информативность показателей </a:t>
            </a:r>
            <a:r>
              <a:rPr lang="ru-RU" dirty="0" smtClean="0"/>
              <a:t>физической </a:t>
            </a:r>
            <a:r>
              <a:rPr lang="ru-RU" dirty="0"/>
              <a:t>подготовленности </a:t>
            </a:r>
            <a:r>
              <a:rPr lang="ru-RU" dirty="0" smtClean="0"/>
              <a:t>увеличивается.</a:t>
            </a:r>
          </a:p>
          <a:p>
            <a:endParaRPr lang="ru-RU" dirty="0"/>
          </a:p>
          <a:p>
            <a:r>
              <a:rPr lang="ru-RU" dirty="0"/>
              <a:t>Актуальность оценки физического развития и подготовленности </a:t>
            </a:r>
            <a:r>
              <a:rPr lang="ru-RU" dirty="0" smtClean="0"/>
              <a:t>детей </a:t>
            </a:r>
            <a:r>
              <a:rPr lang="ru-RU" dirty="0"/>
              <a:t>в условиях школы во многом обусловлена тем, что различного рода дисгармонии и возрастные дисфункции, диагностируемые в педиатрии, могут являться для ребенка как состояниями проходящими, временными и исчезающими с возрастом, так и оставляющими свой неизгладимый след на всю оставшуюся жизнь (Ю.И. </a:t>
            </a:r>
            <a:r>
              <a:rPr lang="ru-RU" dirty="0" err="1"/>
              <a:t>Сбруев</a:t>
            </a:r>
            <a:r>
              <a:rPr lang="ru-RU" dirty="0"/>
              <a:t>, 1989 ). Для предупреждения перехода подобного рода пограничных состояний в клинические </a:t>
            </a:r>
            <a:r>
              <a:rPr lang="ru-RU" dirty="0" smtClean="0"/>
              <a:t>необходимо </a:t>
            </a:r>
            <a:r>
              <a:rPr lang="ru-RU" dirty="0"/>
              <a:t>их своевременно выявлять и придерживаться определенной тактики при работе с такими детьми.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6453336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Начинать такую работу необходимо с создания нормативов </a:t>
            </a:r>
            <a:r>
              <a:rPr lang="ru-RU" dirty="0" smtClean="0"/>
              <a:t>физического </a:t>
            </a:r>
            <a:r>
              <a:rPr lang="ru-RU" dirty="0"/>
              <a:t>развития и подготовленности. Причем согласно современным </a:t>
            </a:r>
            <a:r>
              <a:rPr lang="ru-RU" dirty="0" smtClean="0"/>
              <a:t>представлениям </a:t>
            </a:r>
            <a:r>
              <a:rPr lang="ru-RU" dirty="0"/>
              <a:t>эффективность использования нормативов в значительной мере зависит от того, насколько они соответствуют условиям конкретного региона (В.И. Лях, 1998). В этой связи целесообразным считается </a:t>
            </a:r>
            <a:r>
              <a:rPr lang="ru-RU" dirty="0" smtClean="0"/>
              <a:t>следующий </a:t>
            </a:r>
            <a:r>
              <a:rPr lang="ru-RU" dirty="0"/>
              <a:t>порядок разработки норм: идти от единичного к общему (школа, район, город, регион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dirty="0"/>
              <a:t>В то же время создание </a:t>
            </a:r>
            <a:r>
              <a:rPr lang="ru-RU" dirty="0" err="1"/>
              <a:t>внутришкольных</a:t>
            </a:r>
            <a:r>
              <a:rPr lang="ru-RU" dirty="0"/>
              <a:t> стандартов сопряжено с рядом методических сложностей и требует от специалистов службы здоровья квалифицированного владения методами математической статистики. Дело в том, что далеко не всегда распределение признаков физического развития и подготовленности в отдельных возрастных группах носит нормальный характер. Чаще всего это касается таких показателей, как масса тела, окружность талии, отжимания в упоре лежа у девушек среднего и старшего школьного возраста. Так как </a:t>
            </a:r>
            <a:r>
              <a:rPr lang="ru-RU" dirty="0" smtClean="0"/>
              <a:t>увеличивать </a:t>
            </a:r>
            <a:r>
              <a:rPr lang="ru-RU" dirty="0"/>
              <a:t>величину выборки в условиях школы не представляется </a:t>
            </a:r>
            <a:r>
              <a:rPr lang="ru-RU" dirty="0" smtClean="0"/>
              <a:t>возможным</a:t>
            </a:r>
            <a:r>
              <a:rPr lang="ru-RU" dirty="0"/>
              <a:t>, необходимо пользоваться непараметрическими методами обработки полученных результатов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Особенности региона проживания накладывают серьезный </a:t>
            </a:r>
            <a:r>
              <a:rPr lang="ru-RU" dirty="0" smtClean="0"/>
              <a:t>отпечаток </a:t>
            </a:r>
            <a:r>
              <a:rPr lang="ru-RU" dirty="0"/>
              <a:t>на физическое развитие и подготовленность подрастающего поколе </a:t>
            </a:r>
            <a:r>
              <a:rPr lang="ru-RU" dirty="0" err="1"/>
              <a:t>ния</a:t>
            </a:r>
            <a:r>
              <a:rPr lang="ru-RU" dirty="0"/>
              <a:t>. Рассмотрим это на примере учащихся школы № 19 г. Сургута. По данным службы здоровья образовательного учреждения, средний рост </a:t>
            </a:r>
            <a:r>
              <a:rPr lang="ru-RU" dirty="0" smtClean="0"/>
              <a:t>учащихся </a:t>
            </a:r>
            <a:r>
              <a:rPr lang="ru-RU" dirty="0"/>
              <a:t>школы во всех возрастных группах, кроме девушек старшего </a:t>
            </a:r>
            <a:r>
              <a:rPr lang="ru-RU" dirty="0" smtClean="0"/>
              <a:t>школьного </a:t>
            </a:r>
            <a:r>
              <a:rPr lang="ru-RU" dirty="0"/>
              <a:t>возраста, уступает показателям их сверстников из средней полосы </a:t>
            </a:r>
            <a:r>
              <a:rPr lang="ru-RU" dirty="0" smtClean="0"/>
              <a:t>России.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92688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Еще более значительное отставание прослеживается во всех без </a:t>
            </a:r>
            <a:r>
              <a:rPr lang="ru-RU" dirty="0" smtClean="0"/>
              <a:t>исключения </a:t>
            </a:r>
            <a:r>
              <a:rPr lang="ru-RU" dirty="0"/>
              <a:t>возрастных группах для массы </a:t>
            </a:r>
            <a:r>
              <a:rPr lang="ru-RU" dirty="0" smtClean="0"/>
              <a:t>тела. </a:t>
            </a:r>
            <a:r>
              <a:rPr lang="ru-RU" dirty="0"/>
              <a:t>В то же время </a:t>
            </a:r>
            <a:r>
              <a:rPr lang="ru-RU" dirty="0" smtClean="0"/>
              <a:t>показатели </a:t>
            </a:r>
            <a:r>
              <a:rPr lang="ru-RU" dirty="0"/>
              <a:t>окружности грудной клетки практически соответствуют </a:t>
            </a:r>
            <a:r>
              <a:rPr lang="ru-RU" dirty="0" smtClean="0"/>
              <a:t>стандартам </a:t>
            </a:r>
            <a:r>
              <a:rPr lang="ru-RU" dirty="0"/>
              <a:t>Средней полосы, а начиная с 13 </a:t>
            </a:r>
            <a:r>
              <a:rPr lang="ru-RU" dirty="0" smtClean="0"/>
              <a:t>-14 </a:t>
            </a:r>
            <a:r>
              <a:rPr lang="ru-RU" dirty="0"/>
              <a:t>лет даже превосходят их. Таким образом, развитие значительного числа учащихся школы происходит по </a:t>
            </a:r>
            <a:r>
              <a:rPr lang="ru-RU" dirty="0" err="1" smtClean="0"/>
              <a:t>астеноторакальному</a:t>
            </a:r>
            <a:r>
              <a:rPr lang="ru-RU" dirty="0" smtClean="0"/>
              <a:t> </a:t>
            </a:r>
            <a:r>
              <a:rPr lang="ru-RU" dirty="0"/>
              <a:t>типу с дефицитом массы тела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/>
              <a:t>В целом </a:t>
            </a:r>
            <a:r>
              <a:rPr lang="ru-RU" dirty="0" smtClean="0"/>
              <a:t> дети  из неблагоприятных климатических регионов </a:t>
            </a:r>
            <a:r>
              <a:rPr lang="ru-RU" dirty="0"/>
              <a:t>развиваются медленнее, чем их сверстники из более </a:t>
            </a:r>
            <a:r>
              <a:rPr lang="ru-RU" dirty="0" smtClean="0"/>
              <a:t>благоприятных. </a:t>
            </a:r>
            <a:r>
              <a:rPr lang="ru-RU" dirty="0"/>
              <a:t>Причем среда обитания в основном влияет на темпы физического развития и практически не </a:t>
            </a:r>
            <a:r>
              <a:rPr lang="ru-RU" dirty="0" smtClean="0"/>
              <a:t>отражается </a:t>
            </a:r>
            <a:r>
              <a:rPr lang="ru-RU" dirty="0"/>
              <a:t>на его гармоничности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Еще более серьезные отличия с нормативами для средней полосы России обнаруживаются для отдельных показателей физической </a:t>
            </a:r>
            <a:r>
              <a:rPr lang="ru-RU" dirty="0" smtClean="0"/>
              <a:t>подготовленности </a:t>
            </a:r>
            <a:r>
              <a:rPr lang="ru-RU" dirty="0"/>
              <a:t>учащихся. Так, наши школьники (и в особенности школьницы) значительно уступают своим сверстникам в прыжках в длину с </a:t>
            </a:r>
            <a:r>
              <a:rPr lang="ru-RU" dirty="0" smtClean="0"/>
              <a:t>места. </a:t>
            </a:r>
            <a:r>
              <a:rPr lang="ru-RU" dirty="0"/>
              <a:t>Эта разница особенно резко нарастает </a:t>
            </a:r>
            <a:r>
              <a:rPr lang="ru-RU" dirty="0" smtClean="0"/>
              <a:t>после 13 </a:t>
            </a:r>
            <a:r>
              <a:rPr lang="ru-RU" dirty="0"/>
              <a:t>лет. Причем у мальчиков всех возрастных групп дальность прыжка </a:t>
            </a:r>
            <a:r>
              <a:rPr lang="ru-RU" dirty="0" smtClean="0"/>
              <a:t>достоверно </a:t>
            </a:r>
            <a:r>
              <a:rPr lang="ru-RU" dirty="0" err="1"/>
              <a:t>коррелирует</a:t>
            </a:r>
            <a:r>
              <a:rPr lang="ru-RU" dirty="0"/>
              <a:t> с ростом. У девочек такая связь обнаруживается только в </a:t>
            </a:r>
            <a:r>
              <a:rPr lang="ru-RU" dirty="0" smtClean="0"/>
              <a:t>10- </a:t>
            </a:r>
            <a:r>
              <a:rPr lang="ru-RU" dirty="0"/>
              <a:t>12 лет.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66936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Во всех возрастных группах у мальчиков и девочек наши школьники серьезно отстают в уровне статической </a:t>
            </a:r>
            <a:r>
              <a:rPr lang="ru-RU" dirty="0" smtClean="0"/>
              <a:t>выносливости. </a:t>
            </a:r>
            <a:r>
              <a:rPr lang="ru-RU" dirty="0"/>
              <a:t>Причем если в возрасте 10 </a:t>
            </a:r>
            <a:r>
              <a:rPr lang="ru-RU" dirty="0" smtClean="0"/>
              <a:t>-13 </a:t>
            </a:r>
            <a:r>
              <a:rPr lang="ru-RU" dirty="0"/>
              <a:t>лет этот показатель отрицательно связан с массой тела и окружностью талии, то к старшему школьному возрасту </a:t>
            </a:r>
            <a:r>
              <a:rPr lang="ru-RU" dirty="0" smtClean="0"/>
              <a:t>обнаруживается </a:t>
            </a:r>
            <a:r>
              <a:rPr lang="ru-RU" dirty="0"/>
              <a:t>положительная корреляция с другими показателями физического развития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За исключением возраста 13 лет, учащиеся школы № 19 отстают от своих сверстников из Средней полосы России и по уровню развития </a:t>
            </a:r>
            <a:r>
              <a:rPr lang="ru-RU" dirty="0" smtClean="0"/>
              <a:t>общей </a:t>
            </a:r>
            <a:r>
              <a:rPr lang="ru-RU" dirty="0"/>
              <a:t>выносливости. Подобную динамику трудно объяснить </a:t>
            </a:r>
            <a:r>
              <a:rPr lang="ru-RU" dirty="0" smtClean="0"/>
              <a:t>недостаточным </a:t>
            </a:r>
            <a:r>
              <a:rPr lang="ru-RU" dirty="0"/>
              <a:t>уровнем физического развития, особенно с учетом положительных возрастных тенденций в приросте окружности грудной клетки. Скорее всего, это связано со сложными </a:t>
            </a:r>
            <a:r>
              <a:rPr lang="ru-RU" dirty="0" smtClean="0"/>
              <a:t>природно-климатическими </a:t>
            </a:r>
            <a:r>
              <a:rPr lang="ru-RU" dirty="0"/>
              <a:t>условиями, недостаточной двигательной активностью учащихся, малым количеством занятий на открытом воздухе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Аналогичное </a:t>
            </a:r>
            <a:r>
              <a:rPr lang="ru-RU" dirty="0"/>
              <a:t>отставание в физической подготовленности учащихся старших классов обнаружено на большой выборке школьников Ханты Мансийского автономного округа С.М. Обуховым (2000). В этой связи складывается впечатление, что в раннем возрасте, когда доминируют </a:t>
            </a:r>
            <a:r>
              <a:rPr lang="ru-RU" dirty="0" smtClean="0"/>
              <a:t>показатели </a:t>
            </a:r>
            <a:r>
              <a:rPr lang="ru-RU" dirty="0"/>
              <a:t>физического развития, зависящие в первую очередь от </a:t>
            </a:r>
            <a:r>
              <a:rPr lang="ru-RU" dirty="0" smtClean="0"/>
              <a:t>наследственности</a:t>
            </a:r>
            <a:r>
              <a:rPr lang="ru-RU" dirty="0"/>
              <a:t>, характера питания, быта, воздействие неблагоприятных при родно климатических условий сказывается в меньшей степени. С </a:t>
            </a:r>
            <a:r>
              <a:rPr lang="ru-RU" dirty="0" smtClean="0"/>
              <a:t>возрастом </a:t>
            </a:r>
            <a:r>
              <a:rPr lang="ru-RU" dirty="0"/>
              <a:t>на передний план выходят параметры физической подготовленности, однако они уже в гораздо большей степени зависят от социальных факто ров, и прежде всего от целенаправленного развития соответствующих </a:t>
            </a:r>
            <a:r>
              <a:rPr lang="ru-RU" dirty="0" smtClean="0"/>
              <a:t>физических </a:t>
            </a:r>
            <a:r>
              <a:rPr lang="ru-RU" dirty="0"/>
              <a:t>качеств. В этих условиях стандартных занятий физической </a:t>
            </a:r>
            <a:r>
              <a:rPr lang="ru-RU" dirty="0" smtClean="0"/>
              <a:t>культурой </a:t>
            </a:r>
            <a:r>
              <a:rPr lang="ru-RU" dirty="0"/>
              <a:t>на фоне нарастающей «цены» </a:t>
            </a:r>
            <a:r>
              <a:rPr lang="ru-RU" dirty="0" smtClean="0"/>
              <a:t>природно-климатической </a:t>
            </a:r>
            <a:r>
              <a:rPr lang="ru-RU" dirty="0"/>
              <a:t>адаптации становится недостаточно, для поддержания соответствующих </a:t>
            </a:r>
            <a:r>
              <a:rPr lang="ru-RU" dirty="0" smtClean="0"/>
              <a:t>физических </a:t>
            </a:r>
            <a:r>
              <a:rPr lang="ru-RU" dirty="0"/>
              <a:t>кондиций.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Существуют различные подходы к оценке физического развития </a:t>
            </a:r>
            <a:r>
              <a:rPr lang="ru-RU" dirty="0" smtClean="0"/>
              <a:t>детей</a:t>
            </a:r>
            <a:r>
              <a:rPr lang="ru-RU" dirty="0"/>
              <a:t>, но наиболее технологичным для школы является определение таких антропометрических показателей, как рост, масса тела, окружность груди и талии с последующим отнесением данных по таблицам </a:t>
            </a:r>
            <a:r>
              <a:rPr lang="ru-RU" dirty="0" err="1"/>
              <a:t>центильного</a:t>
            </a:r>
            <a:r>
              <a:rPr lang="ru-RU" dirty="0"/>
              <a:t> типа к определенным группам. </a:t>
            </a:r>
            <a:r>
              <a:rPr lang="ru-RU" dirty="0" err="1"/>
              <a:t>Центильное</a:t>
            </a:r>
            <a:r>
              <a:rPr lang="ru-RU" dirty="0"/>
              <a:t> распределение наиболее </a:t>
            </a:r>
            <a:r>
              <a:rPr lang="ru-RU" dirty="0" smtClean="0"/>
              <a:t>строго </a:t>
            </a:r>
            <a:r>
              <a:rPr lang="ru-RU" dirty="0"/>
              <a:t>и объективно отражает распределение признаков среди здоровых </a:t>
            </a:r>
            <a:r>
              <a:rPr lang="ru-RU" dirty="0" smtClean="0"/>
              <a:t>детей </a:t>
            </a:r>
            <a:r>
              <a:rPr lang="ru-RU" dirty="0"/>
              <a:t>(И.Г. Салова, 1996). Колонки </a:t>
            </a:r>
            <a:r>
              <a:rPr lang="ru-RU" dirty="0" err="1"/>
              <a:t>центильных</a:t>
            </a:r>
            <a:r>
              <a:rPr lang="ru-RU" dirty="0"/>
              <a:t> таблиц отражают </a:t>
            </a:r>
            <a:r>
              <a:rPr lang="ru-RU" dirty="0" smtClean="0"/>
              <a:t>количественные </a:t>
            </a:r>
            <a:r>
              <a:rPr lang="ru-RU" dirty="0"/>
              <a:t>признаки определенной доли детей данного возраста и пола, а коридор между ними – разнообразие величин признака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На основании результатов </a:t>
            </a:r>
            <a:r>
              <a:rPr lang="ru-RU" dirty="0" err="1"/>
              <a:t>центильных</a:t>
            </a:r>
            <a:r>
              <a:rPr lang="ru-RU" dirty="0"/>
              <a:t> оценок определяются темпы и гармоничность физического развития. Темпы </a:t>
            </a:r>
            <a:r>
              <a:rPr lang="ru-RU" dirty="0" err="1"/>
              <a:t>определя</a:t>
            </a:r>
            <a:r>
              <a:rPr lang="ru-RU" dirty="0"/>
              <a:t> </a:t>
            </a:r>
            <a:r>
              <a:rPr lang="ru-RU" dirty="0" err="1"/>
              <a:t>ются</a:t>
            </a:r>
            <a:r>
              <a:rPr lang="ru-RU" dirty="0"/>
              <a:t> по росту. При оценке гармоничности каждый измерительный признак помещается в свой коридор </a:t>
            </a:r>
            <a:r>
              <a:rPr lang="ru-RU" dirty="0" err="1"/>
              <a:t>центильной</a:t>
            </a:r>
            <a:r>
              <a:rPr lang="ru-RU" dirty="0"/>
              <a:t> шкалы. Никаких расчетов при этом не производится. В случае если разность номе ров коридоров между любыми двумя из трех показателей не </a:t>
            </a:r>
            <a:r>
              <a:rPr lang="ru-RU" dirty="0" smtClean="0"/>
              <a:t>превышает </a:t>
            </a:r>
            <a:r>
              <a:rPr lang="ru-RU" dirty="0"/>
              <a:t>1, можно говорить о гармоничном развитии. Если разность составляет 2, то развитие ребенка следует считать дисгармоничным, а 3 – резко дисгармоничным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Аналогичным образом можно построить </a:t>
            </a:r>
            <a:r>
              <a:rPr lang="ru-RU" dirty="0" err="1"/>
              <a:t>центильные</a:t>
            </a:r>
            <a:r>
              <a:rPr lang="ru-RU" dirty="0"/>
              <a:t> шкалы и для показателей физической подготовленности. В батарею тестов для оценки физической подготовленности входили: отжимание в упоре лежа (сила и силовая выносливость), прыжок в длину с места (скоростная сила), подъем туловища за 30 с (силовая выносливость), вис на согнутых руках (силовая статическая выносливость), бег на 1000 м (общая выносливость), </a:t>
            </a:r>
            <a:r>
              <a:rPr lang="ru-RU" dirty="0" err="1"/>
              <a:t>подвиж</a:t>
            </a:r>
            <a:r>
              <a:rPr lang="ru-RU" dirty="0"/>
              <a:t> </a:t>
            </a:r>
            <a:r>
              <a:rPr lang="ru-RU" dirty="0" err="1"/>
              <a:t>ность</a:t>
            </a:r>
            <a:r>
              <a:rPr lang="ru-RU" dirty="0"/>
              <a:t> в тазобедренных суставах (гибкость).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692696"/>
            <a:ext cx="7992888" cy="543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Оценка конституциональных особенностей учащихся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47260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Согласно </a:t>
            </a:r>
            <a:r>
              <a:rPr lang="ru-RU" dirty="0"/>
              <a:t>результатам исследований 885 учащихся школы № 19 г. </a:t>
            </a:r>
            <a:r>
              <a:rPr lang="ru-RU" dirty="0" smtClean="0"/>
              <a:t>Сургута у </a:t>
            </a:r>
            <a:r>
              <a:rPr lang="ru-RU" dirty="0"/>
              <a:t>мальчиков доминируют представители мышечного </a:t>
            </a:r>
            <a:r>
              <a:rPr lang="ru-RU" dirty="0" err="1"/>
              <a:t>телосло</a:t>
            </a:r>
            <a:r>
              <a:rPr lang="ru-RU" dirty="0"/>
              <a:t> </a:t>
            </a:r>
            <a:r>
              <a:rPr lang="ru-RU" dirty="0" err="1"/>
              <a:t>жения</a:t>
            </a:r>
            <a:r>
              <a:rPr lang="ru-RU" dirty="0"/>
              <a:t> (49%), на втором месте представители </a:t>
            </a:r>
            <a:r>
              <a:rPr lang="ru-RU" dirty="0" err="1" smtClean="0"/>
              <a:t>астено</a:t>
            </a:r>
            <a:r>
              <a:rPr lang="ru-RU" dirty="0" smtClean="0"/>
              <a:t>- </a:t>
            </a:r>
            <a:r>
              <a:rPr lang="ru-RU" dirty="0"/>
              <a:t>торакального типа (37%), на третьем – </a:t>
            </a:r>
            <a:r>
              <a:rPr lang="ru-RU" dirty="0" err="1"/>
              <a:t>дигестивного</a:t>
            </a:r>
            <a:r>
              <a:rPr lang="ru-RU" dirty="0"/>
              <a:t> (14%). У девочек соотношение </a:t>
            </a:r>
            <a:r>
              <a:rPr lang="ru-RU" dirty="0" smtClean="0"/>
              <a:t>несколько </a:t>
            </a:r>
            <a:r>
              <a:rPr lang="ru-RU" dirty="0"/>
              <a:t>иное: астеники (53%), </a:t>
            </a:r>
            <a:r>
              <a:rPr lang="ru-RU" dirty="0" err="1"/>
              <a:t>мышечники</a:t>
            </a:r>
            <a:r>
              <a:rPr lang="ru-RU" dirty="0"/>
              <a:t> (31%), </a:t>
            </a:r>
            <a:r>
              <a:rPr lang="ru-RU" dirty="0" err="1"/>
              <a:t>дигестивники</a:t>
            </a:r>
            <a:r>
              <a:rPr lang="ru-RU" dirty="0"/>
              <a:t> (16</a:t>
            </a:r>
            <a:r>
              <a:rPr lang="ru-RU" dirty="0" smtClean="0"/>
              <a:t>%).</a:t>
            </a:r>
          </a:p>
          <a:p>
            <a:endParaRPr lang="ru-RU" dirty="0"/>
          </a:p>
          <a:p>
            <a:r>
              <a:rPr lang="ru-RU" dirty="0"/>
              <a:t>Интересно, что показатели физического развития существенно </a:t>
            </a:r>
            <a:r>
              <a:rPr lang="ru-RU" dirty="0" smtClean="0"/>
              <a:t>различаются </a:t>
            </a:r>
            <a:r>
              <a:rPr lang="ru-RU" dirty="0"/>
              <a:t>у различных типов </a:t>
            </a:r>
            <a:r>
              <a:rPr lang="ru-RU" dirty="0" smtClean="0"/>
              <a:t>телосложения. </a:t>
            </a:r>
            <a:r>
              <a:rPr lang="ru-RU" dirty="0"/>
              <a:t>Особо уязвимыми при этом оказываются представители астенического телосложения, что еще раз подтверждают литературные данные о том, что неблагоприятные факторы среды направляют физическое развитие преимущественно по данному </a:t>
            </a:r>
            <a:r>
              <a:rPr lang="ru-RU" dirty="0" smtClean="0"/>
              <a:t>типу.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Оценка пограничных состояний в условиях школы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Как </a:t>
            </a:r>
            <a:r>
              <a:rPr lang="ru-RU" dirty="0"/>
              <a:t>уже отмечалось, оценка пограничных состояний в условиях </a:t>
            </a:r>
            <a:r>
              <a:rPr lang="ru-RU" dirty="0" smtClean="0"/>
              <a:t>школы </a:t>
            </a:r>
            <a:r>
              <a:rPr lang="ru-RU" dirty="0"/>
              <a:t>представляет, несомненно, как теоретический, так и практический интерес. Наибольшими возможностями в этом отношении обладает </a:t>
            </a:r>
            <a:r>
              <a:rPr lang="ru-RU" dirty="0" err="1" smtClean="0"/>
              <a:t>кардиоинтервалометрический</a:t>
            </a:r>
            <a:r>
              <a:rPr lang="ru-RU" dirty="0" smtClean="0"/>
              <a:t> </a:t>
            </a:r>
            <a:r>
              <a:rPr lang="ru-RU" dirty="0"/>
              <a:t>метод, нашедший широкое распространение не только в клинике, но и в спорте, космической биологии, педагогике.</a:t>
            </a:r>
          </a:p>
          <a:p>
            <a:r>
              <a:rPr lang="ru-RU" dirty="0"/>
              <a:t>Он отличается высокой информативностью, чувствительностью, </a:t>
            </a:r>
            <a:r>
              <a:rPr lang="ru-RU" dirty="0" smtClean="0"/>
              <a:t>доступностью </a:t>
            </a:r>
            <a:r>
              <a:rPr lang="ru-RU" dirty="0"/>
              <a:t>и рядом других положительных качеств.</a:t>
            </a:r>
          </a:p>
          <a:p>
            <a:r>
              <a:rPr lang="ru-RU" dirty="0"/>
              <a:t>В нашем исследовании использовался автоматизированный </a:t>
            </a:r>
            <a:r>
              <a:rPr lang="ru-RU" dirty="0" smtClean="0"/>
              <a:t>комплекс </a:t>
            </a:r>
            <a:r>
              <a:rPr lang="ru-RU" dirty="0"/>
              <a:t>«ЭКГ – ТРИГГЕР», разработанный Сибирской государственной </a:t>
            </a:r>
            <a:r>
              <a:rPr lang="ru-RU" dirty="0" smtClean="0"/>
              <a:t>медицинской </a:t>
            </a:r>
            <a:r>
              <a:rPr lang="ru-RU" dirty="0"/>
              <a:t>академией. Общепринятыми методами оценивались: </a:t>
            </a:r>
            <a:r>
              <a:rPr lang="ru-RU" dirty="0" smtClean="0"/>
              <a:t>исходный </a:t>
            </a:r>
            <a:r>
              <a:rPr lang="ru-RU" dirty="0"/>
              <a:t>вегетативный тонус, вегетативная реактивность, вегетативное </a:t>
            </a:r>
            <a:r>
              <a:rPr lang="ru-RU" dirty="0" smtClean="0"/>
              <a:t>обеспечение </a:t>
            </a:r>
            <a:r>
              <a:rPr lang="ru-RU" dirty="0"/>
              <a:t>деятельности, тип реакции, характер восстановления. Кроме того, на основе предварительного </a:t>
            </a:r>
            <a:r>
              <a:rPr lang="ru-RU" dirty="0" err="1"/>
              <a:t>класстерного</a:t>
            </a:r>
            <a:r>
              <a:rPr lang="ru-RU" dirty="0"/>
              <a:t> анализа производилась </a:t>
            </a:r>
            <a:r>
              <a:rPr lang="ru-RU" dirty="0" smtClean="0"/>
              <a:t>балльная </a:t>
            </a:r>
            <a:r>
              <a:rPr lang="ru-RU" dirty="0"/>
              <a:t>оценка абсолютных показателей с определением общей суммы баллов и типа адаптации. При этом выделялись фазы: удовлетворительной </a:t>
            </a:r>
            <a:r>
              <a:rPr lang="ru-RU" dirty="0" smtClean="0"/>
              <a:t>адаптации </a:t>
            </a:r>
            <a:r>
              <a:rPr lang="ru-RU" dirty="0"/>
              <a:t>(практически здоровые дети – </a:t>
            </a:r>
            <a:r>
              <a:rPr lang="ru-RU" dirty="0" smtClean="0"/>
              <a:t>75- </a:t>
            </a:r>
            <a:r>
              <a:rPr lang="ru-RU" dirty="0"/>
              <a:t>100 баллов), компенсаторный тип адаптации (</a:t>
            </a:r>
            <a:r>
              <a:rPr lang="ru-RU" dirty="0" err="1"/>
              <a:t>донозологическое</a:t>
            </a:r>
            <a:r>
              <a:rPr lang="ru-RU" dirty="0"/>
              <a:t> состояние – 35 </a:t>
            </a:r>
            <a:r>
              <a:rPr lang="ru-RU" dirty="0" smtClean="0"/>
              <a:t>-74 </a:t>
            </a:r>
            <a:r>
              <a:rPr lang="ru-RU" dirty="0"/>
              <a:t>балла), </a:t>
            </a:r>
            <a:r>
              <a:rPr lang="ru-RU" dirty="0" err="1" smtClean="0"/>
              <a:t>декомпенсированный</a:t>
            </a:r>
            <a:r>
              <a:rPr lang="ru-RU" dirty="0" smtClean="0"/>
              <a:t> </a:t>
            </a:r>
            <a:r>
              <a:rPr lang="ru-RU" dirty="0"/>
              <a:t>тип адаптации (</a:t>
            </a:r>
            <a:r>
              <a:rPr lang="ru-RU" dirty="0" err="1"/>
              <a:t>преморбидное</a:t>
            </a:r>
            <a:r>
              <a:rPr lang="ru-RU" dirty="0"/>
              <a:t> состояние – </a:t>
            </a:r>
            <a:r>
              <a:rPr lang="ru-RU" dirty="0" smtClean="0"/>
              <a:t>15- </a:t>
            </a:r>
            <a:r>
              <a:rPr lang="ru-RU" dirty="0"/>
              <a:t>34 балла), </a:t>
            </a:r>
            <a:r>
              <a:rPr lang="ru-RU" dirty="0" smtClean="0"/>
              <a:t>наконец</a:t>
            </a:r>
            <a:r>
              <a:rPr lang="ru-RU" dirty="0"/>
              <a:t>, срыв адаптации: сумма баллов – менее 15. Всего было обследовано 196 учащихся 5 </a:t>
            </a:r>
            <a:r>
              <a:rPr lang="ru-RU" dirty="0" err="1"/>
              <a:t>х</a:t>
            </a:r>
            <a:r>
              <a:rPr lang="ru-RU" dirty="0"/>
              <a:t> классов (В.А. Вишневский, Д.В. Волков, 2001).</a:t>
            </a:r>
          </a:p>
          <a:p>
            <a:r>
              <a:rPr lang="ru-RU" dirty="0"/>
              <a:t>Результаты исследования свидетельствуют, что только 12,8% изученных нами школьников имеют удовлетворительный тип </a:t>
            </a:r>
            <a:r>
              <a:rPr lang="ru-RU" dirty="0" smtClean="0"/>
              <a:t>адаптации. </a:t>
            </a:r>
            <a:r>
              <a:rPr lang="ru-RU" dirty="0"/>
              <a:t>Эти дети могут заниматься по общим программам и поддерживать свое здоровье, используя элементы здорового образа жизни, витаминотерапию и т.д.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771800" y="260648"/>
            <a:ext cx="37947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Показатели здоровья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707904" y="83671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/>
          <p:nvPr/>
        </p:nvCxnSpPr>
        <p:spPr>
          <a:xfrm rot="10800000" flipV="1">
            <a:off x="1043608" y="548680"/>
            <a:ext cx="1800200" cy="792088"/>
          </a:xfrm>
          <a:prstGeom prst="bentConnector3">
            <a:avLst>
              <a:gd name="adj1" fmla="val 1087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580112" y="83671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stCxn id="7" idx="3"/>
            <a:endCxn id="38" idx="0"/>
          </p:cNvCxnSpPr>
          <p:nvPr/>
        </p:nvCxnSpPr>
        <p:spPr>
          <a:xfrm>
            <a:off x="6566520" y="548680"/>
            <a:ext cx="1137828" cy="5760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Блок-схема: процесс 35"/>
          <p:cNvSpPr/>
          <p:nvPr/>
        </p:nvSpPr>
        <p:spPr>
          <a:xfrm>
            <a:off x="395536" y="980728"/>
            <a:ext cx="158417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Медицинские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7" name="Блок-схема: процесс 36"/>
          <p:cNvSpPr/>
          <p:nvPr/>
        </p:nvSpPr>
        <p:spPr>
          <a:xfrm>
            <a:off x="2339752" y="1124744"/>
            <a:ext cx="1728192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Б</a:t>
            </a:r>
            <a:r>
              <a:rPr lang="ru-RU" dirty="0" smtClean="0">
                <a:solidFill>
                  <a:srgbClr val="FFFF00"/>
                </a:solidFill>
              </a:rPr>
              <a:t>иологические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8" name="Блок-схема: процесс 37"/>
          <p:cNvSpPr/>
          <p:nvPr/>
        </p:nvSpPr>
        <p:spPr>
          <a:xfrm>
            <a:off x="6732240" y="1124744"/>
            <a:ext cx="1944216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Социальные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9" name="Блок-схема: процесс 38"/>
          <p:cNvSpPr/>
          <p:nvPr/>
        </p:nvSpPr>
        <p:spPr>
          <a:xfrm>
            <a:off x="4355976" y="1124744"/>
            <a:ext cx="194421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Психологические </a:t>
            </a:r>
            <a:endParaRPr lang="ru-RU" dirty="0"/>
          </a:p>
        </p:txBody>
      </p:sp>
      <p:sp>
        <p:nvSpPr>
          <p:cNvPr id="40" name="Блок-схема: процесс 39"/>
          <p:cNvSpPr/>
          <p:nvPr/>
        </p:nvSpPr>
        <p:spPr>
          <a:xfrm>
            <a:off x="395536" y="1700808"/>
            <a:ext cx="158417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Группа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здоровья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Блок-схема: процесс 40"/>
          <p:cNvSpPr/>
          <p:nvPr/>
        </p:nvSpPr>
        <p:spPr>
          <a:xfrm>
            <a:off x="323528" y="2420888"/>
            <a:ext cx="1728192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Медицинская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группа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2" name="Блок-схема: процесс 41"/>
          <p:cNvSpPr/>
          <p:nvPr/>
        </p:nvSpPr>
        <p:spPr>
          <a:xfrm>
            <a:off x="323528" y="3212976"/>
            <a:ext cx="1800200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Индекс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здоровья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Блок-схема: процесс 42"/>
          <p:cNvSpPr/>
          <p:nvPr/>
        </p:nvSpPr>
        <p:spPr>
          <a:xfrm>
            <a:off x="323528" y="3861048"/>
            <a:ext cx="1800200" cy="7200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Структура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заболеваемости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4" name="Блок-схема: процесс 43"/>
          <p:cNvSpPr/>
          <p:nvPr/>
        </p:nvSpPr>
        <p:spPr>
          <a:xfrm>
            <a:off x="323528" y="4797152"/>
            <a:ext cx="1872208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Часто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болеющие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5" name="Блок-схема: процесс 44"/>
          <p:cNvSpPr/>
          <p:nvPr/>
        </p:nvSpPr>
        <p:spPr>
          <a:xfrm>
            <a:off x="323528" y="5733256"/>
            <a:ext cx="1944216" cy="7566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Функционально</a:t>
            </a:r>
            <a:r>
              <a:rPr lang="ru-RU" dirty="0" smtClean="0"/>
              <a:t> 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незрелые</a:t>
            </a:r>
            <a:r>
              <a:rPr lang="ru-RU" dirty="0" smtClean="0">
                <a:solidFill>
                  <a:srgbClr val="FF0000"/>
                </a:solidFill>
              </a:rPr>
              <a:t> к обучению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6" name="Блок-схема: процесс 55"/>
          <p:cNvSpPr/>
          <p:nvPr/>
        </p:nvSpPr>
        <p:spPr>
          <a:xfrm>
            <a:off x="2339752" y="1916832"/>
            <a:ext cx="1728192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Биологический возраст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7" name="Блок-схема: процесс 56"/>
          <p:cNvSpPr/>
          <p:nvPr/>
        </p:nvSpPr>
        <p:spPr>
          <a:xfrm>
            <a:off x="2339752" y="2708920"/>
            <a:ext cx="1728192" cy="1080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Уровень и гармоничность физического развития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8" name="Блок-схема: процесс 57"/>
          <p:cNvSpPr/>
          <p:nvPr/>
        </p:nvSpPr>
        <p:spPr>
          <a:xfrm>
            <a:off x="2339752" y="4005064"/>
            <a:ext cx="1656184" cy="7200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Конституцио</a:t>
            </a:r>
            <a:r>
              <a:rPr lang="ru-RU" dirty="0" smtClean="0">
                <a:solidFill>
                  <a:srgbClr val="FFFF00"/>
                </a:solidFill>
              </a:rPr>
              <a:t>-</a:t>
            </a:r>
          </a:p>
          <a:p>
            <a:pPr algn="ctr"/>
            <a:r>
              <a:rPr lang="ru-RU" dirty="0" err="1" smtClean="0">
                <a:solidFill>
                  <a:srgbClr val="FFFF00"/>
                </a:solidFill>
              </a:rPr>
              <a:t>нальный</a:t>
            </a:r>
            <a:r>
              <a:rPr lang="ru-RU" dirty="0" smtClean="0">
                <a:solidFill>
                  <a:srgbClr val="FFFF00"/>
                </a:solidFill>
              </a:rPr>
              <a:t> тип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9" name="Блок-схема: процесс 58"/>
          <p:cNvSpPr/>
          <p:nvPr/>
        </p:nvSpPr>
        <p:spPr>
          <a:xfrm>
            <a:off x="2411760" y="4869160"/>
            <a:ext cx="1656184" cy="7200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Физическая </a:t>
            </a:r>
            <a:r>
              <a:rPr lang="ru-RU" dirty="0" err="1" smtClean="0">
                <a:solidFill>
                  <a:srgbClr val="FFFF00"/>
                </a:solidFill>
              </a:rPr>
              <a:t>подготовлен-ность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0" name="Блок-схема: процесс 59"/>
          <p:cNvSpPr/>
          <p:nvPr/>
        </p:nvSpPr>
        <p:spPr>
          <a:xfrm>
            <a:off x="2483768" y="5733256"/>
            <a:ext cx="165618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Тип пограничного состояния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1" name="Блок-схема: процесс 60"/>
          <p:cNvSpPr/>
          <p:nvPr/>
        </p:nvSpPr>
        <p:spPr>
          <a:xfrm>
            <a:off x="4427984" y="1988840"/>
            <a:ext cx="1872208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Психическое развитие</a:t>
            </a:r>
            <a:endParaRPr lang="ru-RU" dirty="0"/>
          </a:p>
        </p:txBody>
      </p:sp>
      <p:sp>
        <p:nvSpPr>
          <p:cNvPr id="62" name="Блок-схема: процесс 61"/>
          <p:cNvSpPr/>
          <p:nvPr/>
        </p:nvSpPr>
        <p:spPr>
          <a:xfrm>
            <a:off x="4427984" y="2924944"/>
            <a:ext cx="1872208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Психическое состояние </a:t>
            </a:r>
            <a:endParaRPr lang="ru-RU" dirty="0"/>
          </a:p>
        </p:txBody>
      </p:sp>
      <p:sp>
        <p:nvSpPr>
          <p:cNvPr id="63" name="Блок-схема: процесс 62"/>
          <p:cNvSpPr/>
          <p:nvPr/>
        </p:nvSpPr>
        <p:spPr>
          <a:xfrm>
            <a:off x="4427984" y="3933056"/>
            <a:ext cx="1872208" cy="7920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Свойства нервных процессов</a:t>
            </a:r>
            <a:endParaRPr lang="ru-RU" dirty="0"/>
          </a:p>
        </p:txBody>
      </p:sp>
      <p:sp>
        <p:nvSpPr>
          <p:cNvPr id="64" name="Блок-схема: процесс 63"/>
          <p:cNvSpPr/>
          <p:nvPr/>
        </p:nvSpPr>
        <p:spPr>
          <a:xfrm>
            <a:off x="4499992" y="4941168"/>
            <a:ext cx="180020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Акцентуации </a:t>
            </a:r>
            <a:endParaRPr lang="ru-RU" dirty="0"/>
          </a:p>
        </p:txBody>
      </p:sp>
      <p:sp>
        <p:nvSpPr>
          <p:cNvPr id="65" name="Блок-схема: процесс 64"/>
          <p:cNvSpPr/>
          <p:nvPr/>
        </p:nvSpPr>
        <p:spPr>
          <a:xfrm>
            <a:off x="4499992" y="5805264"/>
            <a:ext cx="1800200" cy="7566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Структура мотивации</a:t>
            </a:r>
            <a:endParaRPr lang="ru-RU" dirty="0"/>
          </a:p>
        </p:txBody>
      </p:sp>
      <p:sp>
        <p:nvSpPr>
          <p:cNvPr id="66" name="Блок-схема: процесс 65"/>
          <p:cNvSpPr/>
          <p:nvPr/>
        </p:nvSpPr>
        <p:spPr>
          <a:xfrm>
            <a:off x="6732240" y="1988840"/>
            <a:ext cx="1944216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Социометрия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7" name="Блок-схема: процесс 66"/>
          <p:cNvSpPr/>
          <p:nvPr/>
        </p:nvSpPr>
        <p:spPr>
          <a:xfrm>
            <a:off x="6804248" y="2924944"/>
            <a:ext cx="1944216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Тип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семьи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8" name="Блок-схема: процесс 67"/>
          <p:cNvSpPr/>
          <p:nvPr/>
        </p:nvSpPr>
        <p:spPr>
          <a:xfrm>
            <a:off x="6804248" y="3933056"/>
            <a:ext cx="2016224" cy="7200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Внутрисемейная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адаптивность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9" name="Блок-схема: процесс 68"/>
          <p:cNvSpPr/>
          <p:nvPr/>
        </p:nvSpPr>
        <p:spPr>
          <a:xfrm>
            <a:off x="6732240" y="4941168"/>
            <a:ext cx="2088232" cy="151216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Сформированность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систем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саморегуляции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личности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Основная часть обследуемых (82,0%) находится в </a:t>
            </a:r>
            <a:r>
              <a:rPr lang="ru-RU" dirty="0" err="1"/>
              <a:t>донозологической</a:t>
            </a:r>
            <a:r>
              <a:rPr lang="ru-RU" dirty="0"/>
              <a:t> фазе третьего состояния и имеет компенсаторный тип адаптации. Он </a:t>
            </a:r>
            <a:r>
              <a:rPr lang="ru-RU" dirty="0" smtClean="0"/>
              <a:t>характеризуется </a:t>
            </a:r>
            <a:r>
              <a:rPr lang="ru-RU" dirty="0"/>
              <a:t>активностью центральных звеньев управления сердечной </a:t>
            </a:r>
            <a:r>
              <a:rPr lang="ru-RU" dirty="0" smtClean="0"/>
              <a:t>деятельностью</a:t>
            </a:r>
            <a:r>
              <a:rPr lang="ru-RU" dirty="0"/>
              <a:t>, повышением симпатических и уменьшением парасимпатических </a:t>
            </a:r>
            <a:r>
              <a:rPr lang="ru-RU" dirty="0" smtClean="0"/>
              <a:t>влияний</a:t>
            </a:r>
            <a:r>
              <a:rPr lang="ru-RU" dirty="0"/>
              <a:t>, снижением функциональных резервов, </a:t>
            </a:r>
            <a:r>
              <a:rPr lang="ru-RU" dirty="0" err="1"/>
              <a:t>гипокинетическим</a:t>
            </a:r>
            <a:r>
              <a:rPr lang="ru-RU" dirty="0"/>
              <a:t> типом </a:t>
            </a:r>
            <a:r>
              <a:rPr lang="ru-RU" dirty="0" smtClean="0"/>
              <a:t>кровообращения</a:t>
            </a:r>
            <a:r>
              <a:rPr lang="ru-RU" dirty="0"/>
              <a:t>, психологическим напряжением, </a:t>
            </a:r>
            <a:r>
              <a:rPr lang="ru-RU" dirty="0" err="1"/>
              <a:t>вегетососудистой</a:t>
            </a:r>
            <a:r>
              <a:rPr lang="ru-RU" dirty="0"/>
              <a:t> </a:t>
            </a:r>
            <a:r>
              <a:rPr lang="ru-RU" dirty="0" err="1"/>
              <a:t>дистони</a:t>
            </a:r>
            <a:r>
              <a:rPr lang="ru-RU" dirty="0"/>
              <a:t> ей и т.д.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При </a:t>
            </a:r>
            <a:r>
              <a:rPr lang="ru-RU" dirty="0"/>
              <a:t>организации </a:t>
            </a:r>
            <a:r>
              <a:rPr lang="ru-RU" dirty="0" smtClean="0"/>
              <a:t>учебно-воспитательного </a:t>
            </a:r>
            <a:r>
              <a:rPr lang="ru-RU" dirty="0"/>
              <a:t>процесса эта группа </a:t>
            </a:r>
            <a:r>
              <a:rPr lang="ru-RU" dirty="0" smtClean="0"/>
              <a:t>учащихся </a:t>
            </a:r>
            <a:r>
              <a:rPr lang="ru-RU" dirty="0"/>
              <a:t>требует более дифференцированного подхода и дополнительных </a:t>
            </a:r>
            <a:r>
              <a:rPr lang="ru-RU" dirty="0" smtClean="0"/>
              <a:t>мероприятий </a:t>
            </a:r>
            <a:r>
              <a:rPr lang="ru-RU" dirty="0"/>
              <a:t>по снятию психологического напряжения, витаминотерапии, рефлексотерапии, </a:t>
            </a:r>
            <a:r>
              <a:rPr lang="ru-RU" dirty="0" err="1"/>
              <a:t>фитотерапии</a:t>
            </a:r>
            <a:r>
              <a:rPr lang="ru-RU" dirty="0"/>
              <a:t>, массажу, </a:t>
            </a:r>
            <a:r>
              <a:rPr lang="ru-RU" dirty="0" err="1"/>
              <a:t>физиолечению</a:t>
            </a:r>
            <a:r>
              <a:rPr lang="ru-RU" dirty="0"/>
              <a:t>, музыкотерапии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Наконец, 5,2% учащихся имеют </a:t>
            </a:r>
            <a:r>
              <a:rPr lang="ru-RU" dirty="0" err="1"/>
              <a:t>декомпенсированный</a:t>
            </a:r>
            <a:r>
              <a:rPr lang="ru-RU" dirty="0"/>
              <a:t> тип </a:t>
            </a:r>
            <a:r>
              <a:rPr lang="ru-RU" dirty="0" smtClean="0"/>
              <a:t>адаптации </a:t>
            </a:r>
            <a:r>
              <a:rPr lang="ru-RU" dirty="0"/>
              <a:t>с критическим напряжением систем регуляции, повышенной </a:t>
            </a:r>
            <a:r>
              <a:rPr lang="ru-RU" dirty="0" smtClean="0"/>
              <a:t>реактивностью </a:t>
            </a:r>
            <a:r>
              <a:rPr lang="ru-RU" dirty="0"/>
              <a:t>и значительным исчерпанием функциональных резервов. </a:t>
            </a:r>
            <a:r>
              <a:rPr lang="ru-RU" dirty="0" smtClean="0"/>
              <a:t>Основная </a:t>
            </a:r>
            <a:r>
              <a:rPr lang="ru-RU" dirty="0"/>
              <a:t>тактика коррекционной работы с ними на первом этапе – </a:t>
            </a:r>
            <a:r>
              <a:rPr lang="ru-RU" dirty="0" smtClean="0"/>
              <a:t>восстановление </a:t>
            </a:r>
            <a:r>
              <a:rPr lang="ru-RU" dirty="0"/>
              <a:t>функциональных резервов и снижение напряжения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Школьная практика предъявляет повышенные требования к </a:t>
            </a:r>
            <a:r>
              <a:rPr lang="ru-RU" dirty="0" smtClean="0"/>
              <a:t>технологичности </a:t>
            </a:r>
            <a:r>
              <a:rPr lang="ru-RU" dirty="0"/>
              <a:t>используемых методик. </a:t>
            </a:r>
            <a:r>
              <a:rPr lang="ru-RU" dirty="0" smtClean="0"/>
              <a:t>Однако </a:t>
            </a:r>
            <a:r>
              <a:rPr lang="ru-RU" dirty="0"/>
              <a:t>даже в упрощенном варианте метод </a:t>
            </a:r>
            <a:r>
              <a:rPr lang="ru-RU" dirty="0" err="1"/>
              <a:t>кардиоинтервалометрии</a:t>
            </a:r>
            <a:r>
              <a:rPr lang="ru-RU" dirty="0"/>
              <a:t> доступен далеко не каждой школе. В этой связи мы попытались </a:t>
            </a:r>
            <a:r>
              <a:rPr lang="ru-RU" dirty="0" smtClean="0"/>
              <a:t>исследовать </a:t>
            </a:r>
            <a:r>
              <a:rPr lang="ru-RU" dirty="0"/>
              <a:t>диагностическую и прогностическую значимость таких массовых </a:t>
            </a:r>
            <a:r>
              <a:rPr lang="ru-RU" dirty="0" smtClean="0"/>
              <a:t>методов </a:t>
            </a:r>
            <a:r>
              <a:rPr lang="ru-RU" dirty="0"/>
              <a:t>количественной оценки физического здоровья человека, как</a:t>
            </a:r>
            <a:r>
              <a:rPr lang="ru-RU" dirty="0" smtClean="0"/>
              <a:t>: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комплексный тест оценки уровня физического (соматического) здоровья по Г.Л. </a:t>
            </a:r>
            <a:r>
              <a:rPr lang="ru-RU" dirty="0" err="1" smtClean="0"/>
              <a:t>Апанасенко</a:t>
            </a:r>
            <a:r>
              <a:rPr lang="ru-RU" dirty="0" smtClean="0"/>
              <a:t> (2000);</a:t>
            </a:r>
          </a:p>
          <a:p>
            <a:r>
              <a:rPr lang="ru-RU" dirty="0"/>
              <a:t>косвенное определение максимального потреб </a:t>
            </a:r>
            <a:r>
              <a:rPr lang="ru-RU" dirty="0" err="1"/>
              <a:t>ления</a:t>
            </a:r>
            <a:r>
              <a:rPr lang="ru-RU" dirty="0"/>
              <a:t> кислорода в пробе PWC170 (В.А. </a:t>
            </a:r>
            <a:r>
              <a:rPr lang="ru-RU" dirty="0" err="1"/>
              <a:t>Карпман</a:t>
            </a:r>
            <a:r>
              <a:rPr lang="ru-RU" dirty="0"/>
              <a:t>, 1988);</a:t>
            </a:r>
          </a:p>
          <a:p>
            <a:r>
              <a:rPr lang="ru-RU" dirty="0"/>
              <a:t>определение типов реакции на физическую нагрузку в пробе </a:t>
            </a:r>
            <a:r>
              <a:rPr lang="ru-RU" dirty="0" err="1"/>
              <a:t>Летунова</a:t>
            </a:r>
            <a:r>
              <a:rPr lang="ru-RU" dirty="0"/>
              <a:t> (Г.М. </a:t>
            </a:r>
            <a:r>
              <a:rPr lang="ru-RU" dirty="0" err="1"/>
              <a:t>Куколевский</a:t>
            </a:r>
            <a:r>
              <a:rPr lang="ru-RU" dirty="0"/>
              <a:t>, 1971);</a:t>
            </a:r>
          </a:p>
          <a:p>
            <a:r>
              <a:rPr lang="ru-RU" dirty="0"/>
              <a:t>определение типа реакции организма на </a:t>
            </a:r>
            <a:r>
              <a:rPr lang="ru-RU" dirty="0" err="1" smtClean="0"/>
              <a:t>ортопробу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оценка общих физических кондиций в «Президентских </a:t>
            </a:r>
            <a:r>
              <a:rPr lang="ru-RU" dirty="0" smtClean="0"/>
              <a:t>состязаниях</a:t>
            </a:r>
            <a:r>
              <a:rPr lang="ru-RU" dirty="0"/>
              <a:t>» (Ю.М. </a:t>
            </a:r>
            <a:r>
              <a:rPr lang="ru-RU" dirty="0" err="1"/>
              <a:t>Чернецкий</a:t>
            </a:r>
            <a:r>
              <a:rPr lang="ru-RU" dirty="0"/>
              <a:t>, 1998).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Школа и психическое здоровье учащихся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61662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Психическому </a:t>
            </a:r>
            <a:r>
              <a:rPr lang="ru-RU" dirty="0"/>
              <a:t>здоровью можно дать три определения: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во </a:t>
            </a:r>
            <a:r>
              <a:rPr lang="ru-RU" dirty="0"/>
              <a:t>первых, это отсутствие психических расстройств;</a:t>
            </a:r>
          </a:p>
          <a:p>
            <a:r>
              <a:rPr lang="ru-RU" dirty="0"/>
              <a:t>во вторых, определенный резерв </a:t>
            </a:r>
            <a:r>
              <a:rPr lang="ru-RU" dirty="0" smtClean="0"/>
              <a:t>человека</a:t>
            </a:r>
            <a:r>
              <a:rPr lang="ru-RU" dirty="0"/>
              <a:t>, благодаря которому он может преодолеть неожиданные стрессы и затруднения;</a:t>
            </a:r>
          </a:p>
          <a:p>
            <a:r>
              <a:rPr lang="ru-RU" dirty="0"/>
              <a:t>в третьих, состояние гармонии между человеком и </a:t>
            </a:r>
            <a:r>
              <a:rPr lang="ru-RU" dirty="0" smtClean="0"/>
              <a:t>окружающим </a:t>
            </a:r>
            <a:r>
              <a:rPr lang="ru-RU" dirty="0"/>
              <a:t>миром и обществом.</a:t>
            </a:r>
          </a:p>
          <a:p>
            <a:r>
              <a:rPr lang="ru-RU" dirty="0"/>
              <a:t>Научно технический прогресс и связанные с ним изменения в </a:t>
            </a:r>
            <a:r>
              <a:rPr lang="ru-RU" dirty="0" smtClean="0"/>
              <a:t>содержании </a:t>
            </a:r>
            <a:r>
              <a:rPr lang="ru-RU" dirty="0"/>
              <a:t>школьного обучения предъявляют очень высокие требования к </a:t>
            </a:r>
            <a:r>
              <a:rPr lang="ru-RU" dirty="0" smtClean="0"/>
              <a:t>нервной </a:t>
            </a:r>
            <a:r>
              <a:rPr lang="ru-RU" dirty="0"/>
              <a:t>системе детского организма. Это заставляет особенно бережно </a:t>
            </a:r>
            <a:r>
              <a:rPr lang="ru-RU" dirty="0" smtClean="0"/>
              <a:t>относиться </a:t>
            </a:r>
            <a:r>
              <a:rPr lang="ru-RU" dirty="0"/>
              <a:t>к охране психического здоровья учащихся. В массовой школе клинически выраженные формы психических болезней, как правило, не встречаются, поэтому в оценке влияния школы на психическое здоровье детей из перечисленных выше трех критериев основное внимание </a:t>
            </a:r>
            <a:r>
              <a:rPr lang="ru-RU" dirty="0" smtClean="0"/>
              <a:t>уделяется </a:t>
            </a:r>
            <a:r>
              <a:rPr lang="ru-RU" dirty="0"/>
              <a:t>второму и третьему, что и стало предметом наших исследований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Службой здоровья школы в процессе комплексного исследования были изучены факторы, предрасполагающие к возникновению у </a:t>
            </a:r>
            <a:r>
              <a:rPr lang="ru-RU" dirty="0" smtClean="0"/>
              <a:t>учащихся </a:t>
            </a:r>
            <a:r>
              <a:rPr lang="ru-RU" dirty="0"/>
              <a:t>эмоциональных напряжений и пограничных состояний, выполнена оценка психического здоровья детей на психофизиологическом, </a:t>
            </a:r>
            <a:r>
              <a:rPr lang="ru-RU" dirty="0" smtClean="0"/>
              <a:t>индивидуально </a:t>
            </a:r>
            <a:r>
              <a:rPr lang="ru-RU" dirty="0"/>
              <a:t>исполнительском и личностно смысловом уровнях, исследованы мотивационные, базисные и процессуальные основания образовательной и оздоровительной деятельности (В.А. Вишневский, 1996).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192688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На примере параллели пятых классов (n=192) было обнаружено, что уровень тревожности у детей соответствует среднему с тенденцией к </a:t>
            </a:r>
            <a:r>
              <a:rPr lang="ru-RU" dirty="0" smtClean="0"/>
              <a:t>высокому</a:t>
            </a:r>
            <a:r>
              <a:rPr lang="ru-RU" dirty="0"/>
              <a:t>. Среди факторов, имеющих статистически достоверную связь с </a:t>
            </a:r>
            <a:r>
              <a:rPr lang="ru-RU" dirty="0" smtClean="0"/>
              <a:t>уровнем </a:t>
            </a:r>
            <a:r>
              <a:rPr lang="ru-RU" dirty="0"/>
              <a:t>тревожности, выделяются такие, как жилищные условия, курение в семье, использование физических наказаний, световой режим в школе, уроки </a:t>
            </a:r>
            <a:r>
              <a:rPr lang="ru-RU" dirty="0" smtClean="0"/>
              <a:t>физико-математического </a:t>
            </a:r>
            <a:r>
              <a:rPr lang="ru-RU" dirty="0"/>
              <a:t>цикла и русского языка, отношение к </a:t>
            </a:r>
            <a:r>
              <a:rPr lang="ru-RU" dirty="0" smtClean="0"/>
              <a:t>ребенку </a:t>
            </a:r>
            <a:r>
              <a:rPr lang="ru-RU" dirty="0"/>
              <a:t>педагога, уровень соматического здоровья детей.</a:t>
            </a:r>
          </a:p>
          <a:p>
            <a:r>
              <a:rPr lang="ru-RU" dirty="0"/>
              <a:t>Выявлены многочисленные связи между различными уровнями </a:t>
            </a:r>
            <a:r>
              <a:rPr lang="ru-RU" dirty="0" smtClean="0"/>
              <a:t>организации </a:t>
            </a:r>
            <a:r>
              <a:rPr lang="ru-RU" dirty="0"/>
              <a:t>психики. Так, дети, имеющие значительную силу нервных </a:t>
            </a:r>
            <a:r>
              <a:rPr lang="ru-RU" dirty="0" smtClean="0"/>
              <a:t>процессов </a:t>
            </a:r>
            <a:r>
              <a:rPr lang="ru-RU" dirty="0"/>
              <a:t>по возбуждению, имеют и более высокую подвижность нервных процессов (0,701), выбирают преимущественно </a:t>
            </a:r>
            <a:r>
              <a:rPr lang="ru-RU" dirty="0" err="1"/>
              <a:t>экстернально</a:t>
            </a:r>
            <a:r>
              <a:rPr lang="ru-RU" dirty="0"/>
              <a:t> </a:t>
            </a:r>
            <a:r>
              <a:rPr lang="ru-RU" dirty="0" smtClean="0"/>
              <a:t>-субъектную </a:t>
            </a:r>
            <a:r>
              <a:rPr lang="ru-RU" dirty="0"/>
              <a:t>стратегию поведения, меньше устают в конце учебного дня. Учащиеся с высокой подвижностью нервных процессов менее уравновешены ( 0,372), меньше устают после уроков и имеют больше друзей. Дети со стратегией поведения типа «Лев» (</a:t>
            </a:r>
            <a:r>
              <a:rPr lang="ru-RU" dirty="0" err="1"/>
              <a:t>интернально</a:t>
            </a:r>
            <a:r>
              <a:rPr lang="ru-RU" dirty="0"/>
              <a:t> объектная) и «Тигр» (</a:t>
            </a:r>
            <a:r>
              <a:rPr lang="ru-RU" dirty="0" err="1"/>
              <a:t>экстернально</a:t>
            </a:r>
            <a:r>
              <a:rPr lang="ru-RU" dirty="0"/>
              <a:t> </a:t>
            </a:r>
            <a:r>
              <a:rPr lang="ru-RU" dirty="0" smtClean="0"/>
              <a:t>-объектная</a:t>
            </a:r>
            <a:r>
              <a:rPr lang="ru-RU" dirty="0"/>
              <a:t>) имеют выраженную потребность в достижении (0,817) и само выражении (0,645). Школьники, имеющие высокую потребность в само выражении, имеют и большую потребность в достижении (0,685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dirty="0" err="1"/>
              <a:t>Здоровьесберегающий</a:t>
            </a:r>
            <a:r>
              <a:rPr lang="ru-RU" dirty="0"/>
              <a:t> подход в образовании ориентируется прежде всего на зону актуального развития ребенка. Под «зоной актуального раз вития» в данном случае понимается образовательный и оздоровительный процессы, обеспечивающие удовлетворение базовых (доминирующих) потребностей школьников. Отсюда становится понятной связь между </a:t>
            </a:r>
            <a:r>
              <a:rPr lang="ru-RU" dirty="0" smtClean="0"/>
              <a:t>обучением </a:t>
            </a:r>
            <a:r>
              <a:rPr lang="ru-RU" dirty="0"/>
              <a:t>и развитием: учение должно выступать средством удовлетворения базовых потребностей ребенка и таким образом способствовать его </a:t>
            </a:r>
            <a:r>
              <a:rPr lang="ru-RU" dirty="0" smtClean="0"/>
              <a:t>индивидуально </a:t>
            </a:r>
            <a:r>
              <a:rPr lang="ru-RU" dirty="0"/>
              <a:t>гармоничному развитию и росту у него резервов здоровья (</a:t>
            </a:r>
            <a:r>
              <a:rPr lang="ru-RU" dirty="0" smtClean="0"/>
              <a:t>Г.К. Зайцев</a:t>
            </a:r>
            <a:r>
              <a:rPr lang="ru-RU" dirty="0"/>
              <a:t>, 1997).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По мнению ряда известных психологов, ребенок всегда стремится к удовлетворению своих актуальных потребностей. Их удовлетворение и </a:t>
            </a:r>
            <a:r>
              <a:rPr lang="ru-RU" dirty="0" smtClean="0"/>
              <a:t>связанное </a:t>
            </a:r>
            <a:r>
              <a:rPr lang="ru-RU" dirty="0"/>
              <a:t>с этим совершенствование психических процессов способствуют актуализации новых потребностей, т.е. «зон ближайшего развития». </a:t>
            </a:r>
            <a:r>
              <a:rPr lang="ru-RU" dirty="0" smtClean="0"/>
              <a:t>Таким </a:t>
            </a:r>
            <a:r>
              <a:rPr lang="ru-RU" dirty="0"/>
              <a:t>образом, развитие ребенка напрямую связано с процессом </a:t>
            </a:r>
            <a:r>
              <a:rPr lang="ru-RU" dirty="0" smtClean="0"/>
              <a:t>созревания </a:t>
            </a:r>
            <a:r>
              <a:rPr lang="ru-RU" dirty="0"/>
              <a:t>его </a:t>
            </a:r>
            <a:r>
              <a:rPr lang="ru-RU" dirty="0" err="1" smtClean="0"/>
              <a:t>потребностно</a:t>
            </a:r>
            <a:r>
              <a:rPr lang="ru-RU" dirty="0" smtClean="0"/>
              <a:t>- </a:t>
            </a:r>
            <a:r>
              <a:rPr lang="ru-RU" dirty="0"/>
              <a:t>мотивационной сферы. И чтобы развитие </a:t>
            </a:r>
            <a:r>
              <a:rPr lang="ru-RU" dirty="0" smtClean="0"/>
              <a:t>школьника </a:t>
            </a:r>
            <a:r>
              <a:rPr lang="ru-RU" dirty="0"/>
              <a:t>в процессе обучения происходило без задержек и форсирования не обходимо в первую очередь обеспечить удовлетворение его актуальных потребностей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Учитывая важность обсуждаемой проблемы, особое внимание в </a:t>
            </a:r>
            <a:r>
              <a:rPr lang="ru-RU" dirty="0" smtClean="0"/>
              <a:t>наших </a:t>
            </a:r>
            <a:r>
              <a:rPr lang="ru-RU" dirty="0"/>
              <a:t>исследованиях было уделено изучению мотивационных </a:t>
            </a:r>
            <a:r>
              <a:rPr lang="ru-RU" dirty="0" smtClean="0"/>
              <a:t>оснований </a:t>
            </a:r>
            <a:r>
              <a:rPr lang="ru-RU" dirty="0"/>
              <a:t>учебной и оздоровительной деятельности. Исследование </a:t>
            </a:r>
            <a:r>
              <a:rPr lang="ru-RU" dirty="0" smtClean="0"/>
              <a:t>актуального </a:t>
            </a:r>
            <a:r>
              <a:rPr lang="ru-RU" dirty="0"/>
              <a:t>мотивационного поля учащихся выявило, что пятиклассники, </a:t>
            </a:r>
            <a:r>
              <a:rPr lang="ru-RU" dirty="0" smtClean="0"/>
              <a:t>расставляя </a:t>
            </a:r>
            <a:r>
              <a:rPr lang="ru-RU" dirty="0"/>
              <a:t>свои жизненные приоритеты, на первое место ставят семью (172 балла), на второе – здоровье (270 баллов), на третье – учебу ( баллов). Далее следуют любимое занятие (440), школьные друзья (460), друзья во дворе (476) и т.д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Чрезвычайно показательные для нас ответы дали учащиеся на вопрос о том, какие уроки им больше всего нравятся. На первое место с большим отрывом вышел урок физической культуры. Его выбрали 70,4% опрошен </a:t>
            </a:r>
            <a:r>
              <a:rPr lang="ru-RU" dirty="0" err="1" smtClean="0"/>
              <a:t>ныхнами</a:t>
            </a:r>
            <a:r>
              <a:rPr lang="ru-RU" dirty="0" smtClean="0"/>
              <a:t> </a:t>
            </a:r>
            <a:r>
              <a:rPr lang="ru-RU" dirty="0"/>
              <a:t>детей. На втором месте оказались уроки русского языка и </a:t>
            </a:r>
            <a:r>
              <a:rPr lang="ru-RU" dirty="0" smtClean="0"/>
              <a:t>литературы </a:t>
            </a:r>
            <a:r>
              <a:rPr lang="ru-RU" dirty="0"/>
              <a:t>(40,1%). Третье и четвертое места разделили уроки иностранного языка и </a:t>
            </a:r>
            <a:r>
              <a:rPr lang="ru-RU" dirty="0" err="1"/>
              <a:t>валеологии</a:t>
            </a:r>
            <a:r>
              <a:rPr lang="ru-RU" dirty="0"/>
              <a:t> (32,4%). На пятом месте – уроки </a:t>
            </a:r>
            <a:r>
              <a:rPr lang="ru-RU" dirty="0" err="1"/>
              <a:t>физико</a:t>
            </a:r>
            <a:r>
              <a:rPr lang="ru-RU" dirty="0"/>
              <a:t> </a:t>
            </a:r>
            <a:r>
              <a:rPr lang="ru-RU" dirty="0" smtClean="0"/>
              <a:t>-математического </a:t>
            </a:r>
            <a:r>
              <a:rPr lang="ru-RU" dirty="0"/>
              <a:t>цикла (26,8%) и замыкают шестерку любимых предметов </a:t>
            </a:r>
            <a:r>
              <a:rPr lang="ru-RU" dirty="0" smtClean="0"/>
              <a:t>естественные </a:t>
            </a:r>
            <a:r>
              <a:rPr lang="ru-RU" dirty="0"/>
              <a:t>науки, которые выбрали только 11,3% школьников.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Результаты опроса примечательны для нас по многим моментам. </a:t>
            </a:r>
            <a:r>
              <a:rPr lang="ru-RU" dirty="0" smtClean="0"/>
              <a:t>Во-первых</a:t>
            </a:r>
            <a:r>
              <a:rPr lang="ru-RU" dirty="0"/>
              <a:t>, опрос подчеркнул уникально высокий статус среди пятиклассников урока физической культуры. Его можно назвать своеобразным </a:t>
            </a:r>
            <a:r>
              <a:rPr lang="ru-RU" dirty="0" smtClean="0"/>
              <a:t>неформальным </a:t>
            </a:r>
            <a:r>
              <a:rPr lang="ru-RU" dirty="0"/>
              <a:t>лидером, а это должно заставить управленцев задуматься над тем, как полнее использовать его воспитательные и оздоровительные возможности.</a:t>
            </a:r>
          </a:p>
          <a:p>
            <a:r>
              <a:rPr lang="ru-RU" dirty="0"/>
              <a:t>Во вторых, подавляющая часть детей поддерживают введение уроков </a:t>
            </a:r>
            <a:r>
              <a:rPr lang="ru-RU" dirty="0" err="1"/>
              <a:t>валео</a:t>
            </a:r>
            <a:r>
              <a:rPr lang="ru-RU" dirty="0"/>
              <a:t> логии. Результаты опроса еще раз засвидетельствовали, что традиционные уроки естествознания не удовлетворяют потребностей детей в познании </a:t>
            </a:r>
            <a:r>
              <a:rPr lang="ru-RU" dirty="0" smtClean="0"/>
              <a:t>своего </a:t>
            </a:r>
            <a:r>
              <a:rPr lang="ru-RU" dirty="0"/>
              <a:t>организма и навыках </a:t>
            </a:r>
            <a:r>
              <a:rPr lang="ru-RU" dirty="0" err="1"/>
              <a:t>самокоррекции</a:t>
            </a:r>
            <a:r>
              <a:rPr lang="ru-RU" dirty="0"/>
              <a:t> и </a:t>
            </a:r>
            <a:r>
              <a:rPr lang="ru-RU" dirty="0" err="1"/>
              <a:t>саморегуляции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Интересная информация была получена при изучении </a:t>
            </a:r>
            <a:r>
              <a:rPr lang="ru-RU" dirty="0" smtClean="0"/>
              <a:t>эмоционально </a:t>
            </a:r>
            <a:r>
              <a:rPr lang="ru-RU" dirty="0"/>
              <a:t>поведенческого профиля детей. Так, школьники, имеющие хороший аппетит, больше удовлетворены качеством питания, выше оценивают свое здоровье, сон, активней занимаются физической культурой и </a:t>
            </a:r>
            <a:r>
              <a:rPr lang="ru-RU" dirty="0" smtClean="0"/>
              <a:t>закаливанием</a:t>
            </a:r>
            <a:r>
              <a:rPr lang="ru-RU" dirty="0"/>
              <a:t>. Хороший сон положительно </a:t>
            </a:r>
            <a:r>
              <a:rPr lang="ru-RU" dirty="0" err="1"/>
              <a:t>коррелирует</a:t>
            </a:r>
            <a:r>
              <a:rPr lang="ru-RU" dirty="0"/>
              <a:t> с уровнем здоровья, </a:t>
            </a:r>
            <a:r>
              <a:rPr lang="ru-RU" dirty="0" err="1" smtClean="0"/>
              <a:t>метеоустойчивостью</a:t>
            </a:r>
            <a:r>
              <a:rPr lang="ru-RU" dirty="0"/>
              <a:t>, уровнем МПК. Дети, имеющие утренний тип </a:t>
            </a:r>
            <a:r>
              <a:rPr lang="ru-RU" dirty="0" smtClean="0"/>
              <a:t>активности</a:t>
            </a:r>
            <a:r>
              <a:rPr lang="ru-RU" dirty="0"/>
              <a:t>, выше оценивают свое здоровье и самочувствие, активней занимаются закаливанием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Наше исследование подтверждает уникальную роль в укреплении </a:t>
            </a:r>
            <a:r>
              <a:rPr lang="ru-RU" dirty="0" smtClean="0"/>
              <a:t>здоровья </a:t>
            </a:r>
            <a:r>
              <a:rPr lang="ru-RU" dirty="0"/>
              <a:t>физической культуры и пребывания на воздухе. Так, дети, активно занимающиеся физической культурой, имеют лучшую группу здоровья, более гармоничное физическое развитие, меньшую тревожность, актив ней занимаются закаливанием, следят за качеством питьевой воды, </a:t>
            </a:r>
            <a:r>
              <a:rPr lang="ru-RU" dirty="0" smtClean="0"/>
              <a:t>меньше </a:t>
            </a:r>
            <a:r>
              <a:rPr lang="ru-RU" dirty="0"/>
              <a:t>времени тратят на приготовление уроков. Учащиеся, которые больше времени проводят на воздухе, имеют лучший тип адаптации, более </a:t>
            </a:r>
            <a:r>
              <a:rPr lang="ru-RU" dirty="0" smtClean="0"/>
              <a:t>высокий </a:t>
            </a:r>
            <a:r>
              <a:rPr lang="ru-RU" dirty="0"/>
              <a:t>уровень МПК, любят физическую культуру и закаливание, меньше времени проводят за просмотром телепередач и работой на компьютере.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Оценка социального благополучия школьников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Здоровье</a:t>
            </a:r>
            <a:r>
              <a:rPr lang="ru-RU" dirty="0"/>
              <a:t>, как известно, предполагает и социальное благополучие человека. Под ним понимают свободу проявления биологических и </a:t>
            </a:r>
            <a:r>
              <a:rPr lang="ru-RU" dirty="0" err="1"/>
              <a:t>соци</a:t>
            </a:r>
            <a:r>
              <a:rPr lang="ru-RU" dirty="0"/>
              <a:t> </a:t>
            </a:r>
            <a:r>
              <a:rPr lang="ru-RU" dirty="0" err="1"/>
              <a:t>альных</a:t>
            </a:r>
            <a:r>
              <a:rPr lang="ru-RU" dirty="0"/>
              <a:t> возможностей человека и их воплощение в действительность. </a:t>
            </a:r>
            <a:r>
              <a:rPr lang="ru-RU" dirty="0" smtClean="0"/>
              <a:t>Критериями </a:t>
            </a:r>
            <a:r>
              <a:rPr lang="ru-RU" dirty="0"/>
              <a:t>социального благополучия детей можно считать, во первых, </a:t>
            </a:r>
            <a:r>
              <a:rPr lang="ru-RU" dirty="0" smtClean="0"/>
              <a:t>качество </a:t>
            </a:r>
            <a:r>
              <a:rPr lang="ru-RU" dirty="0"/>
              <a:t>выполнения ими своих социальных функций и, во вторых, то, на сколько комфортно они себя чувствуют в социуме. Основной социальной функцией ребенка является учеба, а основными видами социума – семья, малая детская группа, школьный коллектив. Эти критерии и были </a:t>
            </a:r>
            <a:r>
              <a:rPr lang="ru-RU" dirty="0" smtClean="0"/>
              <a:t>приняты </a:t>
            </a:r>
            <a:r>
              <a:rPr lang="ru-RU" dirty="0"/>
              <a:t>службой здоровья школы № 19 за основу при оценке социального </a:t>
            </a:r>
            <a:r>
              <a:rPr lang="ru-RU" dirty="0" smtClean="0"/>
              <a:t>благополучия </a:t>
            </a:r>
            <a:r>
              <a:rPr lang="ru-RU" dirty="0"/>
              <a:t>учащихся </a:t>
            </a:r>
            <a:r>
              <a:rPr lang="ru-RU" dirty="0" smtClean="0"/>
              <a:t>5х </a:t>
            </a:r>
            <a:r>
              <a:rPr lang="ru-RU" dirty="0"/>
              <a:t>классов.</a:t>
            </a:r>
          </a:p>
          <a:p>
            <a:r>
              <a:rPr lang="ru-RU" dirty="0"/>
              <a:t>Степень выполнения учащимися своих социальных функций </a:t>
            </a:r>
            <a:r>
              <a:rPr lang="ru-RU" dirty="0" smtClean="0"/>
              <a:t>оценивается </a:t>
            </a:r>
            <a:r>
              <a:rPr lang="ru-RU" dirty="0"/>
              <a:t>в среднем на 4,09±0,379 балла</a:t>
            </a:r>
            <a:r>
              <a:rPr lang="ru-RU" dirty="0" smtClean="0"/>
              <a:t>.</a:t>
            </a:r>
          </a:p>
          <a:p>
            <a:r>
              <a:rPr lang="ru-RU" dirty="0"/>
              <a:t>Она несколько ниже по </a:t>
            </a:r>
            <a:r>
              <a:rPr lang="ru-RU" dirty="0" smtClean="0"/>
              <a:t>дисциплинам </a:t>
            </a:r>
            <a:r>
              <a:rPr lang="ru-RU" dirty="0" err="1" smtClean="0"/>
              <a:t>физико</a:t>
            </a:r>
            <a:r>
              <a:rPr lang="ru-RU" dirty="0" smtClean="0"/>
              <a:t>- </a:t>
            </a:r>
            <a:r>
              <a:rPr lang="ru-RU" dirty="0"/>
              <a:t>математического (3,63±0,595) и гуманитарного (3,91±0,571) циклов и выше по физической культуре (4,19±1,100) и ряду других дисциплин. Среди факторов, имеющих статистически </a:t>
            </a:r>
            <a:r>
              <a:rPr lang="ru-RU" dirty="0" smtClean="0"/>
              <a:t>достоверную </a:t>
            </a:r>
            <a:r>
              <a:rPr lang="ru-RU" dirty="0"/>
              <a:t>связь с успеваемостью, на первое место вышел уровень </a:t>
            </a:r>
            <a:r>
              <a:rPr lang="ru-RU" dirty="0" smtClean="0"/>
              <a:t>воспитательной </a:t>
            </a:r>
            <a:r>
              <a:rPr lang="ru-RU" dirty="0"/>
              <a:t>работы в школе. Далее следуют взаимоотношения в семье, ее тип, то, насколько семья оказывает влияние на ребенка, ее количественный </a:t>
            </a:r>
            <a:r>
              <a:rPr lang="ru-RU" dirty="0" smtClean="0"/>
              <a:t>состав</a:t>
            </a:r>
            <a:r>
              <a:rPr lang="ru-RU" dirty="0"/>
              <a:t>, жилищные условия, настроение, с которым ребенок посещает </a:t>
            </a:r>
            <a:r>
              <a:rPr lang="ru-RU" dirty="0" smtClean="0"/>
              <a:t>школу</a:t>
            </a:r>
            <a:r>
              <a:rPr lang="ru-RU" dirty="0"/>
              <a:t>, уровень здоровья матери</a:t>
            </a:r>
            <a:r>
              <a:rPr lang="ru-RU"/>
              <a:t>. </a:t>
            </a:r>
            <a:r>
              <a:rPr lang="ru-RU" smtClean="0"/>
              <a:t>Школьный средний балл положительно связан с уровнем аэробных возможностей, гармоничностью физического развития, общим уровнем соматического здоровья. Интересно, что из внутришкольных факторов достоверную связь с успеваемостью имеет только тот факт, когда учащийся выбирает в качестве любимых дисциплины физико- математического цикла или русский язык и литературу.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Социометрическая оценка социального положения (статуса) детей в школе обнаружила, что доля учащихся «предпочитаемых» значительно выше, чем «отвергаемых». Однако настораживает тот факт, что 13,9% </a:t>
            </a:r>
            <a:r>
              <a:rPr lang="ru-RU" dirty="0" smtClean="0"/>
              <a:t>детей </a:t>
            </a:r>
            <a:r>
              <a:rPr lang="ru-RU" dirty="0"/>
              <a:t>в классе вообще никто не выбрал, а 3,9% школьников в классах явно отвергают. В основном это дети из неблагополучных семей, т.к. </a:t>
            </a:r>
            <a:r>
              <a:rPr lang="ru-RU" dirty="0" smtClean="0"/>
              <a:t>единственным </a:t>
            </a:r>
            <a:r>
              <a:rPr lang="ru-RU" dirty="0"/>
              <a:t>показателем, с которым достоверно и отрицательно </a:t>
            </a:r>
            <a:r>
              <a:rPr lang="ru-RU" dirty="0" err="1"/>
              <a:t>коррелирует</a:t>
            </a:r>
            <a:r>
              <a:rPr lang="ru-RU" dirty="0"/>
              <a:t> </a:t>
            </a:r>
            <a:r>
              <a:rPr lang="ru-RU" dirty="0" smtClean="0"/>
              <a:t>социальный </a:t>
            </a:r>
            <a:r>
              <a:rPr lang="ru-RU" dirty="0"/>
              <a:t>статус ребенка в классе, оказался тип семьи. Подавляющее </a:t>
            </a:r>
            <a:r>
              <a:rPr lang="ru-RU" dirty="0" smtClean="0"/>
              <a:t>большинство </a:t>
            </a:r>
            <a:r>
              <a:rPr lang="ru-RU" dirty="0"/>
              <a:t>детей считают свои отношения с одноклассниками </a:t>
            </a:r>
            <a:r>
              <a:rPr lang="ru-RU" dirty="0" smtClean="0"/>
              <a:t>равноправными</a:t>
            </a:r>
            <a:r>
              <a:rPr lang="ru-RU" dirty="0"/>
              <a:t>, реже – теплыми или конкурентными.</a:t>
            </a:r>
          </a:p>
          <a:p>
            <a:r>
              <a:rPr lang="ru-RU" dirty="0"/>
              <a:t>Как оценивает ребенок и его родители комфортность своего </a:t>
            </a:r>
            <a:r>
              <a:rPr lang="ru-RU" dirty="0" smtClean="0"/>
              <a:t>положения </a:t>
            </a:r>
            <a:r>
              <a:rPr lang="ru-RU" dirty="0"/>
              <a:t>в школе? Настроение, с которым он посещает школу, оценивается им на 4,0±0,958 балла. Условия обучения, составляя в целом 3,33±0,643 </a:t>
            </a:r>
            <a:r>
              <a:rPr lang="ru-RU" dirty="0" smtClean="0"/>
              <a:t>балла</a:t>
            </a:r>
            <a:r>
              <a:rPr lang="ru-RU" dirty="0"/>
              <a:t>, по отдельным разделам выглядят следующим образом: </a:t>
            </a:r>
            <a:endParaRPr lang="ru-RU" dirty="0" smtClean="0"/>
          </a:p>
          <a:p>
            <a:r>
              <a:rPr lang="ru-RU" dirty="0" smtClean="0"/>
              <a:t>тепловой </a:t>
            </a:r>
            <a:r>
              <a:rPr lang="ru-RU" dirty="0"/>
              <a:t>ре жим – 4,26±1,260;</a:t>
            </a:r>
          </a:p>
          <a:p>
            <a:r>
              <a:rPr lang="ru-RU" dirty="0"/>
              <a:t>световой режим – 3,67 </a:t>
            </a:r>
            <a:r>
              <a:rPr lang="ru-RU" dirty="0" smtClean="0"/>
              <a:t>±</a:t>
            </a:r>
            <a:r>
              <a:rPr lang="ru-RU" dirty="0" smtClean="0"/>
              <a:t>0,682</a:t>
            </a:r>
            <a:r>
              <a:rPr lang="ru-RU" dirty="0"/>
              <a:t>;</a:t>
            </a:r>
          </a:p>
          <a:p>
            <a:r>
              <a:rPr lang="ru-RU" dirty="0"/>
              <a:t>уровень чистоты – </a:t>
            </a:r>
            <a:r>
              <a:rPr lang="ru-RU" dirty="0" smtClean="0"/>
              <a:t>3,0</a:t>
            </a:r>
            <a:r>
              <a:rPr lang="ru-RU" dirty="0" smtClean="0"/>
              <a:t> ±</a:t>
            </a:r>
            <a:r>
              <a:rPr lang="ru-RU" dirty="0" smtClean="0"/>
              <a:t> </a:t>
            </a:r>
            <a:r>
              <a:rPr lang="ru-RU" dirty="0"/>
              <a:t>0,731;</a:t>
            </a:r>
          </a:p>
          <a:p>
            <a:r>
              <a:rPr lang="ru-RU" dirty="0"/>
              <a:t>уровень безопасности – 3.2 </a:t>
            </a:r>
            <a:r>
              <a:rPr lang="ru-RU" dirty="0" smtClean="0"/>
              <a:t>±</a:t>
            </a:r>
            <a:r>
              <a:rPr lang="ru-RU" dirty="0" smtClean="0"/>
              <a:t>0,746</a:t>
            </a:r>
            <a:r>
              <a:rPr lang="ru-RU" dirty="0"/>
              <a:t>;</a:t>
            </a:r>
          </a:p>
          <a:p>
            <a:r>
              <a:rPr lang="ru-RU" dirty="0"/>
              <a:t>уровень дисциплины – 3,09 </a:t>
            </a:r>
            <a:r>
              <a:rPr lang="ru-RU" dirty="0" smtClean="0"/>
              <a:t>±</a:t>
            </a:r>
            <a:r>
              <a:rPr lang="ru-RU" dirty="0" smtClean="0"/>
              <a:t>0,677</a:t>
            </a:r>
            <a:r>
              <a:rPr lang="ru-RU" dirty="0"/>
              <a:t>;</a:t>
            </a:r>
          </a:p>
          <a:p>
            <a:r>
              <a:rPr lang="ru-RU" dirty="0"/>
              <a:t>уровень питания – 3,04 </a:t>
            </a:r>
            <a:r>
              <a:rPr lang="ru-RU" dirty="0" smtClean="0"/>
              <a:t>±</a:t>
            </a:r>
            <a:r>
              <a:rPr lang="ru-RU" dirty="0" smtClean="0"/>
              <a:t>0,968</a:t>
            </a:r>
            <a:r>
              <a:rPr lang="ru-RU" dirty="0"/>
              <a:t>;</a:t>
            </a:r>
          </a:p>
          <a:p>
            <a:r>
              <a:rPr lang="ru-RU" dirty="0"/>
              <a:t>уровень преподавания – </a:t>
            </a:r>
            <a:r>
              <a:rPr lang="ru-RU" dirty="0" smtClean="0"/>
              <a:t>4,05</a:t>
            </a:r>
            <a:r>
              <a:rPr lang="ru-RU" dirty="0" smtClean="0"/>
              <a:t>±</a:t>
            </a:r>
            <a:r>
              <a:rPr lang="ru-RU" dirty="0" smtClean="0"/>
              <a:t> </a:t>
            </a:r>
            <a:r>
              <a:rPr lang="ru-RU" dirty="0"/>
              <a:t>1,14;</a:t>
            </a:r>
          </a:p>
          <a:p>
            <a:r>
              <a:rPr lang="ru-RU" dirty="0"/>
              <a:t>уровень воспитательной работы – </a:t>
            </a:r>
            <a:r>
              <a:rPr lang="ru-RU" dirty="0" smtClean="0"/>
              <a:t>3,53</a:t>
            </a:r>
            <a:r>
              <a:rPr lang="ru-RU" dirty="0" smtClean="0"/>
              <a:t>±</a:t>
            </a:r>
            <a:r>
              <a:rPr lang="ru-RU" dirty="0" smtClean="0"/>
              <a:t> </a:t>
            </a:r>
            <a:r>
              <a:rPr lang="ru-RU" dirty="0"/>
              <a:t>0,952 балла.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6048672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Родители оценивают </a:t>
            </a:r>
            <a:r>
              <a:rPr lang="ru-RU" dirty="0" smtClean="0"/>
              <a:t>взаимоотношения </a:t>
            </a:r>
            <a:r>
              <a:rPr lang="ru-RU" dirty="0"/>
              <a:t>между членами семьи на 3,51±0,962 балла. Хотя 74% педагогов и 74,6% родителей характеризуют семьи как благополучные, эти оценки между собой достоверно не </a:t>
            </a:r>
            <a:r>
              <a:rPr lang="ru-RU" dirty="0" err="1"/>
              <a:t>коррелируют</a:t>
            </a:r>
            <a:r>
              <a:rPr lang="ru-RU" dirty="0"/>
              <a:t>. Причем оценки родителей ока </a:t>
            </a:r>
            <a:r>
              <a:rPr lang="ru-RU" dirty="0" err="1"/>
              <a:t>зались</a:t>
            </a:r>
            <a:r>
              <a:rPr lang="ru-RU" dirty="0"/>
              <a:t> более точными, т.к. они имеют более тесные связи и с </a:t>
            </a:r>
            <a:r>
              <a:rPr lang="ru-RU" dirty="0" smtClean="0"/>
              <a:t>взаимоотношениями </a:t>
            </a:r>
            <a:r>
              <a:rPr lang="ru-RU" dirty="0"/>
              <a:t>в семье и с взаимоотношениями ребенка с одноклассниками и с отношениями в семье к физическим наказаниям. Дети, расставляя свои жизненные приоритеты, отдают семье устойчивое первое место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Только 25,3% опрошенных родителей уделяют достаточно времени для совместной с ребенком деятельности, у 7,5% из них совместная </a:t>
            </a:r>
            <a:r>
              <a:rPr lang="ru-RU" dirty="0" smtClean="0"/>
              <a:t>деятельность </a:t>
            </a:r>
            <a:r>
              <a:rPr lang="ru-RU" dirty="0"/>
              <a:t>связана только с приготовлением уроков, у 8,9% этого времени крайне мало, а у 2,7% практически нет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Обследованные нами дети находятся в </a:t>
            </a:r>
            <a:r>
              <a:rPr lang="ru-RU" dirty="0" err="1"/>
              <a:t>предпубертатном</a:t>
            </a:r>
            <a:r>
              <a:rPr lang="ru-RU" dirty="0"/>
              <a:t> или в начале пубертатного периода. И хотя 82,8% родителей по прежнему считают, что именно они оказывают определяющее влияние на своего ребенка, наши данные свидетельствуют, что уже в этом возрасте </a:t>
            </a:r>
            <a:r>
              <a:rPr lang="ru-RU" dirty="0" smtClean="0"/>
              <a:t>факторный </a:t>
            </a:r>
            <a:r>
              <a:rPr lang="ru-RU" dirty="0"/>
              <a:t>вес влияния малой детской группы лишь немного уступает </a:t>
            </a:r>
            <a:r>
              <a:rPr lang="ru-RU" dirty="0" smtClean="0"/>
              <a:t>семье </a:t>
            </a:r>
            <a:r>
              <a:rPr lang="ru-RU" dirty="0"/>
              <a:t>(18% против 22%). Более половины детей (56% опрошенных) </a:t>
            </a:r>
            <a:r>
              <a:rPr lang="ru-RU" dirty="0" smtClean="0"/>
              <a:t>отметили</a:t>
            </a:r>
            <a:r>
              <a:rPr lang="ru-RU" dirty="0"/>
              <a:t>, что имеют множество друзей, остальные имеют друзей в </a:t>
            </a:r>
            <a:r>
              <a:rPr lang="ru-RU" dirty="0" smtClean="0"/>
              <a:t>школе</a:t>
            </a:r>
            <a:r>
              <a:rPr lang="ru-RU" dirty="0"/>
              <a:t>, во дворе, в кружке или секции. Только у 4,7% детей друзей не </a:t>
            </a:r>
            <a:r>
              <a:rPr lang="ru-RU" dirty="0" smtClean="0"/>
              <a:t>оказалось </a:t>
            </a:r>
            <a:r>
              <a:rPr lang="ru-RU" dirty="0"/>
              <a:t>совсем. Отвечая на вопрос «Взаимоотношения в каких детских группах вызывают у Вас наибольшие опасения?», 46,5% родителей </a:t>
            </a:r>
            <a:r>
              <a:rPr lang="ru-RU" dirty="0" smtClean="0"/>
              <a:t>называют </a:t>
            </a:r>
            <a:r>
              <a:rPr lang="ru-RU" dirty="0"/>
              <a:t>друзей во дворе, а 19,1% – в школе.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Взаимоотношения в малой группе серьезно влияют на многие </a:t>
            </a:r>
            <a:r>
              <a:rPr lang="ru-RU" dirty="0" smtClean="0"/>
              <a:t>показатели здоровья </a:t>
            </a:r>
            <a:r>
              <a:rPr lang="ru-RU" dirty="0"/>
              <a:t>и развития ребенка. Так, отношения ребенка с </a:t>
            </a:r>
            <a:r>
              <a:rPr lang="ru-RU" dirty="0" smtClean="0"/>
              <a:t>одноклассниками </a:t>
            </a:r>
            <a:r>
              <a:rPr lang="ru-RU" dirty="0" err="1"/>
              <a:t>коррелируют</a:t>
            </a:r>
            <a:r>
              <a:rPr lang="ru-RU" dirty="0"/>
              <a:t> с уровнем его здоровья и гармоничностью развития.</a:t>
            </a:r>
          </a:p>
          <a:p>
            <a:r>
              <a:rPr lang="ru-RU" dirty="0"/>
              <a:t>Они отражаются и на отношениях с друзьями во дворе. Последние также связаны со здоровьем ребенка и его поведением в школе.</a:t>
            </a:r>
          </a:p>
          <a:p>
            <a:r>
              <a:rPr lang="ru-RU" dirty="0"/>
              <a:t>Заслуживает внимания ответ на вопрос, где ребенок проводит время с наибольшим удовольствием. Для 61% детей таким местом является семья.</a:t>
            </a:r>
          </a:p>
          <a:p>
            <a:r>
              <a:rPr lang="ru-RU" dirty="0"/>
              <a:t>Второе место разделили кружки, секции и двор: они имеют в своем активе по 27,4% детей. Причем спортивный класс с наибольшим удовольствием проводит время в секции, а 5 </a:t>
            </a:r>
            <a:r>
              <a:rPr lang="ru-RU" dirty="0" err="1"/>
              <a:t>й</a:t>
            </a:r>
            <a:r>
              <a:rPr lang="ru-RU" dirty="0"/>
              <a:t> «В» – во дворе. И только 11,6% учащихся таким местом считают школу. Здесь доминирует «компьютерный» класс.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Медицинские показатели здоровья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Группа здоровья</a:t>
            </a:r>
          </a:p>
          <a:p>
            <a:endParaRPr lang="ru-RU" sz="1800" dirty="0"/>
          </a:p>
          <a:p>
            <a:endParaRPr lang="ru-RU" sz="1800" dirty="0" smtClean="0"/>
          </a:p>
          <a:p>
            <a:r>
              <a:rPr lang="ru-RU" sz="1800" dirty="0" smtClean="0"/>
              <a:t>Популярность этого показателя в том, что чаще </a:t>
            </a:r>
            <a:r>
              <a:rPr lang="ru-RU" sz="1800" dirty="0"/>
              <a:t>всего для сравнительного анализа используют группы </a:t>
            </a:r>
            <a:r>
              <a:rPr lang="ru-RU" sz="1800" dirty="0" smtClean="0"/>
              <a:t>здоровья</a:t>
            </a:r>
            <a:r>
              <a:rPr lang="ru-RU" sz="1800" dirty="0"/>
              <a:t>, к которым относят детей по результатам медицинского осмотра. </a:t>
            </a:r>
            <a:r>
              <a:rPr lang="ru-RU" sz="1800" dirty="0" smtClean="0"/>
              <a:t>Популярность </a:t>
            </a:r>
            <a:r>
              <a:rPr lang="ru-RU" sz="1800" dirty="0"/>
              <a:t>этого показателя объясняется еще и тем, что его получение не требует больших организационных усилий со стороны школы. </a:t>
            </a:r>
            <a:r>
              <a:rPr lang="ru-RU" sz="1800" dirty="0" smtClean="0"/>
              <a:t>Соотношение </a:t>
            </a:r>
            <a:r>
              <a:rPr lang="ru-RU" sz="1800" dirty="0"/>
              <a:t>групп здоровья на этапах онтогенеза, имеющих отношение к </a:t>
            </a:r>
            <a:r>
              <a:rPr lang="ru-RU" sz="1800" dirty="0" smtClean="0"/>
              <a:t>дошкольному </a:t>
            </a:r>
            <a:r>
              <a:rPr lang="ru-RU" sz="1800" dirty="0"/>
              <a:t>и школьному возрасту, представлено на примере </a:t>
            </a:r>
            <a:r>
              <a:rPr lang="ru-RU" sz="1800" dirty="0" smtClean="0"/>
              <a:t>образовательных </a:t>
            </a:r>
            <a:r>
              <a:rPr lang="ru-RU" sz="1800" dirty="0"/>
              <a:t>учреждений г. Сургута в табл. 1.</a:t>
            </a:r>
          </a:p>
          <a:p>
            <a:endParaRPr lang="ru-RU" sz="18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ТРЕБОВАНИЯ К ДИАГНОСТИКЕ: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1.  </a:t>
            </a:r>
            <a:r>
              <a:rPr lang="ru-RU" dirty="0"/>
              <a:t>КОЛИЧЕСТВО МЕТОДОВ ДОЛЖНО БЫТЬ НЕОБХОДИМЫМ И ДОСТАТОЧНЫМ ДЛЯ ОЦЕНКИ ФИЗИЧЕСКОГО, ПСИХИЧЕСКО ГО И СОЦИАЛЬНОГО БЛАГОПОЛУЧИЯ РЕБЕНКА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 smtClean="0"/>
              <a:t>2. </a:t>
            </a:r>
            <a:r>
              <a:rPr lang="ru-RU" dirty="0"/>
              <a:t>СЛЕДУЕТ ОТДАВАТЬ ПРЕДПОЧТЕНИЕ </a:t>
            </a:r>
            <a:r>
              <a:rPr lang="ru-RU" dirty="0" smtClean="0"/>
              <a:t>ДОНОЗОЛОГИЧЕСКИМ </a:t>
            </a:r>
            <a:r>
              <a:rPr lang="ru-RU" dirty="0"/>
              <a:t>МЕТОДАМ ДИАГНОСТИКИ, ПОЗВОЛЯЮЩИМ ОЦЕНИВАТЬ НЕ ТОЛЬКО КРАЙНИЕ СОСТОЯНИЯ НОРМЫ И ПАТОЛОГИИ, НО И ПОГРАНИЧНЫЕ СОСТОЯНИЯ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 smtClean="0"/>
              <a:t>3. </a:t>
            </a:r>
            <a:r>
              <a:rPr lang="ru-RU" dirty="0"/>
              <a:t>ИСПОЛЬЗУЕМЫЕ МЕТОДЫ ДОЛЖНЫ ОРГАНИЧНО </a:t>
            </a:r>
            <a:r>
              <a:rPr lang="ru-RU" dirty="0" smtClean="0"/>
              <a:t>ВПИСЫВАТЬСЯ </a:t>
            </a:r>
            <a:r>
              <a:rPr lang="ru-RU" dirty="0"/>
              <a:t>В УЧЕБНО ВОСПИТАТЕЛЬНЫЙ ПРОЦЕСС, ПРИ ЭТОМ НЕ ОБХОДИМО РАЗДЕЛИТЬ ДИАГНОСТИЧЕСКУЮ «НОШУ» МЕЖДУ СЛУЖБОЙ ЗДОРОВЬЯ, ПЕДАГОГАМИ И САМИМИ УЧАЩИМИСЯ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 smtClean="0"/>
              <a:t>4. </a:t>
            </a:r>
            <a:r>
              <a:rPr lang="ru-RU" dirty="0"/>
              <a:t>ПОЛУЧЕННАЯ ИНФОРМАЦИЯ ДОЛЖНА БЫТЬ ВОСТРЕБОВА НА, ПОЭТОМУ НЕОБХОДИМО ЧЕТКО ПРОРИСОВАТЬ ПУТИ ПРАК ТИЧЕСКОГО ИСПОЛЬЗОВАНИЯ РЕЗУЛЬТАТОВ ДИАГНОСТИКИ.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Состояние здоровья детей дошкольного и школьного возраста</a:t>
            </a:r>
            <a:br>
              <a:rPr lang="ru-RU" sz="2400" dirty="0" smtClean="0"/>
            </a:br>
            <a:r>
              <a:rPr lang="ru-RU" sz="2400" dirty="0" smtClean="0"/>
              <a:t> г. Сургута, %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7"/>
          <a:ext cx="8229600" cy="2736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1110952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1554351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Группа </a:t>
                      </a:r>
                    </a:p>
                    <a:p>
                      <a:r>
                        <a:rPr lang="ru-RU" dirty="0" err="1" smtClean="0"/>
                        <a:t>Здоро-вья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Перед поступлением в ДДУ (3г)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 год до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err="1" smtClean="0"/>
                        <a:t>пос-тупления</a:t>
                      </a:r>
                      <a:r>
                        <a:rPr lang="ru-RU" dirty="0" smtClean="0"/>
                        <a:t> в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err="1" smtClean="0"/>
                        <a:t>шко-лу</a:t>
                      </a:r>
                      <a:r>
                        <a:rPr lang="ru-RU" dirty="0" smtClean="0"/>
                        <a:t>  (6л)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Перед </a:t>
                      </a:r>
                      <a:r>
                        <a:rPr lang="ru-RU" dirty="0" err="1" smtClean="0"/>
                        <a:t>поступ-лением</a:t>
                      </a:r>
                      <a:r>
                        <a:rPr lang="ru-RU" dirty="0" smtClean="0"/>
                        <a:t> в школу</a:t>
                      </a:r>
                    </a:p>
                    <a:p>
                      <a:r>
                        <a:rPr lang="ru-RU" dirty="0" smtClean="0"/>
                        <a:t>(7л)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конце первого класса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 </a:t>
                      </a:r>
                      <a:r>
                        <a:rPr lang="ru-RU" dirty="0" err="1" smtClean="0"/>
                        <a:t>предмт-ному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обуче-нию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15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16-17 лет</a:t>
                      </a:r>
                      <a:endParaRPr lang="ru-RU" dirty="0"/>
                    </a:p>
                  </a:txBody>
                  <a:tcPr/>
                </a:tc>
              </a:tr>
              <a:tr h="39398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10,0</a:t>
                      </a:r>
                      <a:endParaRPr lang="ru-RU" dirty="0"/>
                    </a:p>
                  </a:txBody>
                  <a:tcPr/>
                </a:tc>
              </a:tr>
              <a:tr h="39398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74,0</a:t>
                      </a:r>
                      <a:endParaRPr lang="ru-RU" dirty="0"/>
                    </a:p>
                  </a:txBody>
                  <a:tcPr/>
                </a:tc>
              </a:tr>
              <a:tr h="39398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16,0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3861049"/>
            <a:ext cx="8640960" cy="3211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Ее анализ свидетельствует, что на этапе нахождения ребенка в детском дошкольном учреждении серьезных нарушений в состоянии здоровья детей не происходит. Совершенно иная динамика прослеживается в процессе школьного обучения. </a:t>
            </a:r>
          </a:p>
          <a:p>
            <a:r>
              <a:rPr lang="ru-RU" dirty="0"/>
              <a:t>	</a:t>
            </a:r>
            <a:r>
              <a:rPr lang="ru-RU" dirty="0" smtClean="0"/>
              <a:t>За это время количество учащихся, отнесенных к 1 </a:t>
            </a:r>
            <a:r>
              <a:rPr lang="ru-RU" dirty="0" err="1" smtClean="0"/>
              <a:t>й</a:t>
            </a:r>
            <a:r>
              <a:rPr lang="ru-RU" dirty="0" smtClean="0"/>
              <a:t> группе здоровья, сокращается на 6%. Как и следовало ожидать, самое значительное ухудшение происходит в периоды максимального школьного стресса (к концу первого года обучения, при переходе к предметному обучению и в выпускных классах). Причем если в начальной школе основная ротация происходит между 1 </a:t>
            </a:r>
            <a:r>
              <a:rPr lang="ru-RU" dirty="0" err="1" smtClean="0"/>
              <a:t>й</a:t>
            </a:r>
            <a:r>
              <a:rPr lang="ru-RU" dirty="0" smtClean="0"/>
              <a:t> и 2 </a:t>
            </a:r>
            <a:r>
              <a:rPr lang="ru-RU" dirty="0" err="1" smtClean="0"/>
              <a:t>й</a:t>
            </a:r>
            <a:r>
              <a:rPr lang="ru-RU" dirty="0" smtClean="0"/>
              <a:t> группами здоровья (функциональные нарушения), то к концу обучения наблюдается </a:t>
            </a:r>
            <a:r>
              <a:rPr lang="ru-RU" dirty="0" err="1" smtClean="0"/>
              <a:t>хронизация</a:t>
            </a:r>
            <a:r>
              <a:rPr lang="ru-RU" dirty="0" smtClean="0"/>
              <a:t> заболеваний с переходом детей из 2й в 3ю группу здоровья.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Эта картина может быть дополнена еще более демонстративной </a:t>
            </a:r>
            <a:r>
              <a:rPr lang="ru-RU" dirty="0" smtClean="0"/>
              <a:t>статистикой </a:t>
            </a:r>
            <a:r>
              <a:rPr lang="ru-RU" dirty="0"/>
              <a:t>на примере отдельных образовательных учреждений. К примеру, </a:t>
            </a:r>
            <a:r>
              <a:rPr lang="ru-RU" dirty="0" smtClean="0"/>
              <a:t>служба </a:t>
            </a:r>
            <a:r>
              <a:rPr lang="ru-RU" dirty="0"/>
              <a:t>здоровья образовательного учреждения № 19 г. Сургута попыталась </a:t>
            </a:r>
            <a:r>
              <a:rPr lang="ru-RU" dirty="0" smtClean="0"/>
              <a:t>выяснить</a:t>
            </a:r>
            <a:r>
              <a:rPr lang="ru-RU" dirty="0"/>
              <a:t>, какое количество детей за время обучения в школе улучшили свою группу здоровья, а какое – ухудшили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Оказалось, что из 1268 учащихся </a:t>
            </a:r>
            <a:r>
              <a:rPr lang="ru-RU" dirty="0" smtClean="0"/>
              <a:t>перешли </a:t>
            </a:r>
            <a:r>
              <a:rPr lang="ru-RU" dirty="0"/>
              <a:t>в более низкую группу здоровья 356 учеников (28,1%),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/>
              <a:t>улучшили свою группу здоровья только 17 человек (1,3%).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структуре заболеваний, </a:t>
            </a:r>
            <a:r>
              <a:rPr lang="ru-RU" dirty="0" smtClean="0"/>
              <a:t>вызвавших </a:t>
            </a:r>
            <a:r>
              <a:rPr lang="ru-RU" dirty="0"/>
              <a:t>подобное ухудшение здоровья, доминируют: </a:t>
            </a:r>
            <a:endParaRPr lang="ru-RU" dirty="0" smtClean="0"/>
          </a:p>
          <a:p>
            <a:r>
              <a:rPr lang="ru-RU" dirty="0" smtClean="0"/>
              <a:t>нарушение </a:t>
            </a:r>
            <a:r>
              <a:rPr lang="ru-RU" dirty="0"/>
              <a:t>осанки ( ребенка – 21,6%);</a:t>
            </a:r>
          </a:p>
          <a:p>
            <a:r>
              <a:rPr lang="ru-RU" dirty="0"/>
              <a:t>кариес (43 – 3,4%);</a:t>
            </a:r>
          </a:p>
          <a:p>
            <a:r>
              <a:rPr lang="ru-RU" dirty="0"/>
              <a:t>миопия (39 – 3,1</a:t>
            </a:r>
            <a:r>
              <a:rPr lang="ru-RU" dirty="0" smtClean="0"/>
              <a:t>%).</a:t>
            </a:r>
          </a:p>
          <a:p>
            <a:r>
              <a:rPr lang="ru-RU" dirty="0"/>
              <a:t>Достаточно наглядно об этом свидетельствует динамика отдельных </a:t>
            </a:r>
            <a:r>
              <a:rPr lang="ru-RU" dirty="0" smtClean="0"/>
              <a:t>заболеваний</a:t>
            </a:r>
            <a:r>
              <a:rPr lang="ru-RU" dirty="0"/>
              <a:t>, представленная в табл. 2.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Состояние здоровья детей дошкольного и школьного возраста</a:t>
            </a:r>
            <a:br>
              <a:rPr lang="ru-RU" sz="2400" dirty="0" smtClean="0"/>
            </a:br>
            <a:r>
              <a:rPr lang="ru-RU" sz="2400" dirty="0" smtClean="0"/>
              <a:t> г. Сургута, %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7"/>
          <a:ext cx="8229600" cy="3123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488"/>
                <a:gridCol w="1080120"/>
                <a:gridCol w="1224136"/>
                <a:gridCol w="1080120"/>
                <a:gridCol w="1008112"/>
                <a:gridCol w="1080120"/>
                <a:gridCol w="648072"/>
                <a:gridCol w="802432"/>
              </a:tblGrid>
              <a:tr h="1410412">
                <a:tc>
                  <a:txBody>
                    <a:bodyPr/>
                    <a:lstStyle/>
                    <a:p>
                      <a:r>
                        <a:rPr lang="ru-RU" dirty="0" smtClean="0"/>
                        <a:t>Вид</a:t>
                      </a:r>
                    </a:p>
                    <a:p>
                      <a:r>
                        <a:rPr lang="ru-RU" dirty="0" smtClean="0"/>
                        <a:t>патологии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Перед поступлением в ДДУ (3г)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 год до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err="1" smtClean="0"/>
                        <a:t>пос-тупления</a:t>
                      </a:r>
                      <a:r>
                        <a:rPr lang="ru-RU" dirty="0" smtClean="0"/>
                        <a:t> в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err="1" smtClean="0"/>
                        <a:t>шко-лу</a:t>
                      </a:r>
                      <a:r>
                        <a:rPr lang="ru-RU" dirty="0" smtClean="0"/>
                        <a:t>  (6л)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Перед </a:t>
                      </a:r>
                      <a:r>
                        <a:rPr lang="ru-RU" dirty="0" err="1" smtClean="0"/>
                        <a:t>поступ-лением</a:t>
                      </a:r>
                      <a:r>
                        <a:rPr lang="ru-RU" dirty="0" smtClean="0"/>
                        <a:t> в школу</a:t>
                      </a:r>
                    </a:p>
                    <a:p>
                      <a:r>
                        <a:rPr lang="ru-RU" dirty="0" smtClean="0"/>
                        <a:t>(7л)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конце первого класса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 </a:t>
                      </a:r>
                      <a:r>
                        <a:rPr lang="ru-RU" dirty="0" err="1" smtClean="0"/>
                        <a:t>пред-метному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обуче-нию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15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16-17 лет</a:t>
                      </a:r>
                      <a:endParaRPr lang="ru-RU" dirty="0"/>
                    </a:p>
                  </a:txBody>
                  <a:tcPr/>
                </a:tc>
              </a:tr>
              <a:tr h="617055">
                <a:tc>
                  <a:txBody>
                    <a:bodyPr/>
                    <a:lstStyle/>
                    <a:p>
                      <a:r>
                        <a:rPr lang="ru-RU" dirty="0" smtClean="0"/>
                        <a:t>Нарушения</a:t>
                      </a:r>
                      <a:r>
                        <a:rPr lang="ru-RU" baseline="0" dirty="0" smtClean="0"/>
                        <a:t> зрения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30,8</a:t>
                      </a:r>
                      <a:endParaRPr lang="ru-RU" dirty="0"/>
                    </a:p>
                  </a:txBody>
                  <a:tcPr/>
                </a:tc>
              </a:tr>
              <a:tr h="561175">
                <a:tc>
                  <a:txBody>
                    <a:bodyPr/>
                    <a:lstStyle/>
                    <a:p>
                      <a:r>
                        <a:rPr lang="ru-RU" dirty="0" smtClean="0"/>
                        <a:t>Дефекты</a:t>
                      </a:r>
                      <a:r>
                        <a:rPr lang="ru-RU" baseline="0" dirty="0" smtClean="0"/>
                        <a:t> 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</a:t>
                      </a:r>
                      <a:endParaRPr lang="ru-RU" dirty="0"/>
                    </a:p>
                  </a:txBody>
                  <a:tcPr/>
                </a:tc>
              </a:tr>
              <a:tr h="37981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Патол.ОДА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30,8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4293096"/>
            <a:ext cx="82809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Так, например, патология зрения практически линейно </a:t>
            </a:r>
            <a:r>
              <a:rPr lang="ru-RU" dirty="0" smtClean="0"/>
              <a:t>увеличивается </a:t>
            </a:r>
            <a:r>
              <a:rPr lang="ru-RU" dirty="0"/>
              <a:t>начиная с трех лет, и школа может отвечать только за тот горб на прямой, который возникает в диапазоне между семью и пятнадцатью </a:t>
            </a:r>
            <a:r>
              <a:rPr lang="ru-RU" dirty="0" smtClean="0"/>
              <a:t>годами</a:t>
            </a:r>
            <a:r>
              <a:rPr lang="ru-RU" dirty="0"/>
              <a:t>. Значительные нарушения осанки обнаруживаются уже к 6 годам и сохраняются (с труднообъяснимым спадом в 8 лет) до 10 </a:t>
            </a:r>
            <a:r>
              <a:rPr lang="ru-RU" dirty="0" smtClean="0"/>
              <a:t>-11 </a:t>
            </a:r>
            <a:r>
              <a:rPr lang="ru-RU" dirty="0"/>
              <a:t>лет. В </a:t>
            </a:r>
            <a:r>
              <a:rPr lang="ru-RU" dirty="0" smtClean="0"/>
              <a:t>дальнейшем </a:t>
            </a:r>
            <a:r>
              <a:rPr lang="ru-RU" dirty="0"/>
              <a:t>ситуация несколько улучшается, хотя в структуре нарушений </a:t>
            </a:r>
            <a:r>
              <a:rPr lang="ru-RU" dirty="0" smtClean="0"/>
              <a:t>осанки </a:t>
            </a:r>
            <a:r>
              <a:rPr lang="ru-RU" dirty="0"/>
              <a:t>увеличивается процент грубых изменений (сколиозы достигают 10,5</a:t>
            </a:r>
            <a:r>
              <a:rPr lang="ru-RU" dirty="0" smtClean="0"/>
              <a:t>%).</a:t>
            </a:r>
          </a:p>
          <a:p>
            <a:r>
              <a:rPr lang="ru-RU" dirty="0"/>
              <a:t>Точно так же, как вряд ли можно отнести только на счет школы то </a:t>
            </a:r>
            <a:r>
              <a:rPr lang="ru-RU" dirty="0" err="1"/>
              <a:t>умень</a:t>
            </a:r>
            <a:r>
              <a:rPr lang="ru-RU" dirty="0"/>
              <a:t> </a:t>
            </a:r>
            <a:r>
              <a:rPr lang="ru-RU" dirty="0" err="1"/>
              <a:t>шение</a:t>
            </a:r>
            <a:r>
              <a:rPr lang="ru-RU" dirty="0"/>
              <a:t> дефектов речи, которое прослеживается начиная с 6 лет.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Следует также учитывать, что некогда единый образовательный </a:t>
            </a:r>
            <a:endParaRPr lang="ru-RU" dirty="0" smtClean="0"/>
          </a:p>
          <a:p>
            <a:r>
              <a:rPr lang="ru-RU" dirty="0" smtClean="0"/>
              <a:t>процесс </a:t>
            </a:r>
            <a:r>
              <a:rPr lang="ru-RU" dirty="0"/>
              <a:t>сегодня сменился множеством вариантов. </a:t>
            </a:r>
            <a:endParaRPr lang="ru-RU" dirty="0" smtClean="0"/>
          </a:p>
          <a:p>
            <a:r>
              <a:rPr lang="ru-RU" dirty="0" smtClean="0"/>
              <a:t>Открываются школы- лаборатории</a:t>
            </a:r>
            <a:r>
              <a:rPr lang="ru-RU" dirty="0"/>
              <a:t>, гимназии, лицеи, колледжи, внедряются новые </a:t>
            </a:r>
            <a:r>
              <a:rPr lang="ru-RU" dirty="0" smtClean="0"/>
              <a:t>педагогические </a:t>
            </a:r>
            <a:r>
              <a:rPr lang="ru-RU" dirty="0"/>
              <a:t>технологии.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/>
              <a:t>сожалению, далеко не всегда этот процесс </a:t>
            </a:r>
            <a:r>
              <a:rPr lang="ru-RU" dirty="0" smtClean="0"/>
              <a:t>сопровождается </a:t>
            </a:r>
            <a:r>
              <a:rPr lang="ru-RU" dirty="0"/>
              <a:t>сохранением здоровья учащихся и педагогов.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Так</a:t>
            </a:r>
            <a:r>
              <a:rPr lang="ru-RU" dirty="0"/>
              <a:t>, сравнительный </a:t>
            </a:r>
            <a:r>
              <a:rPr lang="ru-RU" dirty="0" smtClean="0"/>
              <a:t>анализ </a:t>
            </a:r>
            <a:r>
              <a:rPr lang="ru-RU" dirty="0"/>
              <a:t>здоровья детей в средней школе № 38 и школе гимназии № 3 </a:t>
            </a:r>
            <a:r>
              <a:rPr lang="ru-RU" dirty="0" smtClean="0"/>
              <a:t>обнаружил</a:t>
            </a:r>
            <a:r>
              <a:rPr lang="ru-RU" dirty="0"/>
              <a:t>, что при равноценном изначальном статусе здоровья детей, </a:t>
            </a:r>
            <a:r>
              <a:rPr lang="ru-RU" dirty="0" smtClean="0"/>
              <a:t>поступающих </a:t>
            </a:r>
            <a:r>
              <a:rPr lang="ru-RU" dirty="0"/>
              <a:t>в образовательные учреждения, к концу первого года обучения </a:t>
            </a:r>
            <a:r>
              <a:rPr lang="ru-RU" dirty="0" smtClean="0"/>
              <a:t>число </a:t>
            </a:r>
            <a:r>
              <a:rPr lang="ru-RU" dirty="0"/>
              <a:t>детей с 1 </a:t>
            </a:r>
            <a:r>
              <a:rPr lang="ru-RU" dirty="0" err="1"/>
              <a:t>й</a:t>
            </a:r>
            <a:r>
              <a:rPr lang="ru-RU" dirty="0"/>
              <a:t> группой здоровья в обычной школе уменьшилось на 5%, а в гимназии – на 9%.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переходе к предметному обучению рост </a:t>
            </a:r>
            <a:r>
              <a:rPr lang="ru-RU" dirty="0" smtClean="0"/>
              <a:t>патологии </a:t>
            </a:r>
            <a:r>
              <a:rPr lang="ru-RU" dirty="0"/>
              <a:t>зрения в обычной школе составил 9,1%, а в гимназии – 14,4%, </a:t>
            </a:r>
            <a:r>
              <a:rPr lang="ru-RU" dirty="0" smtClean="0"/>
              <a:t>нарушение </a:t>
            </a:r>
            <a:r>
              <a:rPr lang="ru-RU" dirty="0"/>
              <a:t>осанки – 51,1% против 69,4%. Рост детей с 3 </a:t>
            </a:r>
            <a:r>
              <a:rPr lang="ru-RU" dirty="0" err="1"/>
              <a:t>й</a:t>
            </a:r>
            <a:r>
              <a:rPr lang="ru-RU" dirty="0"/>
              <a:t> группой здоровья больше, чем в обычной школе, на 4,0%, с дисгармоничным развитием на 5,0% (Т.П. Прохорова, 2002).</a:t>
            </a:r>
          </a:p>
          <a:p>
            <a:endParaRPr lang="ru-RU" dirty="0" smtClean="0"/>
          </a:p>
          <a:p>
            <a:r>
              <a:rPr lang="ru-RU" dirty="0" smtClean="0"/>
              <a:t>И</a:t>
            </a:r>
            <a:r>
              <a:rPr lang="ru-RU" dirty="0"/>
              <a:t>, наоборот, открытие на базе 11 детских садов обучения в рамках начальной школы позволило в два раза снизить заболеваемость детей (</a:t>
            </a:r>
            <a:r>
              <a:rPr lang="ru-RU" dirty="0" smtClean="0"/>
              <a:t>Т.П. Прохорова</a:t>
            </a:r>
            <a:r>
              <a:rPr lang="ru-RU" dirty="0"/>
              <a:t>, 2002).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Состояние здоровья детей – один из наиболее чувствительных и </a:t>
            </a:r>
            <a:r>
              <a:rPr lang="ru-RU" dirty="0" smtClean="0"/>
              <a:t>интегральных </a:t>
            </a:r>
            <a:r>
              <a:rPr lang="ru-RU" dirty="0"/>
              <a:t>показателей, отражающих влияние на организм многих </a:t>
            </a:r>
            <a:r>
              <a:rPr lang="ru-RU" dirty="0" smtClean="0"/>
              <a:t>факторов</a:t>
            </a:r>
            <a:r>
              <a:rPr lang="ru-RU" dirty="0"/>
              <a:t>. Кроме образования важнейшим из них является среда обитания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Поэтому особую остроту приобретает проблема сохранения здоровья </a:t>
            </a:r>
            <a:r>
              <a:rPr lang="ru-RU" dirty="0" smtClean="0"/>
              <a:t>подрастающего </a:t>
            </a:r>
            <a:r>
              <a:rPr lang="ru-RU" dirty="0"/>
              <a:t>поколения в условиях, в которых многофакторность </a:t>
            </a:r>
            <a:r>
              <a:rPr lang="ru-RU" dirty="0" smtClean="0"/>
              <a:t>неблагоприятных </a:t>
            </a:r>
            <a:r>
              <a:rPr lang="ru-RU" dirty="0"/>
              <a:t>климатических и экологических воздействий носит </a:t>
            </a:r>
            <a:r>
              <a:rPr lang="ru-RU" dirty="0" smtClean="0"/>
              <a:t>чрезвычайный </a:t>
            </a:r>
            <a:r>
              <a:rPr lang="ru-RU" dirty="0"/>
              <a:t>характер. В этих условиях у ребенка возникает дополнительное напряжение функциональных систем, что способствует формированию скрытых, а затем и явных отклонений в состоянии здоровья и </a:t>
            </a:r>
            <a:r>
              <a:rPr lang="ru-RU" dirty="0" smtClean="0"/>
              <a:t>несоответствию </a:t>
            </a:r>
            <a:r>
              <a:rPr lang="ru-RU" dirty="0"/>
              <a:t>стандартам для средней полосы России (В.А. Вишневский, </a:t>
            </a:r>
            <a:r>
              <a:rPr lang="ru-RU" dirty="0" smtClean="0"/>
              <a:t>1999;А.Н</a:t>
            </a:r>
            <a:r>
              <a:rPr lang="ru-RU" dirty="0"/>
              <a:t>. </a:t>
            </a:r>
            <a:r>
              <a:rPr lang="ru-RU" dirty="0" err="1"/>
              <a:t>Поборский</a:t>
            </a:r>
            <a:r>
              <a:rPr lang="ru-RU" dirty="0"/>
              <a:t>, </a:t>
            </a:r>
            <a:r>
              <a:rPr lang="ru-RU" dirty="0" smtClean="0"/>
              <a:t>1999; В.П</a:t>
            </a:r>
            <a:r>
              <a:rPr lang="ru-RU" dirty="0"/>
              <a:t>. Зуевский, 2001).</a:t>
            </a:r>
          </a:p>
          <a:p>
            <a:r>
              <a:rPr lang="ru-RU" dirty="0"/>
              <a:t>Несмотря на всю актуальность медицинских показателей здоровья, они не дают исчерпывающей информации, необходимой для </a:t>
            </a:r>
            <a:r>
              <a:rPr lang="ru-RU" dirty="0" smtClean="0"/>
              <a:t>оперативного </a:t>
            </a:r>
            <a:r>
              <a:rPr lang="ru-RU" dirty="0"/>
              <a:t>управления оздоровительной работой в школе.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Медицинские осмотры </a:t>
            </a:r>
            <a:r>
              <a:rPr lang="ru-RU" dirty="0"/>
              <a:t>проводятся один раз в год не для всех возрастных групп, состав </a:t>
            </a:r>
            <a:r>
              <a:rPr lang="ru-RU" dirty="0" smtClean="0"/>
              <a:t>комиссий </a:t>
            </a:r>
            <a:r>
              <a:rPr lang="ru-RU" dirty="0"/>
              <a:t>и глубина диагностики постоянно меняются. Наконец, клинические критерии здоровья, как правило, отражают крайние состояния нормы и патологии, при этом упускается время нахождения ребенка в </a:t>
            </a:r>
            <a:r>
              <a:rPr lang="ru-RU" dirty="0" smtClean="0"/>
              <a:t>пограничном </a:t>
            </a:r>
            <a:r>
              <a:rPr lang="ru-RU" dirty="0"/>
              <a:t>состоянии, что делает профилактические и коррекционные </a:t>
            </a:r>
            <a:r>
              <a:rPr lang="ru-RU" dirty="0" smtClean="0"/>
              <a:t>мероприятия </a:t>
            </a:r>
            <a:r>
              <a:rPr lang="ru-RU" dirty="0"/>
              <a:t>запоздалыми.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медицинские показатели здоровья </a:t>
            </a:r>
            <a:r>
              <a:rPr lang="ru-RU" dirty="0" smtClean="0"/>
              <a:t>должны </a:t>
            </a:r>
            <a:r>
              <a:rPr lang="ru-RU" dirty="0"/>
              <a:t>быть дополнены такими биологическими критериями, как:</a:t>
            </a:r>
          </a:p>
          <a:p>
            <a:endParaRPr lang="ru-RU" dirty="0" smtClean="0"/>
          </a:p>
          <a:p>
            <a:r>
              <a:rPr lang="ru-RU" dirty="0" smtClean="0"/>
              <a:t>биологический </a:t>
            </a:r>
            <a:r>
              <a:rPr lang="ru-RU" dirty="0"/>
              <a:t>возраст;</a:t>
            </a:r>
          </a:p>
          <a:p>
            <a:r>
              <a:rPr lang="ru-RU" dirty="0"/>
              <a:t>конституциональный тип;</a:t>
            </a:r>
          </a:p>
          <a:p>
            <a:r>
              <a:rPr lang="ru-RU" dirty="0"/>
              <a:t>уровень и гармоничность физического развития;</a:t>
            </a:r>
          </a:p>
          <a:p>
            <a:r>
              <a:rPr lang="ru-RU" dirty="0"/>
              <a:t>физическая подготовленность;</a:t>
            </a:r>
          </a:p>
          <a:p>
            <a:r>
              <a:rPr lang="ru-RU" dirty="0"/>
              <a:t>наличие пограничных состояний.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Биологические показатели здоровья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Оценка биологического возраста и темпов полового развития </a:t>
            </a:r>
            <a:r>
              <a:rPr lang="ru-RU" dirty="0" smtClean="0"/>
              <a:t>. </a:t>
            </a:r>
          </a:p>
          <a:p>
            <a:endParaRPr lang="ru-RU" dirty="0"/>
          </a:p>
          <a:p>
            <a:r>
              <a:rPr lang="ru-RU" dirty="0" smtClean="0"/>
              <a:t>Дети </a:t>
            </a:r>
            <a:r>
              <a:rPr lang="ru-RU" dirty="0"/>
              <a:t>растут и развиваются неравномерно – эта закономерность </a:t>
            </a:r>
            <a:r>
              <a:rPr lang="ru-RU" dirty="0" smtClean="0"/>
              <a:t>известна </a:t>
            </a:r>
            <a:r>
              <a:rPr lang="ru-RU" dirty="0"/>
              <a:t>сегодня любому учителю. В результате на каждом этапе онтогенеза формируются особенные, специфичные именно для этого периода жизни свойства отдельных систем и всего организма в целом. Большое число </a:t>
            </a:r>
            <a:r>
              <a:rPr lang="ru-RU" dirty="0" smtClean="0"/>
              <a:t>проблем </a:t>
            </a:r>
            <a:r>
              <a:rPr lang="ru-RU" dirty="0"/>
              <a:t>школьного обучения и воспитания порождено отсутствием должно го учета этой важнейшей закономерности. Во многом это связано с </a:t>
            </a:r>
            <a:r>
              <a:rPr lang="ru-RU" dirty="0" smtClean="0"/>
              <a:t>отсутствием </a:t>
            </a:r>
            <a:r>
              <a:rPr lang="ru-RU" dirty="0"/>
              <a:t>у учителя оперативной информации о темпах индивидуального развития каждого ребенка.</a:t>
            </a:r>
          </a:p>
          <a:p>
            <a:r>
              <a:rPr lang="ru-RU" dirty="0"/>
              <a:t>Конечно, учителю в свое время дали общие представления о том, </a:t>
            </a:r>
            <a:r>
              <a:rPr lang="ru-RU" dirty="0" smtClean="0"/>
              <a:t>какие </a:t>
            </a:r>
            <a:r>
              <a:rPr lang="ru-RU" dirty="0"/>
              <a:t>особенности организма и поведения характерны для учащихся </a:t>
            </a:r>
            <a:r>
              <a:rPr lang="ru-RU" dirty="0" smtClean="0"/>
              <a:t>определенного </a:t>
            </a:r>
            <a:r>
              <a:rPr lang="ru-RU" dirty="0"/>
              <a:t>возраста и класса, но эти характеристики рассчитаны на сред него, не существующего в природе ученика, а значит, и не могут быть </a:t>
            </a:r>
            <a:r>
              <a:rPr lang="ru-RU" dirty="0" smtClean="0"/>
              <a:t>реализованы </a:t>
            </a:r>
            <a:r>
              <a:rPr lang="ru-RU" dirty="0"/>
              <a:t>на практике. Дело в том, что дети, имеющие одинаковый </a:t>
            </a:r>
            <a:r>
              <a:rPr lang="ru-RU" dirty="0" smtClean="0"/>
              <a:t>календарный </a:t>
            </a:r>
            <a:r>
              <a:rPr lang="ru-RU" dirty="0"/>
              <a:t>возраст, могут находиться на разных этапах возрастного развития, причем уже к началу обучения в школе эта разница может достигать 1 года.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4819</Words>
  <Application>Microsoft Office PowerPoint</Application>
  <PresentationFormat>Экран (4:3)</PresentationFormat>
  <Paragraphs>251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Мониторинг состояния здоровья школьников </vt:lpstr>
      <vt:lpstr>Слайд 2</vt:lpstr>
      <vt:lpstr>Медицинские показатели здоровья</vt:lpstr>
      <vt:lpstr>Состояние здоровья детей дошкольного и школьного возраста  г. Сургута, %</vt:lpstr>
      <vt:lpstr>Слайд 5</vt:lpstr>
      <vt:lpstr>Состояние здоровья детей дошкольного и школьного возраста  г. Сургута, %</vt:lpstr>
      <vt:lpstr>Слайд 7</vt:lpstr>
      <vt:lpstr>Слайд 8</vt:lpstr>
      <vt:lpstr>Биологические показатели здоровья </vt:lpstr>
      <vt:lpstr>Слайд 10</vt:lpstr>
      <vt:lpstr>Слайд 11</vt:lpstr>
      <vt:lpstr>Показатели физического развития и подготовленности </vt:lpstr>
      <vt:lpstr>Слайд 13</vt:lpstr>
      <vt:lpstr>Слайд 14</vt:lpstr>
      <vt:lpstr>Слайд 15</vt:lpstr>
      <vt:lpstr>Слайд 16</vt:lpstr>
      <vt:lpstr>Слайд 17</vt:lpstr>
      <vt:lpstr>Оценка конституциональных особенностей учащихся </vt:lpstr>
      <vt:lpstr>Оценка пограничных состояний в условиях школы </vt:lpstr>
      <vt:lpstr>Слайд 20</vt:lpstr>
      <vt:lpstr>Слайд 21</vt:lpstr>
      <vt:lpstr>Школа и психическое здоровье учащихся </vt:lpstr>
      <vt:lpstr>Слайд 23</vt:lpstr>
      <vt:lpstr>Слайд 24</vt:lpstr>
      <vt:lpstr>Слайд 25</vt:lpstr>
      <vt:lpstr>Оценка социального благополучия школьников </vt:lpstr>
      <vt:lpstr>Слайд 27</vt:lpstr>
      <vt:lpstr>Слайд 28</vt:lpstr>
      <vt:lpstr>Слайд 29</vt:lpstr>
      <vt:lpstr>ТРЕБОВАНИЯ К ДИАГНОСТИКЕ: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состояния здоровья школьников</dc:title>
  <dc:creator>1</dc:creator>
  <cp:lastModifiedBy>1</cp:lastModifiedBy>
  <cp:revision>30</cp:revision>
  <dcterms:created xsi:type="dcterms:W3CDTF">2020-12-01T13:34:14Z</dcterms:created>
  <dcterms:modified xsi:type="dcterms:W3CDTF">2020-12-01T23:39:52Z</dcterms:modified>
</cp:coreProperties>
</file>