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6" r:id="rId3"/>
    <p:sldId id="261" r:id="rId4"/>
    <p:sldId id="259" r:id="rId5"/>
    <p:sldId id="258" r:id="rId6"/>
    <p:sldId id="260" r:id="rId7"/>
    <p:sldId id="262" r:id="rId8"/>
    <p:sldId id="263" r:id="rId9"/>
    <p:sldId id="264" r:id="rId10"/>
    <p:sldId id="265" r:id="rId11"/>
    <p:sldId id="266" r:id="rId12"/>
    <p:sldId id="267" r:id="rId13"/>
    <p:sldId id="268" r:id="rId14"/>
    <p:sldId id="269" r:id="rId15"/>
    <p:sldId id="270" r:id="rId16"/>
    <p:sldId id="281" r:id="rId17"/>
    <p:sldId id="271" r:id="rId18"/>
    <p:sldId id="272" r:id="rId19"/>
    <p:sldId id="273" r:id="rId20"/>
    <p:sldId id="274" r:id="rId21"/>
    <p:sldId id="275" r:id="rId22"/>
    <p:sldId id="276" r:id="rId23"/>
    <p:sldId id="277" r:id="rId24"/>
    <p:sldId id="278" r:id="rId25"/>
    <p:sldId id="279" r:id="rId26"/>
    <p:sldId id="280"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1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94398FD-31FC-4F7B-8D39-FBE69A73F1FF}" type="datetimeFigureOut">
              <a:rPr lang="ru-RU" smtClean="0"/>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FFFCB4-F4C0-4594-8553-0572C9C5AD72}"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94398FD-31FC-4F7B-8D39-FBE69A73F1FF}" type="datetimeFigureOut">
              <a:rPr lang="ru-RU" smtClean="0"/>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FFFCB4-F4C0-4594-8553-0572C9C5AD72}"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94398FD-31FC-4F7B-8D39-FBE69A73F1FF}" type="datetimeFigureOut">
              <a:rPr lang="ru-RU" smtClean="0"/>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FFFCB4-F4C0-4594-8553-0572C9C5AD72}"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94398FD-31FC-4F7B-8D39-FBE69A73F1FF}" type="datetimeFigureOut">
              <a:rPr lang="ru-RU" smtClean="0"/>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FFFCB4-F4C0-4594-8553-0572C9C5AD72}"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94398FD-31FC-4F7B-8D39-FBE69A73F1FF}" type="datetimeFigureOut">
              <a:rPr lang="ru-RU" smtClean="0"/>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FFFCB4-F4C0-4594-8553-0572C9C5AD72}"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94398FD-31FC-4F7B-8D39-FBE69A73F1FF}" type="datetimeFigureOut">
              <a:rPr lang="ru-RU" smtClean="0"/>
              <a:t>17.11.2020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FFFCB4-F4C0-4594-8553-0572C9C5AD72}"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94398FD-31FC-4F7B-8D39-FBE69A73F1FF}" type="datetimeFigureOut">
              <a:rPr lang="ru-RU" smtClean="0"/>
              <a:t>17.11.2020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1FFFCB4-F4C0-4594-8553-0572C9C5AD72}"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94398FD-31FC-4F7B-8D39-FBE69A73F1FF}" type="datetimeFigureOut">
              <a:rPr lang="ru-RU" smtClean="0"/>
              <a:t>17.11.2020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1FFFCB4-F4C0-4594-8553-0572C9C5AD72}"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94398FD-31FC-4F7B-8D39-FBE69A73F1FF}" type="datetimeFigureOut">
              <a:rPr lang="ru-RU" smtClean="0"/>
              <a:t>17.11.2020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1FFFCB4-F4C0-4594-8553-0572C9C5AD72}"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94398FD-31FC-4F7B-8D39-FBE69A73F1FF}" type="datetimeFigureOut">
              <a:rPr lang="ru-RU" smtClean="0"/>
              <a:t>17.11.2020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FFFCB4-F4C0-4594-8553-0572C9C5AD72}"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94398FD-31FC-4F7B-8D39-FBE69A73F1FF}" type="datetimeFigureOut">
              <a:rPr lang="ru-RU" smtClean="0"/>
              <a:t>17.11.2020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FFFCB4-F4C0-4594-8553-0572C9C5AD72}"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4398FD-31FC-4F7B-8D39-FBE69A73F1FF}" type="datetimeFigureOut">
              <a:rPr lang="ru-RU" smtClean="0"/>
              <a:t>17.11.2020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FFFCB4-F4C0-4594-8553-0572C9C5AD72}"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8229600" cy="5289451"/>
          </a:xfrm>
        </p:spPr>
        <p:txBody>
          <a:bodyPr>
            <a:normAutofit/>
          </a:bodyPr>
          <a:lstStyle/>
          <a:p>
            <a:pPr algn="ctr">
              <a:buNone/>
            </a:pPr>
            <a:r>
              <a:rPr lang="ru-RU" dirty="0"/>
              <a:t>Методологические основы </a:t>
            </a:r>
            <a:r>
              <a:rPr lang="ru-RU" dirty="0" err="1"/>
              <a:t>здоровьесберегающей</a:t>
            </a:r>
            <a:r>
              <a:rPr lang="ru-RU" dirty="0"/>
              <a:t> </a:t>
            </a:r>
            <a:r>
              <a:rPr lang="ru-RU" dirty="0" smtClean="0"/>
              <a:t> </a:t>
            </a:r>
          </a:p>
          <a:p>
            <a:pPr algn="ctr">
              <a:buNone/>
            </a:pPr>
            <a:r>
              <a:rPr lang="ru-RU" dirty="0" smtClean="0"/>
              <a:t>и </a:t>
            </a:r>
            <a:r>
              <a:rPr lang="ru-RU" dirty="0" err="1" smtClean="0"/>
              <a:t>здоровьеформирующей</a:t>
            </a:r>
            <a:r>
              <a:rPr lang="ru-RU" dirty="0" smtClean="0"/>
              <a:t> деятельности </a:t>
            </a:r>
          </a:p>
          <a:p>
            <a:pPr algn="ctr">
              <a:buNone/>
            </a:pPr>
            <a:r>
              <a:rPr lang="ru-RU" dirty="0" smtClean="0"/>
              <a:t>в </a:t>
            </a:r>
            <a:r>
              <a:rPr lang="ru-RU" dirty="0"/>
              <a:t>образовании. </a:t>
            </a:r>
            <a:endParaRPr lang="ru-RU"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549275"/>
            <a:ext cx="8229600" cy="5576888"/>
          </a:xfrm>
        </p:spPr>
        <p:txBody>
          <a:bodyPr>
            <a:normAutofit fontScale="70000" lnSpcReduction="20000"/>
          </a:bodyPr>
          <a:lstStyle/>
          <a:p>
            <a:r>
              <a:rPr lang="ru-RU" dirty="0" smtClean="0"/>
              <a:t>Функция оздоровления важна в связи с обострением проблем состояния физического, психического и социального здоровья современных школьников. Максимальное количество данных по состоянию здоровья обучающихся относится к компоненту </a:t>
            </a:r>
            <a:r>
              <a:rPr lang="ru-RU" dirty="0" err="1" smtClean="0"/>
              <a:t>био-телесного</a:t>
            </a:r>
            <a:r>
              <a:rPr lang="ru-RU" dirty="0" smtClean="0"/>
              <a:t> здоровья. </a:t>
            </a:r>
          </a:p>
          <a:p>
            <a:r>
              <a:rPr lang="ru-RU" dirty="0" smtClean="0"/>
              <a:t>Так, замедление роста количества детей и подростков, страдающих хроническими заболеваниями, которое наблюдается в последние годы, нельзя отнести к положительным тенденциям, поскольку абсолютные численные данные являются и без того чрезвычайно высокими. Так, 35-40 % от общего количества школьников страдают хроническими заболеваниями </a:t>
            </a:r>
            <a:r>
              <a:rPr lang="ru-RU" dirty="0" err="1" smtClean="0"/>
              <a:t>сердечно-сосудистой</a:t>
            </a:r>
            <a:r>
              <a:rPr lang="ru-RU" dirty="0" smtClean="0"/>
              <a:t> системы, эндокринной системы, опорно-двигательной системы, аллергическими и психосоматическими расстройствами. </a:t>
            </a:r>
          </a:p>
          <a:p>
            <a:r>
              <a:rPr lang="ru-RU" dirty="0" smtClean="0"/>
              <a:t>У многих школьников наблюдается дисгармоничное физическое развитие (снижение показателей мышечной силы, емкости легких и др.), что создает проблемы с общей работоспособностью подрастающего поколения.</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408712"/>
          </a:xfrm>
        </p:spPr>
        <p:txBody>
          <a:bodyPr>
            <a:normAutofit fontScale="62500" lnSpcReduction="20000"/>
          </a:bodyPr>
          <a:lstStyle/>
          <a:p>
            <a:r>
              <a:rPr lang="ru-RU" dirty="0" smtClean="0"/>
              <a:t>В части психического здоровья, основами которого выступает состояние нервной системы и органов чувств, картина удручающая. До трети всех российских школьников имеют те или иные </a:t>
            </a:r>
            <a:r>
              <a:rPr lang="ru-RU" dirty="0" err="1" smtClean="0"/>
              <a:t>морфо-функциональные</a:t>
            </a:r>
            <a:r>
              <a:rPr lang="ru-RU" dirty="0" smtClean="0"/>
              <a:t> отклонения нервной системы. Более 7 миллионов детей и подростков имеют заболевания психической сферы, причем часть из них имеют отклонения такой тяжести, что не могут обучаться в массовой школе даже в условиях домашнего обучения или инклюзивного образования.</a:t>
            </a:r>
          </a:p>
          <a:p>
            <a:pPr>
              <a:buNone/>
            </a:pPr>
            <a:endParaRPr lang="ru-RU" dirty="0" smtClean="0"/>
          </a:p>
          <a:p>
            <a:r>
              <a:rPr lang="ru-RU" dirty="0" smtClean="0"/>
              <a:t>Можно предположить, что пусковой механизм конечного неблагополучного результата следует искать в нарушениях психики ребенка, возникающих в результате учебной деятельности, так как усложнившийся процесс обучения, увеличение потока информации, модернизация учебных программ, введение новых технических средств обучения, увеличение учебной физической и психической нагрузок, условия воспитания и обучения в образовательном учреждении нередко становятся опасными для здоровья детей и подростков. </a:t>
            </a:r>
            <a:endParaRPr lang="ru-RU" dirty="0"/>
          </a:p>
          <a:p>
            <a:r>
              <a:rPr lang="ru-RU" dirty="0" smtClean="0"/>
              <a:t>Необходимо при проектировании оздоровительной среды ставить более широкие цели, чем просто оздоровление. Результатом этого проектирования должно стать воспитание через культуру посредством освоения ценностного потенциала физической культуры. Этот потенциал состоит из ценности здоровья и ряда других терминальных ценностей: Природы, Личности, Познания, Родины, Дружбы и др..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476250"/>
            <a:ext cx="8229600" cy="5649913"/>
          </a:xfrm>
        </p:spPr>
        <p:txBody>
          <a:bodyPr>
            <a:normAutofit fontScale="92500" lnSpcReduction="10000"/>
          </a:bodyPr>
          <a:lstStyle/>
          <a:p>
            <a:r>
              <a:rPr lang="ru-RU" dirty="0" smtClean="0"/>
              <a:t>Задачи профилактики, коррекции, формирования и развития компонентов здоровья выполняет оздоровительная среда образовательной организации. </a:t>
            </a:r>
          </a:p>
          <a:p>
            <a:r>
              <a:rPr lang="ru-RU" dirty="0" smtClean="0"/>
              <a:t>При проектировании этой среды педагогом по физической культуре применяются </a:t>
            </a:r>
            <a:r>
              <a:rPr lang="ru-RU" dirty="0" err="1" smtClean="0"/>
              <a:t>здоровьесберегающие</a:t>
            </a:r>
            <a:r>
              <a:rPr lang="ru-RU" dirty="0" smtClean="0"/>
              <a:t> и </a:t>
            </a:r>
            <a:r>
              <a:rPr lang="ru-RU" dirty="0" err="1" smtClean="0"/>
              <a:t>здоровьеформирующие</a:t>
            </a:r>
            <a:r>
              <a:rPr lang="ru-RU" dirty="0" smtClean="0"/>
              <a:t> технологии. </a:t>
            </a:r>
            <a:r>
              <a:rPr lang="ru-RU" dirty="0" err="1" smtClean="0"/>
              <a:t>Здоровьесберегающие</a:t>
            </a:r>
            <a:r>
              <a:rPr lang="ru-RU" dirty="0" smtClean="0"/>
              <a:t> образовательные технологии — это «системный подход к обучению и воспитанию, построенный на стремлении педагога не нанести ущерб здоровью учащихся».</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832648"/>
          </a:xfrm>
        </p:spPr>
        <p:txBody>
          <a:bodyPr>
            <a:normAutofit fontScale="77500" lnSpcReduction="20000"/>
          </a:bodyPr>
          <a:lstStyle/>
          <a:p>
            <a:r>
              <a:rPr lang="ru-RU" dirty="0" smtClean="0"/>
              <a:t>М.М. Безруких и В.Д. Сонькин указывают </a:t>
            </a:r>
            <a:r>
              <a:rPr lang="ru-RU" dirty="0" err="1" smtClean="0"/>
              <a:t>здоровьесберегающие</a:t>
            </a:r>
            <a:r>
              <a:rPr lang="ru-RU" dirty="0" smtClean="0"/>
              <a:t> технологии как условие, которое необходимо создать в образовательном процессе. По их мнению, любая технология может стать </a:t>
            </a:r>
            <a:r>
              <a:rPr lang="ru-RU" dirty="0" err="1" smtClean="0"/>
              <a:t>здоровьесберегающей</a:t>
            </a:r>
            <a:r>
              <a:rPr lang="ru-RU" dirty="0" smtClean="0"/>
              <a:t>, если выполняется ряд условий: </a:t>
            </a:r>
          </a:p>
          <a:p>
            <a:r>
              <a:rPr lang="ru-RU" dirty="0" smtClean="0"/>
              <a:t>- соответствие обучения возрастным и индивидуальным особенностям школьников; </a:t>
            </a:r>
          </a:p>
          <a:p>
            <a:r>
              <a:rPr lang="ru-RU" dirty="0" smtClean="0"/>
              <a:t>- строгое соблюдение соотношения интеллектуальной и физической нагрузки;</a:t>
            </a:r>
          </a:p>
          <a:p>
            <a:r>
              <a:rPr lang="ru-RU" dirty="0" smtClean="0"/>
              <a:t> - наличие рационально-организованного двигательного режима;</a:t>
            </a:r>
          </a:p>
          <a:p>
            <a:r>
              <a:rPr lang="ru-RU" dirty="0" smtClean="0"/>
              <a:t> - адекватность методов воспитания и обучения требованиям психологического комфорта ребёнка и отсутствие </a:t>
            </a:r>
            <a:r>
              <a:rPr lang="ru-RU" dirty="0" err="1" smtClean="0"/>
              <a:t>стрессогенных</a:t>
            </a:r>
            <a:r>
              <a:rPr lang="ru-RU" dirty="0" smtClean="0"/>
              <a:t> факторов. </a:t>
            </a:r>
          </a:p>
          <a:p>
            <a:r>
              <a:rPr lang="ru-RU" dirty="0" smtClean="0"/>
              <a:t>Основное внимание обращается на сохранение и укрепление здоровья. Эти технологии направлены на комплексное оздоровление обучающихся. </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88640"/>
            <a:ext cx="8219256" cy="6264696"/>
          </a:xfrm>
        </p:spPr>
        <p:txBody>
          <a:bodyPr>
            <a:normAutofit fontScale="70000" lnSpcReduction="20000"/>
          </a:bodyPr>
          <a:lstStyle/>
          <a:p>
            <a:r>
              <a:rPr lang="ru-RU" dirty="0" smtClean="0"/>
              <a:t>«</a:t>
            </a:r>
            <a:r>
              <a:rPr lang="ru-RU" dirty="0" err="1" smtClean="0"/>
              <a:t>Здоровьеформирующие</a:t>
            </a:r>
            <a:r>
              <a:rPr lang="ru-RU" dirty="0" smtClean="0"/>
              <a:t> технологии в образовании – это системный метод создания и применения процесса преподавания и усвоения знаний, направленный на формирование культуры здоровья и личностных качеств обучающихся, способствующих повышению интереса и мотивации к здоровому образу жизни».</a:t>
            </a:r>
          </a:p>
          <a:p>
            <a:endParaRPr lang="ru-RU" dirty="0" smtClean="0"/>
          </a:p>
          <a:p>
            <a:r>
              <a:rPr lang="ru-RU" dirty="0" smtClean="0"/>
              <a:t> По определению Н.К. Смирнова, «</a:t>
            </a:r>
            <a:r>
              <a:rPr lang="ru-RU" dirty="0" err="1" smtClean="0"/>
              <a:t>здоровьеформирующие</a:t>
            </a:r>
            <a:r>
              <a:rPr lang="ru-RU" dirty="0" smtClean="0"/>
              <a:t> образовательные технологии - это все те психолого-педагогические технологии, программы, методы, которые направлены на воспитание у учащихся культуры здоровья, личностных качеств, способствующих сохранению и укреплению здоровья, формирование представления о здоровье как ценности, мотивацию на ведение здорового образа жизни, любви к окружающему миру».</a:t>
            </a:r>
          </a:p>
          <a:p>
            <a:endParaRPr lang="ru-RU" dirty="0" smtClean="0"/>
          </a:p>
          <a:p>
            <a:r>
              <a:rPr lang="ru-RU" dirty="0" err="1" smtClean="0"/>
              <a:t>Здоровьеформирующие</a:t>
            </a:r>
            <a:r>
              <a:rPr lang="ru-RU" dirty="0" smtClean="0"/>
              <a:t> технологии являются способом реализации, а также мониторинга культуры здоровья и формирования физического, психического и социального здоровья. </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192688"/>
          </a:xfrm>
        </p:spPr>
        <p:txBody>
          <a:bodyPr>
            <a:normAutofit fontScale="62500" lnSpcReduction="20000"/>
          </a:bodyPr>
          <a:lstStyle/>
          <a:p>
            <a:r>
              <a:rPr lang="ru-RU" dirty="0" smtClean="0"/>
              <a:t>Отличие </a:t>
            </a:r>
            <a:r>
              <a:rPr lang="ru-RU" dirty="0" err="1" smtClean="0"/>
              <a:t>здоровьесберегающих</a:t>
            </a:r>
            <a:r>
              <a:rPr lang="ru-RU" dirty="0" smtClean="0"/>
              <a:t> технологий от </a:t>
            </a:r>
            <a:r>
              <a:rPr lang="ru-RU" dirty="0" err="1" smtClean="0"/>
              <a:t>здоровьеформирующих</a:t>
            </a:r>
            <a:r>
              <a:rPr lang="ru-RU" dirty="0" smtClean="0"/>
              <a:t> следует искать в социальном контексте. </a:t>
            </a:r>
          </a:p>
          <a:p>
            <a:r>
              <a:rPr lang="ru-RU" dirty="0" err="1" smtClean="0"/>
              <a:t>Здоровьесберегающие</a:t>
            </a:r>
            <a:r>
              <a:rPr lang="ru-RU" dirty="0" smtClean="0"/>
              <a:t> технологии целью имеют минимизацию вредных воздействий образовательной системы и социума на ребёнка в целях сохранения здоровья. </a:t>
            </a:r>
          </a:p>
          <a:p>
            <a:endParaRPr lang="ru-RU" dirty="0" smtClean="0"/>
          </a:p>
          <a:p>
            <a:r>
              <a:rPr lang="ru-RU" dirty="0" err="1" smtClean="0"/>
              <a:t>Здоровьеформирующие</a:t>
            </a:r>
            <a:r>
              <a:rPr lang="ru-RU" dirty="0" smtClean="0"/>
              <a:t> же технологии направлены не только на сохранение здоровья обучающихся, но и на формирование культуры здоровья, которая даёт возможность человеку самому избегать рисков и развиваться во всех сферах.</a:t>
            </a:r>
          </a:p>
          <a:p>
            <a:endParaRPr lang="ru-RU" dirty="0" smtClean="0"/>
          </a:p>
          <a:p>
            <a:r>
              <a:rPr lang="ru-RU" dirty="0" smtClean="0"/>
              <a:t> В образовательной среде необходимо воспитывать культуру здоровья и создавать </a:t>
            </a:r>
            <a:r>
              <a:rPr lang="ru-RU" dirty="0" err="1" smtClean="0"/>
              <a:t>здоровьесберегающие</a:t>
            </a:r>
            <a:r>
              <a:rPr lang="ru-RU" dirty="0" smtClean="0"/>
              <a:t> условия, где смысл актуализации определяется принципиальной возможностью перехода материального воспитания в мотивированный, индивидуальный и </a:t>
            </a:r>
            <a:r>
              <a:rPr lang="ru-RU" dirty="0" err="1" smtClean="0"/>
              <a:t>саморегулируемый</a:t>
            </a:r>
            <a:r>
              <a:rPr lang="ru-RU" dirty="0" smtClean="0"/>
              <a:t> процесс. </a:t>
            </a:r>
          </a:p>
          <a:p>
            <a:endParaRPr lang="ru-RU" dirty="0" smtClean="0"/>
          </a:p>
          <a:p>
            <a:r>
              <a:rPr lang="ru-RU" dirty="0" smtClean="0"/>
              <a:t>В данном случае речь идет о формировании культуры здоровья (</a:t>
            </a:r>
            <a:r>
              <a:rPr lang="ru-RU" dirty="0" err="1" smtClean="0"/>
              <a:t>здоровьеформирующем</a:t>
            </a:r>
            <a:r>
              <a:rPr lang="ru-RU" dirty="0" smtClean="0"/>
              <a:t> образовании), так же как и других видов культуры, исходя из понимания человека, как субъекта предметно-познавательной деятельности; субъекта социальной активности; субъекта чувственной активности; субъекта физической активности. </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433467"/>
          </a:xfrm>
        </p:spPr>
        <p:txBody>
          <a:bodyPr>
            <a:normAutofit fontScale="92500" lnSpcReduction="20000"/>
          </a:bodyPr>
          <a:lstStyle/>
          <a:p>
            <a:r>
              <a:rPr lang="ru-RU" dirty="0" smtClean="0"/>
              <a:t>Культура здоровья - это целостная система знаний о здоровье, путях и способах его сохранения его и укрепления. </a:t>
            </a:r>
          </a:p>
          <a:p>
            <a:r>
              <a:rPr lang="ru-RU" dirty="0" smtClean="0"/>
              <a:t>Под формированием культуры здоровья, по мнению Ф.Ф.Хафизова, следует понимать </a:t>
            </a:r>
            <a:r>
              <a:rPr lang="ru-RU" dirty="0" err="1" smtClean="0"/>
              <a:t>системообразующий</a:t>
            </a:r>
            <a:r>
              <a:rPr lang="ru-RU" dirty="0" smtClean="0"/>
              <a:t> процесс развития ценностного и ответственного отношения обучающихся к своему здоровью и здоровью окружающих, вовлечение всех участников образовательного процесса в различные виды оздоровительной деятельности, формирование определенных знаний и обучение умениям и навыкам здоровой жизни.</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77500" lnSpcReduction="20000"/>
          </a:bodyPr>
          <a:lstStyle/>
          <a:p>
            <a:r>
              <a:rPr lang="ru-RU" dirty="0" smtClean="0"/>
              <a:t>Таким образом, оздоровительную среду образовательной организации педагог по физической культуре проектирует в двух координатах: оздоровление и формирование культуры здоровья. </a:t>
            </a:r>
          </a:p>
          <a:p>
            <a:r>
              <a:rPr lang="ru-RU" dirty="0" smtClean="0"/>
              <a:t>Такой целевой ориентир оздоровительной среды позволит гармонизовать следующие требования:</a:t>
            </a:r>
          </a:p>
          <a:p>
            <a:r>
              <a:rPr lang="ru-RU" dirty="0" smtClean="0"/>
              <a:t> - требования к организации образовательного процесса; </a:t>
            </a:r>
          </a:p>
          <a:p>
            <a:r>
              <a:rPr lang="ru-RU" dirty="0" smtClean="0"/>
              <a:t>- требования к оздоровлению школьника в условиях образовательной организации;</a:t>
            </a:r>
          </a:p>
          <a:p>
            <a:r>
              <a:rPr lang="ru-RU" dirty="0" smtClean="0"/>
              <a:t>- требования учета индивидуальных и возрастных особенностей детей в целях развития их способностей;</a:t>
            </a:r>
          </a:p>
          <a:p>
            <a:r>
              <a:rPr lang="ru-RU" dirty="0" smtClean="0"/>
              <a:t> - требования к средовым факторам, включая факторы санитарной эпидемиологической и социально-гигиенической обстановки. </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fontScale="62500" lnSpcReduction="20000"/>
          </a:bodyPr>
          <a:lstStyle/>
          <a:p>
            <a:r>
              <a:rPr lang="ru-RU" dirty="0" smtClean="0"/>
              <a:t>Оздоровительная среда образовательной организации представляет собой совокупность социально-педагогических, индивидуально-психологических условий и физиологических факторов, способствующих оздоровлению и формированию культуры здоровья обучающихся. </a:t>
            </a:r>
          </a:p>
          <a:p>
            <a:r>
              <a:rPr lang="ru-RU" dirty="0" smtClean="0"/>
              <a:t>Анализ деятельности по проектированию оздоровительной среды школы показывает, что эта деятельность включают следующие компоненты:</a:t>
            </a:r>
          </a:p>
          <a:p>
            <a:r>
              <a:rPr lang="ru-RU" dirty="0" smtClean="0"/>
              <a:t> </a:t>
            </a:r>
            <a:r>
              <a:rPr lang="ru-RU" dirty="0" smtClean="0">
                <a:solidFill>
                  <a:srgbClr val="FF0000"/>
                </a:solidFill>
              </a:rPr>
              <a:t>- рефлексивный мониторинг: </a:t>
            </a:r>
          </a:p>
          <a:p>
            <a:r>
              <a:rPr lang="ru-RU" dirty="0" err="1" smtClean="0"/>
              <a:t>медико-психолого-педагогический</a:t>
            </a:r>
            <a:r>
              <a:rPr lang="ru-RU" dirty="0" smtClean="0"/>
              <a:t> контроль состояния здоровья, физического и психического развития школьников;</a:t>
            </a:r>
          </a:p>
          <a:p>
            <a:endParaRPr lang="ru-RU" dirty="0" smtClean="0"/>
          </a:p>
          <a:p>
            <a:r>
              <a:rPr lang="ru-RU" dirty="0" smtClean="0">
                <a:solidFill>
                  <a:srgbClr val="FF0000"/>
                </a:solidFill>
              </a:rPr>
              <a:t> - содержательный компонент: </a:t>
            </a:r>
          </a:p>
          <a:p>
            <a:r>
              <a:rPr lang="ru-RU" dirty="0" smtClean="0"/>
              <a:t>организация образовательной деятельности с учетом создания условий для оздоровления обучающихся,</a:t>
            </a:r>
          </a:p>
          <a:p>
            <a:r>
              <a:rPr lang="ru-RU" dirty="0" smtClean="0"/>
              <a:t> снижения уровня негативного воздействия на организм учащихся и учителей, с учетом возможности создания положительного психологического климата и благоприятного физиологического воздействия;</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70000" lnSpcReduction="20000"/>
          </a:bodyPr>
          <a:lstStyle/>
          <a:p>
            <a:r>
              <a:rPr lang="ru-RU" dirty="0" smtClean="0">
                <a:solidFill>
                  <a:srgbClr val="FF0000"/>
                </a:solidFill>
              </a:rPr>
              <a:t>-технологический компонент: </a:t>
            </a:r>
          </a:p>
          <a:p>
            <a:pPr>
              <a:buNone/>
            </a:pPr>
            <a:r>
              <a:rPr lang="ru-RU" dirty="0" smtClean="0"/>
              <a:t>А) разработка и реализация обучающих программ по формированию культуры здоровья и профилактике вредных привычек; </a:t>
            </a:r>
          </a:p>
          <a:p>
            <a:pPr>
              <a:buNone/>
            </a:pPr>
            <a:r>
              <a:rPr lang="ru-RU" dirty="0" smtClean="0"/>
              <a:t>Б) методы коррекции нарушений соматического здоровья с использованием комплекса оздоровительных и медицинских мероприятий без отрыва от учебного процесса;</a:t>
            </a:r>
          </a:p>
          <a:p>
            <a:pPr>
              <a:buNone/>
            </a:pPr>
            <a:r>
              <a:rPr lang="ru-RU" dirty="0" smtClean="0"/>
              <a:t>В) организацию и контроль обеспечения сбалансированного питания всех учащихся в школе;</a:t>
            </a:r>
          </a:p>
          <a:p>
            <a:pPr>
              <a:buNone/>
            </a:pPr>
            <a:r>
              <a:rPr lang="ru-RU" dirty="0" smtClean="0"/>
              <a:t>Г) методы нормирования учебной нагрузки, контроль за соблюдением санитарно-гигиенических норм организации учебно-воспитательного процесса, нормирование учебной нагрузки и профилактику утомления учащихся;</a:t>
            </a:r>
          </a:p>
          <a:p>
            <a:pPr>
              <a:buNone/>
            </a:pPr>
            <a:endParaRPr lang="ru-RU" dirty="0" smtClean="0"/>
          </a:p>
          <a:p>
            <a:r>
              <a:rPr lang="ru-RU" dirty="0" smtClean="0">
                <a:solidFill>
                  <a:srgbClr val="FF0000"/>
                </a:solidFill>
              </a:rPr>
              <a:t> - средовой компонент: </a:t>
            </a:r>
            <a:r>
              <a:rPr lang="ru-RU" dirty="0" smtClean="0"/>
              <a:t>служба психологической помощи учителям и учащимся по преодолению стрессов, тревожности. Ее работники применяют гуманный подход к каждому ученику и формируют доброжелательность и справедливые отношения в коллективе.</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p:txBody>
          <a:bodyPr/>
          <a:lstStyle/>
          <a:p>
            <a:r>
              <a:rPr lang="ru-RU" dirty="0" smtClean="0"/>
              <a:t>Согласно данным Всемирной Организации Здравоохранения «здоровье человека отражает одну из наиболее приоритетных сторон жизни общества и тесно переплетается с фундаментальным правом человека на физическое, духовное, социальное благополучие при максимальной продолжительности его активной жизни».</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85000" lnSpcReduction="20000"/>
          </a:bodyPr>
          <a:lstStyle/>
          <a:p>
            <a:r>
              <a:rPr lang="ru-RU" dirty="0" smtClean="0"/>
              <a:t>В зависимости от задач образовательной организации главной функцией среды, направленной на формирование и развитие всех компонентов здоровья обучающихся, бывает либо оздоровление, либо формирование культуры здоровья.</a:t>
            </a:r>
          </a:p>
          <a:p>
            <a:r>
              <a:rPr lang="ru-RU" dirty="0" smtClean="0"/>
              <a:t> Соответственно в этих образовательных организациях применяются преимущественно либо </a:t>
            </a:r>
            <a:r>
              <a:rPr lang="ru-RU" dirty="0" err="1" smtClean="0"/>
              <a:t>здоровьесберегающие</a:t>
            </a:r>
            <a:r>
              <a:rPr lang="ru-RU" dirty="0" smtClean="0"/>
              <a:t>, </a:t>
            </a:r>
            <a:r>
              <a:rPr lang="ru-RU" dirty="0" err="1" smtClean="0"/>
              <a:t>либо</a:t>
            </a:r>
            <a:r>
              <a:rPr lang="ru-RU" dirty="0" smtClean="0"/>
              <a:t> </a:t>
            </a:r>
            <a:r>
              <a:rPr lang="ru-RU" dirty="0" err="1" smtClean="0"/>
              <a:t>здоровьеформирующие</a:t>
            </a:r>
            <a:r>
              <a:rPr lang="ru-RU" dirty="0" smtClean="0"/>
              <a:t> технологии.</a:t>
            </a:r>
          </a:p>
          <a:p>
            <a:r>
              <a:rPr lang="ru-RU" dirty="0" smtClean="0"/>
              <a:t>Следовательно, эти среды носят название </a:t>
            </a:r>
            <a:r>
              <a:rPr lang="ru-RU" dirty="0" err="1" smtClean="0"/>
              <a:t>здоровьесберегающие</a:t>
            </a:r>
            <a:r>
              <a:rPr lang="ru-RU" dirty="0" smtClean="0"/>
              <a:t> и </a:t>
            </a:r>
            <a:r>
              <a:rPr lang="ru-RU" dirty="0" err="1" smtClean="0"/>
              <a:t>здоровьеформирующие</a:t>
            </a:r>
            <a:r>
              <a:rPr lang="ru-RU" dirty="0" smtClean="0"/>
              <a:t>. В отношении организаций общего образования такие акценты носят ситуативный характер, и среда является оздоровительной.</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sz="2400" dirty="0" smtClean="0"/>
              <a:t>Показатели эффективности оздоровительной среды образовательного учреждения </a:t>
            </a:r>
            <a:endParaRPr lang="ru-RU" sz="2400" dirty="0"/>
          </a:p>
        </p:txBody>
      </p:sp>
      <p:graphicFrame>
        <p:nvGraphicFramePr>
          <p:cNvPr id="4" name="Содержимое 3"/>
          <p:cNvGraphicFramePr>
            <a:graphicFrameLocks noGrp="1"/>
          </p:cNvGraphicFramePr>
          <p:nvPr>
            <p:ph idx="1"/>
          </p:nvPr>
        </p:nvGraphicFramePr>
        <p:xfrm>
          <a:off x="457200" y="908721"/>
          <a:ext cx="8229600" cy="4535981"/>
        </p:xfrm>
        <a:graphic>
          <a:graphicData uri="http://schemas.openxmlformats.org/drawingml/2006/table">
            <a:tbl>
              <a:tblPr firstRow="1" bandRow="1">
                <a:tableStyleId>{5C22544A-7EE6-4342-B048-85BDC9FD1C3A}</a:tableStyleId>
              </a:tblPr>
              <a:tblGrid>
                <a:gridCol w="2602632"/>
                <a:gridCol w="3384376"/>
                <a:gridCol w="2242592"/>
              </a:tblGrid>
              <a:tr h="726970">
                <a:tc>
                  <a:txBody>
                    <a:bodyPr/>
                    <a:lstStyle/>
                    <a:p>
                      <a:r>
                        <a:rPr lang="ru-RU" dirty="0" err="1" smtClean="0"/>
                        <a:t>Био-телесное</a:t>
                      </a:r>
                      <a:r>
                        <a:rPr lang="ru-RU" dirty="0" smtClean="0"/>
                        <a:t> здоровье</a:t>
                      </a:r>
                      <a:endParaRPr lang="ru-RU" dirty="0"/>
                    </a:p>
                  </a:txBody>
                  <a:tcPr/>
                </a:tc>
                <a:tc>
                  <a:txBody>
                    <a:bodyPr/>
                    <a:lstStyle/>
                    <a:p>
                      <a:r>
                        <a:rPr lang="ru-RU" dirty="0" smtClean="0"/>
                        <a:t>Индивидуально-психическое здоровье</a:t>
                      </a:r>
                      <a:endParaRPr lang="ru-RU" dirty="0"/>
                    </a:p>
                  </a:txBody>
                  <a:tcPr/>
                </a:tc>
                <a:tc>
                  <a:txBody>
                    <a:bodyPr/>
                    <a:lstStyle/>
                    <a:p>
                      <a:r>
                        <a:rPr lang="ru-RU" dirty="0" smtClean="0"/>
                        <a:t>Социально-личностное здоровье </a:t>
                      </a:r>
                      <a:endParaRPr lang="ru-RU" dirty="0"/>
                    </a:p>
                  </a:txBody>
                  <a:tcPr/>
                </a:tc>
              </a:tr>
              <a:tr h="421181">
                <a:tc>
                  <a:txBody>
                    <a:bodyPr/>
                    <a:lstStyle/>
                    <a:p>
                      <a:r>
                        <a:rPr lang="ru-RU" dirty="0" smtClean="0"/>
                        <a:t>учет индивидуально-возрастных особенностей обучаемых</a:t>
                      </a:r>
                      <a:endParaRPr lang="ru-RU" dirty="0"/>
                    </a:p>
                  </a:txBody>
                  <a:tcPr/>
                </a:tc>
                <a:tc>
                  <a:txBody>
                    <a:bodyPr/>
                    <a:lstStyle/>
                    <a:p>
                      <a:r>
                        <a:rPr lang="ru-RU" dirty="0" smtClean="0"/>
                        <a:t>учет индивидуально-возрастных особенностей обучаемых</a:t>
                      </a:r>
                      <a:endParaRPr lang="ru-RU" dirty="0"/>
                    </a:p>
                  </a:txBody>
                  <a:tcPr/>
                </a:tc>
                <a:tc>
                  <a:txBody>
                    <a:bodyPr/>
                    <a:lstStyle/>
                    <a:p>
                      <a:r>
                        <a:rPr lang="ru-RU" dirty="0" smtClean="0"/>
                        <a:t>содействие самореализации самоутверждению субъектов образовательного процесса</a:t>
                      </a:r>
                      <a:endParaRPr lang="ru-RU" dirty="0"/>
                    </a:p>
                  </a:txBody>
                  <a:tcPr/>
                </a:tc>
              </a:tr>
              <a:tr h="421181">
                <a:tc>
                  <a:txBody>
                    <a:bodyPr/>
                    <a:lstStyle/>
                    <a:p>
                      <a:r>
                        <a:rPr lang="ru-RU" dirty="0" smtClean="0"/>
                        <a:t>организация лечебно-профилактических мероприятий; соблюдение санитарно-гигиенических норм</a:t>
                      </a:r>
                      <a:endParaRPr lang="ru-RU" dirty="0"/>
                    </a:p>
                  </a:txBody>
                  <a:tcPr/>
                </a:tc>
                <a:tc>
                  <a:txBody>
                    <a:bodyPr/>
                    <a:lstStyle/>
                    <a:p>
                      <a:r>
                        <a:rPr lang="ru-RU" dirty="0" smtClean="0"/>
                        <a:t>гуманистическая направленность эмоционально-поведенческого пространства</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всестороннее развитие творческой личности</a:t>
                      </a:r>
                    </a:p>
                    <a:p>
                      <a:endParaRPr lang="ru-RU" dirty="0"/>
                    </a:p>
                  </a:txBody>
                  <a:tcPr/>
                </a:tc>
              </a:tr>
              <a:tr h="421181">
                <a:tc gridSpan="3">
                  <a:txBody>
                    <a:bodyPr/>
                    <a:lstStyle/>
                    <a:p>
                      <a:pPr algn="ctr"/>
                      <a:r>
                        <a:rPr lang="ru-RU" dirty="0" smtClean="0"/>
                        <a:t>Продолжение следующий слайд</a:t>
                      </a:r>
                      <a:endParaRPr lang="ru-RU" dirty="0"/>
                    </a:p>
                  </a:txBody>
                  <a:tcPr/>
                </a:tc>
                <a:tc hMerge="1">
                  <a:txBody>
                    <a:bodyPr/>
                    <a:lstStyle/>
                    <a:p>
                      <a:endParaRPr lang="ru-RU" dirty="0"/>
                    </a:p>
                  </a:txBody>
                  <a:tcPr/>
                </a:tc>
                <a:tc hMerge="1">
                  <a:txBody>
                    <a:bodyPr/>
                    <a:lstStyle/>
                    <a:p>
                      <a:endParaRPr lang="ru-RU" dirty="0"/>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620688"/>
          <a:ext cx="8229600" cy="6237313"/>
        </p:xfrm>
        <a:graphic>
          <a:graphicData uri="http://schemas.openxmlformats.org/drawingml/2006/table">
            <a:tbl>
              <a:tblPr firstRow="1" bandRow="1">
                <a:tableStyleId>{5C22544A-7EE6-4342-B048-85BDC9FD1C3A}</a:tableStyleId>
              </a:tblPr>
              <a:tblGrid>
                <a:gridCol w="2743200"/>
                <a:gridCol w="2743200"/>
                <a:gridCol w="2743200"/>
              </a:tblGrid>
              <a:tr h="2927183">
                <a:tc>
                  <a:txBody>
                    <a:bodyPr/>
                    <a:lstStyle/>
                    <a:p>
                      <a:r>
                        <a:rPr lang="ru-RU" dirty="0" smtClean="0"/>
                        <a:t>коррекция нарушений соматического здоровья, включающая использование комплекса оздоровительных и медицинских мероприятий без отрыва от образовательного процесса</a:t>
                      </a:r>
                      <a:endParaRPr lang="ru-RU" dirty="0"/>
                    </a:p>
                  </a:txBody>
                  <a:tcPr/>
                </a:tc>
                <a:tc>
                  <a:txBody>
                    <a:bodyPr/>
                    <a:lstStyle/>
                    <a:p>
                      <a:r>
                        <a:rPr lang="ru-RU" dirty="0" smtClean="0"/>
                        <a:t>коррекция нарушений психического здоровья, включающая использование комплекса оздоровительных и медицинских мероприятий без отрыва от образовательного процесса</a:t>
                      </a:r>
                      <a:endParaRPr lang="ru-RU" dirty="0"/>
                    </a:p>
                  </a:txBody>
                  <a:tcPr/>
                </a:tc>
                <a:tc>
                  <a:txBody>
                    <a:bodyPr/>
                    <a:lstStyle/>
                    <a:p>
                      <a:r>
                        <a:rPr lang="ru-RU" dirty="0" smtClean="0"/>
                        <a:t>организация информационно-просветительских мероприятий </a:t>
                      </a:r>
                      <a:endParaRPr lang="ru-RU" dirty="0"/>
                    </a:p>
                  </a:txBody>
                  <a:tcPr/>
                </a:tc>
              </a:tr>
              <a:tr h="2927183">
                <a:tc>
                  <a:txBody>
                    <a:bodyPr/>
                    <a:lstStyle/>
                    <a:p>
                      <a:r>
                        <a:rPr lang="ru-RU" dirty="0" smtClean="0"/>
                        <a:t>разработка и реализация дополнительных образовательных программ по сохранению и укреплению здоровья обучающихся</a:t>
                      </a:r>
                      <a:endParaRPr lang="ru-RU" dirty="0"/>
                    </a:p>
                  </a:txBody>
                  <a:tcPr/>
                </a:tc>
                <a:tc>
                  <a:txBody>
                    <a:bodyPr/>
                    <a:lstStyle/>
                    <a:p>
                      <a:r>
                        <a:rPr lang="ru-RU" dirty="0" smtClean="0"/>
                        <a:t>разработка и реализация дополнительных образовательных программ по сохранению и укреплению психического здоровья обучающихся и профилактике вредных привычек</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разработка и реализация дополнительных образовательных программ по формированию культуры здоровья </a:t>
                      </a:r>
                    </a:p>
                    <a:p>
                      <a:endParaRPr lang="ru-RU" dirty="0"/>
                    </a:p>
                  </a:txBody>
                  <a:tcPr/>
                </a:tc>
              </a:tr>
              <a:tr h="382947">
                <a:tc>
                  <a:txBody>
                    <a:bodyPr/>
                    <a:lstStyle/>
                    <a:p>
                      <a:endParaRPr lang="ru-RU"/>
                    </a:p>
                  </a:txBody>
                  <a:tcPr/>
                </a:tc>
                <a:tc>
                  <a:txBody>
                    <a:bodyPr/>
                    <a:lstStyle/>
                    <a:p>
                      <a:endParaRPr lang="ru-RU" dirty="0"/>
                    </a:p>
                  </a:txBody>
                  <a:tcPr/>
                </a:tc>
                <a:tc>
                  <a:txBody>
                    <a:bodyPr/>
                    <a:lstStyle/>
                    <a:p>
                      <a:endParaRPr lang="ru-RU" dirty="0"/>
                    </a:p>
                  </a:txBody>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08720"/>
          </a:xfrm>
        </p:spPr>
        <p:txBody>
          <a:bodyPr>
            <a:normAutofit/>
          </a:bodyPr>
          <a:lstStyle/>
          <a:p>
            <a:r>
              <a:rPr lang="ru-RU" sz="2000" dirty="0" smtClean="0"/>
              <a:t>Теоретико-методологическими основами проектирования оздоровительной среды образовательной организации являются:</a:t>
            </a:r>
            <a:endParaRPr lang="ru-RU" sz="2000" dirty="0"/>
          </a:p>
        </p:txBody>
      </p:sp>
      <p:sp>
        <p:nvSpPr>
          <p:cNvPr id="3" name="Содержимое 2"/>
          <p:cNvSpPr>
            <a:spLocks noGrp="1"/>
          </p:cNvSpPr>
          <p:nvPr>
            <p:ph idx="1"/>
          </p:nvPr>
        </p:nvSpPr>
        <p:spPr>
          <a:xfrm>
            <a:off x="457200" y="980728"/>
            <a:ext cx="8229600" cy="5544616"/>
          </a:xfrm>
        </p:spPr>
        <p:txBody>
          <a:bodyPr>
            <a:normAutofit fontScale="55000" lnSpcReduction="20000"/>
          </a:bodyPr>
          <a:lstStyle/>
          <a:p>
            <a:r>
              <a:rPr lang="ru-RU" dirty="0" smtClean="0"/>
              <a:t>- системный подход  - взаимодействие специалистов всех уровней (А. А. Богданов, Г. </a:t>
            </a:r>
            <a:r>
              <a:rPr lang="ru-RU" dirty="0" err="1" smtClean="0"/>
              <a:t>Саймон</a:t>
            </a:r>
            <a:r>
              <a:rPr lang="ru-RU" dirty="0" smtClean="0"/>
              <a:t>); </a:t>
            </a:r>
          </a:p>
          <a:p>
            <a:endParaRPr lang="ru-RU" dirty="0" smtClean="0"/>
          </a:p>
          <a:p>
            <a:r>
              <a:rPr lang="ru-RU" dirty="0" smtClean="0"/>
              <a:t>- комплексный подход - использование целого комплекса различных методик и приемов при организации оздоровительной среды (В.М. Сорокин); </a:t>
            </a:r>
          </a:p>
          <a:p>
            <a:endParaRPr lang="ru-RU" dirty="0" smtClean="0"/>
          </a:p>
          <a:p>
            <a:r>
              <a:rPr lang="ru-RU" dirty="0" smtClean="0"/>
              <a:t>- концепция индивидуализации образования с учетом индивидуальных особенностей обучающихся (А.С. </a:t>
            </a:r>
            <a:r>
              <a:rPr lang="ru-RU" dirty="0" err="1" smtClean="0"/>
              <a:t>Границкая</a:t>
            </a:r>
            <a:r>
              <a:rPr lang="ru-RU" dirty="0" smtClean="0"/>
              <a:t>);</a:t>
            </a:r>
          </a:p>
          <a:p>
            <a:endParaRPr lang="ru-RU" dirty="0" smtClean="0"/>
          </a:p>
          <a:p>
            <a:r>
              <a:rPr lang="ru-RU" dirty="0" smtClean="0"/>
              <a:t> - концепция антропоцентризма - опора на индивидуальный опыт учащихся, их ценностно-смысловую и эмоционально-волевую сферы личности в целях их уникального саморазвития и самообразования (Л. С. </a:t>
            </a:r>
            <a:r>
              <a:rPr lang="ru-RU" dirty="0" err="1" smtClean="0"/>
              <a:t>Выготский</a:t>
            </a:r>
            <a:r>
              <a:rPr lang="ru-RU" dirty="0" smtClean="0"/>
              <a:t>);</a:t>
            </a:r>
          </a:p>
          <a:p>
            <a:endParaRPr lang="ru-RU" dirty="0" smtClean="0"/>
          </a:p>
          <a:p>
            <a:r>
              <a:rPr lang="ru-RU" dirty="0" smtClean="0"/>
              <a:t> - идея опоры на положительное (по А.С. Макаренко)  - опора с учетом педагогического оптимизма учителей и позитивного потенциала сохранения и восполнения здоровья; </a:t>
            </a:r>
          </a:p>
          <a:p>
            <a:endParaRPr lang="ru-RU" dirty="0" smtClean="0"/>
          </a:p>
          <a:p>
            <a:r>
              <a:rPr lang="ru-RU" dirty="0" smtClean="0"/>
              <a:t>- идея </a:t>
            </a:r>
            <a:r>
              <a:rPr lang="ru-RU" dirty="0" err="1" smtClean="0"/>
              <a:t>субъектности</a:t>
            </a:r>
            <a:r>
              <a:rPr lang="ru-RU" dirty="0" smtClean="0"/>
              <a:t> образовательного процесса и сознательного отношения учеников к собственному здоровью - признание активной роли самого ребенка в сохранении собственного здоровья (ребенок не пассивный объект воздействия, а активный субъект) (Д.Б. </a:t>
            </a:r>
            <a:r>
              <a:rPr lang="ru-RU" dirty="0" err="1" smtClean="0"/>
              <a:t>Эльконин</a:t>
            </a:r>
            <a:r>
              <a:rPr lang="ru-RU" dirty="0" smtClean="0"/>
              <a:t>, В.В. Давыдов).</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5937523"/>
          </a:xfrm>
        </p:spPr>
        <p:txBody>
          <a:bodyPr>
            <a:normAutofit fontScale="55000" lnSpcReduction="20000"/>
          </a:bodyPr>
          <a:lstStyle/>
          <a:p>
            <a:r>
              <a:rPr lang="ru-RU" dirty="0" smtClean="0"/>
              <a:t>При проектировании образовательной среды педагогу по физической культуре следует руководствоваться следующими принципами, которые выделены учеными в целях оздоровления обучающихся и формирования культуры их здоровья. </a:t>
            </a:r>
          </a:p>
          <a:p>
            <a:endParaRPr lang="ru-RU" dirty="0" smtClean="0"/>
          </a:p>
          <a:p>
            <a:r>
              <a:rPr lang="ru-RU" dirty="0" smtClean="0">
                <a:solidFill>
                  <a:srgbClr val="FF0000"/>
                </a:solidFill>
              </a:rPr>
              <a:t>1.«Принцип приоритета действенной заботы о здоровье учащихся и педагогов» (М.М. Безруких, Д.И. Зелинская)</a:t>
            </a:r>
            <a:r>
              <a:rPr lang="ru-RU" dirty="0" smtClean="0"/>
              <a:t>. Согласно этому принципу, прогноз, проектирование и оценка всех форм образовательной деятельности должны осуществляться с позиций позитивного влияния на состояние здоровья всех субъектов образовательной деятельности.</a:t>
            </a:r>
          </a:p>
          <a:p>
            <a:endParaRPr lang="ru-RU" dirty="0" smtClean="0"/>
          </a:p>
          <a:p>
            <a:r>
              <a:rPr lang="ru-RU" dirty="0" smtClean="0"/>
              <a:t> 2. </a:t>
            </a:r>
            <a:r>
              <a:rPr lang="ru-RU" dirty="0" smtClean="0">
                <a:solidFill>
                  <a:srgbClr val="FF0000"/>
                </a:solidFill>
              </a:rPr>
              <a:t>«Принцип триединого представления о здоровье» (</a:t>
            </a:r>
            <a:r>
              <a:rPr lang="ru-RU" dirty="0" err="1" smtClean="0">
                <a:solidFill>
                  <a:srgbClr val="FF0000"/>
                </a:solidFill>
              </a:rPr>
              <a:t>Кр</a:t>
            </a:r>
            <a:r>
              <a:rPr lang="ru-RU" dirty="0" smtClean="0">
                <a:solidFill>
                  <a:srgbClr val="FF0000"/>
                </a:solidFill>
              </a:rPr>
              <a:t>. </a:t>
            </a:r>
            <a:r>
              <a:rPr lang="ru-RU" dirty="0" err="1" smtClean="0">
                <a:solidFill>
                  <a:srgbClr val="FF0000"/>
                </a:solidFill>
              </a:rPr>
              <a:t>Хепфнер</a:t>
            </a:r>
            <a:r>
              <a:rPr lang="ru-RU" dirty="0" smtClean="0">
                <a:solidFill>
                  <a:srgbClr val="FF0000"/>
                </a:solidFill>
              </a:rPr>
              <a:t>).</a:t>
            </a:r>
            <a:r>
              <a:rPr lang="ru-RU" dirty="0" smtClean="0"/>
              <a:t> Согласно этому принципу, ответственность за здоровье обучающихся возлагается на всех субъектов образовательной деятельности: учеников, их родителей,  педагогов, психологов, социальных педагогов и врачей, при этом подчеркивается наиболее значимая роль педагога по физической культуре, и указывается, что несоблюдение этого принципа «не только снижает эффективность проводимой работы, но и дезориентирует ее исполнителей». </a:t>
            </a:r>
          </a:p>
          <a:p>
            <a:endParaRPr lang="ru-RU" dirty="0" smtClean="0"/>
          </a:p>
          <a:p>
            <a:r>
              <a:rPr lang="ru-RU" dirty="0" smtClean="0">
                <a:solidFill>
                  <a:srgbClr val="FF0000"/>
                </a:solidFill>
              </a:rPr>
              <a:t>3. «Принцип непрерывности и преемственности» (Н.Э. Касаткина).</a:t>
            </a:r>
            <a:r>
              <a:rPr lang="ru-RU" dirty="0" smtClean="0"/>
              <a:t> Этот принцип предусматривает необходимость определения оздоровительных задач и </a:t>
            </a:r>
            <a:r>
              <a:rPr lang="ru-RU" dirty="0" err="1" smtClean="0"/>
              <a:t>здоровьеформирующих</a:t>
            </a:r>
            <a:r>
              <a:rPr lang="ru-RU" dirty="0" smtClean="0"/>
              <a:t> компонентов в каждом виде учебной и воспитательной работы. Так же указывается, что любой перерыв в </a:t>
            </a:r>
            <a:r>
              <a:rPr lang="ru-RU" dirty="0" err="1" smtClean="0"/>
              <a:t>здоровьеформирующей</a:t>
            </a:r>
            <a:r>
              <a:rPr lang="ru-RU" dirty="0" smtClean="0"/>
              <a:t> работе может многократно снизить её эффективность . </a:t>
            </a: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120680"/>
          </a:xfrm>
        </p:spPr>
        <p:txBody>
          <a:bodyPr>
            <a:normAutofit fontScale="55000" lnSpcReduction="20000"/>
          </a:bodyPr>
          <a:lstStyle/>
          <a:p>
            <a:r>
              <a:rPr lang="ru-RU" dirty="0" smtClean="0">
                <a:solidFill>
                  <a:srgbClr val="FF0000"/>
                </a:solidFill>
              </a:rPr>
              <a:t>4. «Принцип </a:t>
            </a:r>
            <a:r>
              <a:rPr lang="ru-RU" dirty="0" err="1" smtClean="0">
                <a:solidFill>
                  <a:srgbClr val="FF0000"/>
                </a:solidFill>
              </a:rPr>
              <a:t>субъект-субъектного</a:t>
            </a:r>
            <a:r>
              <a:rPr lang="ru-RU" dirty="0" smtClean="0">
                <a:solidFill>
                  <a:srgbClr val="FF0000"/>
                </a:solidFill>
              </a:rPr>
              <a:t> взаимоотношения с учащимися» (С.П. Чистякова). </a:t>
            </a:r>
            <a:r>
              <a:rPr lang="ru-RU" dirty="0" smtClean="0"/>
              <a:t>Согласно данному принципу, физическая культура и любой другой вид </a:t>
            </a:r>
            <a:r>
              <a:rPr lang="ru-RU" dirty="0" err="1" smtClean="0"/>
              <a:t>здоровьеориентированной</a:t>
            </a:r>
            <a:r>
              <a:rPr lang="ru-RU" dirty="0" smtClean="0"/>
              <a:t> деятельности подразумевает сотрудничество субъектов образовательной деятельности на стадии </a:t>
            </a:r>
            <a:r>
              <a:rPr lang="ru-RU" dirty="0" err="1" smtClean="0"/>
              <a:t>целеполагания</a:t>
            </a:r>
            <a:r>
              <a:rPr lang="ru-RU" dirty="0" smtClean="0"/>
              <a:t> в структуре деятельности, а так же при оценке её результатов. В зависимости от уровня физической культуры личности ученика это взаимодействие может быть организовано как на всех трёх, так и на отдельных этапах процесса формирования здоровья. </a:t>
            </a:r>
          </a:p>
          <a:p>
            <a:endParaRPr lang="ru-RU" dirty="0" smtClean="0"/>
          </a:p>
          <a:p>
            <a:r>
              <a:rPr lang="ru-RU" dirty="0" smtClean="0">
                <a:solidFill>
                  <a:srgbClr val="FF0000"/>
                </a:solidFill>
              </a:rPr>
              <a:t>5. «Принцип соответствия содержания и организации обучения возрастным особенностям учащихся». </a:t>
            </a:r>
            <a:r>
              <a:rPr lang="ru-RU" dirty="0" smtClean="0"/>
              <a:t>В данном случае, речь идет и о принципе функционирования оздоровительной деятельности в школе, так и о критерии оценки эффективности этой деятельности. В этом случае речь должна идти об учете этих указанных особенностей при выборе режима нагрузки и отдыха, технологии обучения и воспитания и видов воздействия на психику и личность школьника, что соответствует трём компонентам здоровья.</a:t>
            </a:r>
          </a:p>
          <a:p>
            <a:endParaRPr lang="ru-RU" dirty="0" smtClean="0"/>
          </a:p>
          <a:p>
            <a:r>
              <a:rPr lang="ru-RU" dirty="0" smtClean="0">
                <a:solidFill>
                  <a:srgbClr val="FF0000"/>
                </a:solidFill>
              </a:rPr>
              <a:t> 6. «Принцип междисциплинарной согласованности </a:t>
            </a:r>
            <a:r>
              <a:rPr lang="ru-RU" dirty="0" err="1" smtClean="0">
                <a:solidFill>
                  <a:srgbClr val="FF0000"/>
                </a:solidFill>
              </a:rPr>
              <a:t>здоровьеформирующих</a:t>
            </a:r>
            <a:r>
              <a:rPr lang="ru-RU" dirty="0" smtClean="0">
                <a:solidFill>
                  <a:srgbClr val="FF0000"/>
                </a:solidFill>
              </a:rPr>
              <a:t> программ» (В.Я. Русин).</a:t>
            </a:r>
            <a:r>
              <a:rPr lang="ru-RU" dirty="0" smtClean="0"/>
              <a:t> Здесь речь идет об ориентации </a:t>
            </a:r>
            <a:r>
              <a:rPr lang="ru-RU" dirty="0" err="1" smtClean="0"/>
              <a:t>здоровьеформирующих</a:t>
            </a:r>
            <a:r>
              <a:rPr lang="ru-RU" dirty="0" smtClean="0"/>
              <a:t> программ на </a:t>
            </a:r>
            <a:r>
              <a:rPr lang="ru-RU" dirty="0" err="1" smtClean="0"/>
              <a:t>межпредметные</a:t>
            </a:r>
            <a:r>
              <a:rPr lang="ru-RU" dirty="0" smtClean="0"/>
              <a:t> компетенции специалистов, занимающихся проблемами здоровья. Это необходимо с той точки зрения, чтобы избегать дублирования методов работы и при этом находить возможность дополнять свой арсенал наработками специалистов из смежных областей знаний. </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20000"/>
          </a:bodyPr>
          <a:lstStyle/>
          <a:p>
            <a:r>
              <a:rPr lang="ru-RU" dirty="0" smtClean="0">
                <a:solidFill>
                  <a:srgbClr val="FF0000"/>
                </a:solidFill>
              </a:rPr>
              <a:t>7. «Принцип педагогических воздействий» (Э.М. </a:t>
            </a:r>
            <a:r>
              <a:rPr lang="ru-RU" dirty="0" err="1" smtClean="0">
                <a:solidFill>
                  <a:srgbClr val="FF0000"/>
                </a:solidFill>
              </a:rPr>
              <a:t>Казин</a:t>
            </a:r>
            <a:r>
              <a:rPr lang="ru-RU" dirty="0" smtClean="0">
                <a:solidFill>
                  <a:srgbClr val="FF0000"/>
                </a:solidFill>
              </a:rPr>
              <a:t>).</a:t>
            </a:r>
            <a:r>
              <a:rPr lang="ru-RU" dirty="0" smtClean="0"/>
              <a:t> Согласно данного принципа, под гармоничностью понимается конгруэнтность педагогических методов и технологий задачам формирования компонентов здоровья конкретного ребёнка. Этот автор так же выделяет критерии такого взаимопроникновения с ориентацией на формирование здоровья школьников: «обучения здоровью; воспитания культуры здоровья; формирования здоровья; укрепления здоровья, пополнения адаптационных ресурсов, возможностей организма и психики».</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264696"/>
          </a:xfrm>
        </p:spPr>
        <p:txBody>
          <a:bodyPr>
            <a:normAutofit fontScale="70000" lnSpcReduction="20000"/>
          </a:bodyPr>
          <a:lstStyle/>
          <a:p>
            <a:r>
              <a:rPr lang="ru-RU" dirty="0" smtClean="0"/>
              <a:t>Образовательная система реализует это право личности: </a:t>
            </a:r>
          </a:p>
          <a:p>
            <a:endParaRPr lang="ru-RU" dirty="0" smtClean="0"/>
          </a:p>
          <a:p>
            <a:r>
              <a:rPr lang="ru-RU" dirty="0" smtClean="0">
                <a:solidFill>
                  <a:srgbClr val="FF0000"/>
                </a:solidFill>
              </a:rPr>
              <a:t>в мировоззренческой сфере </a:t>
            </a:r>
            <a:r>
              <a:rPr lang="ru-RU" dirty="0" smtClean="0"/>
              <a:t>– формирует ценностное отношение к здоровью и культуру здоровья; </a:t>
            </a:r>
          </a:p>
          <a:p>
            <a:r>
              <a:rPr lang="ru-RU" dirty="0" smtClean="0">
                <a:solidFill>
                  <a:srgbClr val="FF0000"/>
                </a:solidFill>
              </a:rPr>
              <a:t>в когнитивной сфере </a:t>
            </a:r>
            <a:r>
              <a:rPr lang="ru-RU" dirty="0" smtClean="0"/>
              <a:t>– конкретизирует знания о компонентах здоровья, процессе оздоровления и его интегральных и дифференциальных показателях; </a:t>
            </a:r>
          </a:p>
          <a:p>
            <a:r>
              <a:rPr lang="ru-RU" dirty="0" smtClean="0">
                <a:solidFill>
                  <a:srgbClr val="FF0000"/>
                </a:solidFill>
              </a:rPr>
              <a:t>в </a:t>
            </a:r>
            <a:r>
              <a:rPr lang="ru-RU" dirty="0" err="1" smtClean="0">
                <a:solidFill>
                  <a:srgbClr val="FF0000"/>
                </a:solidFill>
              </a:rPr>
              <a:t>деятельностной</a:t>
            </a:r>
            <a:r>
              <a:rPr lang="ru-RU" dirty="0" smtClean="0">
                <a:solidFill>
                  <a:srgbClr val="FF0000"/>
                </a:solidFill>
              </a:rPr>
              <a:t> сфере </a:t>
            </a:r>
            <a:r>
              <a:rPr lang="ru-RU" dirty="0" smtClean="0"/>
              <a:t>– реализует опыт здорового образа жизни и влияние физической активности на физическое, психическое и социальное благополучие человека; </a:t>
            </a:r>
          </a:p>
          <a:p>
            <a:r>
              <a:rPr lang="ru-RU" dirty="0" smtClean="0">
                <a:solidFill>
                  <a:srgbClr val="FF0000"/>
                </a:solidFill>
              </a:rPr>
              <a:t>в социальной сфере </a:t>
            </a:r>
            <a:r>
              <a:rPr lang="ru-RU" dirty="0" smtClean="0"/>
              <a:t>– создает круг здоровых интересов, связанных с физической культурой, спортом, здоровьем; </a:t>
            </a:r>
          </a:p>
          <a:p>
            <a:r>
              <a:rPr lang="ru-RU" dirty="0" smtClean="0">
                <a:solidFill>
                  <a:srgbClr val="FF0000"/>
                </a:solidFill>
              </a:rPr>
              <a:t>в рефлексивной сфере </a:t>
            </a:r>
            <a:r>
              <a:rPr lang="ru-RU" dirty="0" smtClean="0"/>
              <a:t>- образует </a:t>
            </a:r>
            <a:r>
              <a:rPr lang="ru-RU" dirty="0" err="1" smtClean="0"/>
              <a:t>контент</a:t>
            </a:r>
            <a:r>
              <a:rPr lang="ru-RU" dirty="0" smtClean="0"/>
              <a:t> критериев формирования здоровья во всей совокупности его компонентов. </a:t>
            </a:r>
          </a:p>
          <a:p>
            <a:r>
              <a:rPr lang="ru-RU" dirty="0" smtClean="0"/>
              <a:t>При этом максимально важно для человека, ведущего здоровый образ жизни и реализующего право на здоровье, испытывать позитивное влияние образовательной среды, семейной среды, среды общения, в которой он находится в данный момент. </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p:spPr>
        <p:txBody>
          <a:bodyPr>
            <a:normAutofit fontScale="85000" lnSpcReduction="10000"/>
          </a:bodyPr>
          <a:lstStyle/>
          <a:p>
            <a:r>
              <a:rPr lang="ru-RU" dirty="0" smtClean="0"/>
              <a:t>Категория «здоровье» является важнейшим ориентиром для развития педагогической теории и практики, в частности, для теории и методики профессионального образования будущих педагогов по физической культуре, так как является основой проектирования оздоровительной среды.</a:t>
            </a:r>
          </a:p>
          <a:p>
            <a:r>
              <a:rPr lang="ru-RU" dirty="0" smtClean="0"/>
              <a:t> Значимым, в связи с рассматриваемой проблемой, также становится вопрос о структурных компонентах здоровья человека и их формировании в условиях среды образовательной организации. Так, в современных исследованиях структура здоровья рассматривается на основе уровневого подхода, как показано в таблице.</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r>
              <a:rPr lang="ru-RU" dirty="0" smtClean="0"/>
              <a:t> </a:t>
            </a:r>
            <a:r>
              <a:rPr lang="ru-RU" sz="2200" dirty="0" smtClean="0"/>
              <a:t>Факторы и критерии </a:t>
            </a:r>
            <a:r>
              <a:rPr lang="ru-RU" sz="2200" dirty="0" err="1" smtClean="0"/>
              <a:t>сформированности</a:t>
            </a:r>
            <a:r>
              <a:rPr lang="ru-RU" sz="2200" dirty="0" smtClean="0"/>
              <a:t> компонентов здоровья</a:t>
            </a:r>
            <a:endParaRPr lang="ru-RU" sz="2200" dirty="0"/>
          </a:p>
        </p:txBody>
      </p:sp>
      <p:graphicFrame>
        <p:nvGraphicFramePr>
          <p:cNvPr id="4" name="Содержимое 3"/>
          <p:cNvGraphicFramePr>
            <a:graphicFrameLocks noGrp="1"/>
          </p:cNvGraphicFramePr>
          <p:nvPr>
            <p:ph idx="1"/>
          </p:nvPr>
        </p:nvGraphicFramePr>
        <p:xfrm>
          <a:off x="457200" y="908721"/>
          <a:ext cx="8229600" cy="6226659"/>
        </p:xfrm>
        <a:graphic>
          <a:graphicData uri="http://schemas.openxmlformats.org/drawingml/2006/table">
            <a:tbl>
              <a:tblPr firstRow="1" bandRow="1">
                <a:tableStyleId>{5C22544A-7EE6-4342-B048-85BDC9FD1C3A}</a:tableStyleId>
              </a:tblPr>
              <a:tblGrid>
                <a:gridCol w="1378496"/>
                <a:gridCol w="2232248"/>
                <a:gridCol w="1872208"/>
                <a:gridCol w="2746648"/>
              </a:tblGrid>
              <a:tr h="880429">
                <a:tc>
                  <a:txBody>
                    <a:bodyPr/>
                    <a:lstStyle/>
                    <a:p>
                      <a:r>
                        <a:rPr lang="ru-RU" dirty="0" err="1" smtClean="0"/>
                        <a:t>Компонен-ты</a:t>
                      </a:r>
                      <a:r>
                        <a:rPr lang="ru-RU" dirty="0" smtClean="0"/>
                        <a:t> здоровья</a:t>
                      </a:r>
                      <a:endParaRPr lang="ru-RU" dirty="0"/>
                    </a:p>
                  </a:txBody>
                  <a:tcPr/>
                </a:tc>
                <a:tc>
                  <a:txBody>
                    <a:bodyPr/>
                    <a:lstStyle/>
                    <a:p>
                      <a:r>
                        <a:rPr lang="ru-RU" dirty="0" smtClean="0"/>
                        <a:t>Содержание</a:t>
                      </a:r>
                      <a:endParaRPr lang="ru-RU" dirty="0"/>
                    </a:p>
                  </a:txBody>
                  <a:tcPr/>
                </a:tc>
                <a:tc>
                  <a:txBody>
                    <a:bodyPr/>
                    <a:lstStyle/>
                    <a:p>
                      <a:r>
                        <a:rPr lang="ru-RU" dirty="0" smtClean="0"/>
                        <a:t>Характеристики</a:t>
                      </a:r>
                      <a:endParaRPr lang="ru-RU" dirty="0"/>
                    </a:p>
                  </a:txBody>
                  <a:tcPr/>
                </a:tc>
                <a:tc>
                  <a:txBody>
                    <a:bodyPr/>
                    <a:lstStyle/>
                    <a:p>
                      <a:r>
                        <a:rPr lang="ru-RU" dirty="0" smtClean="0"/>
                        <a:t>Критерии</a:t>
                      </a:r>
                      <a:endParaRPr lang="ru-RU" dirty="0"/>
                    </a:p>
                  </a:txBody>
                  <a:tcPr/>
                </a:tc>
              </a:tr>
              <a:tr h="5312259">
                <a:tc>
                  <a:txBody>
                    <a:bodyPr/>
                    <a:lstStyle/>
                    <a:p>
                      <a:r>
                        <a:rPr lang="ru-RU" dirty="0" err="1" smtClean="0"/>
                        <a:t>Био-телесное</a:t>
                      </a:r>
                      <a:r>
                        <a:rPr lang="ru-RU" dirty="0" smtClean="0"/>
                        <a:t> (</a:t>
                      </a:r>
                      <a:r>
                        <a:rPr lang="ru-RU" dirty="0" err="1" smtClean="0"/>
                        <a:t>физичес-кое</a:t>
                      </a:r>
                      <a:r>
                        <a:rPr lang="ru-RU" dirty="0" smtClean="0"/>
                        <a:t>, </a:t>
                      </a:r>
                      <a:r>
                        <a:rPr lang="ru-RU" dirty="0" err="1" smtClean="0"/>
                        <a:t>соматичес-кое</a:t>
                      </a:r>
                      <a:r>
                        <a:rPr lang="ru-RU" dirty="0" smtClean="0"/>
                        <a:t>, </a:t>
                      </a:r>
                      <a:r>
                        <a:rPr lang="ru-RU" dirty="0" err="1" smtClean="0"/>
                        <a:t>биологичес-кое</a:t>
                      </a:r>
                      <a:r>
                        <a:rPr lang="ru-RU" dirty="0" smtClean="0"/>
                        <a:t>, телесное) </a:t>
                      </a:r>
                      <a:endParaRPr lang="ru-RU" dirty="0"/>
                    </a:p>
                  </a:txBody>
                  <a:tcPr/>
                </a:tc>
                <a:tc>
                  <a:txBody>
                    <a:bodyPr/>
                    <a:lstStyle/>
                    <a:p>
                      <a:r>
                        <a:rPr lang="ru-RU" dirty="0" smtClean="0"/>
                        <a:t>«</a:t>
                      </a:r>
                      <a:r>
                        <a:rPr lang="ru-RU" dirty="0" err="1" smtClean="0"/>
                        <a:t>Cовокупность</a:t>
                      </a:r>
                      <a:r>
                        <a:rPr lang="ru-RU" dirty="0" smtClean="0"/>
                        <a:t> «статических» (морфологических) и динамических (функциональных) физических свойств конкретного человека, которая позволяет ему в соответствии с его возрастом, полом и социальной ролью адаптироваться к окружающей действительности, выполнять свои биологические и социальные функции» .</a:t>
                      </a:r>
                      <a:endParaRPr lang="ru-RU" dirty="0"/>
                    </a:p>
                  </a:txBody>
                  <a:tcPr/>
                </a:tc>
                <a:tc>
                  <a:txBody>
                    <a:bodyPr/>
                    <a:lstStyle/>
                    <a:p>
                      <a:r>
                        <a:rPr lang="ru-RU" dirty="0" err="1" smtClean="0"/>
                        <a:t>Координированность</a:t>
                      </a:r>
                      <a:r>
                        <a:rPr lang="ru-RU" dirty="0" smtClean="0"/>
                        <a:t>, сила, спортивные достижения, физическая работоспособность, производственные и учебные успехи.</a:t>
                      </a:r>
                      <a:endParaRPr lang="ru-RU" dirty="0"/>
                    </a:p>
                  </a:txBody>
                  <a:tcPr/>
                </a:tc>
                <a:tc>
                  <a:txBody>
                    <a:bodyPr/>
                    <a:lstStyle/>
                    <a:p>
                      <a:r>
                        <a:rPr lang="ru-RU" dirty="0" smtClean="0"/>
                        <a:t>«1) Уровень физического развития; </a:t>
                      </a:r>
                    </a:p>
                    <a:p>
                      <a:r>
                        <a:rPr lang="ru-RU" dirty="0" smtClean="0"/>
                        <a:t>2) уровень физической подготовленности к деятельности и уровень функциональной подготовленности организма к выполнению физических нагрузок; 3)уровень и способность к мобилизации адаптационных резервов организма, обеспечивающих его приспособление к воздействию различных факторов среды обитания»</a:t>
                      </a:r>
                      <a:endParaRPr lang="ru-RU" dirty="0"/>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549275"/>
          <a:ext cx="8229600" cy="512064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ru-RU" dirty="0" smtClean="0"/>
                        <a:t>Компоненты здоровья</a:t>
                      </a:r>
                      <a:endParaRPr lang="ru-RU" dirty="0"/>
                    </a:p>
                  </a:txBody>
                  <a:tcPr/>
                </a:tc>
                <a:tc>
                  <a:txBody>
                    <a:bodyPr/>
                    <a:lstStyle/>
                    <a:p>
                      <a:r>
                        <a:rPr lang="ru-RU" dirty="0" smtClean="0"/>
                        <a:t>Содержание</a:t>
                      </a:r>
                      <a:endParaRPr lang="ru-RU" dirty="0"/>
                    </a:p>
                  </a:txBody>
                  <a:tcPr/>
                </a:tc>
                <a:tc>
                  <a:txBody>
                    <a:bodyPr/>
                    <a:lstStyle/>
                    <a:p>
                      <a:r>
                        <a:rPr lang="ru-RU" dirty="0" smtClean="0"/>
                        <a:t>Характеристики</a:t>
                      </a:r>
                      <a:endParaRPr lang="ru-RU" dirty="0"/>
                    </a:p>
                  </a:txBody>
                  <a:tcPr/>
                </a:tc>
                <a:tc>
                  <a:txBody>
                    <a:bodyPr/>
                    <a:lstStyle/>
                    <a:p>
                      <a:r>
                        <a:rPr lang="ru-RU" dirty="0" smtClean="0"/>
                        <a:t>Критерии</a:t>
                      </a:r>
                      <a:endParaRPr lang="ru-RU" dirty="0"/>
                    </a:p>
                  </a:txBody>
                  <a:tcPr/>
                </a:tc>
              </a:tr>
              <a:tr h="370840">
                <a:tc>
                  <a:txBody>
                    <a:bodyPr/>
                    <a:lstStyle/>
                    <a:p>
                      <a:r>
                        <a:rPr lang="ru-RU" dirty="0" smtClean="0"/>
                        <a:t>Индивидуально-психическое (психическое, психологическое)</a:t>
                      </a:r>
                      <a:endParaRPr lang="ru-RU" dirty="0"/>
                    </a:p>
                  </a:txBody>
                  <a:tcPr/>
                </a:tc>
                <a:tc>
                  <a:txBody>
                    <a:bodyPr/>
                    <a:lstStyle/>
                    <a:p>
                      <a:r>
                        <a:rPr lang="ru-RU" dirty="0" smtClean="0"/>
                        <a:t>«Состояние психической сферы человека, </a:t>
                      </a:r>
                      <a:r>
                        <a:rPr lang="ru-RU" dirty="0" err="1" smtClean="0"/>
                        <a:t>характеризующее-ся</a:t>
                      </a:r>
                      <a:r>
                        <a:rPr lang="ru-RU" dirty="0" smtClean="0"/>
                        <a:t> общим душевным комфортом, обеспечивающее адекватную регуляцию поведения и обусловленное потребностями биологического и социального характера»</a:t>
                      </a:r>
                      <a:endParaRPr lang="ru-RU" dirty="0"/>
                    </a:p>
                  </a:txBody>
                  <a:tcPr/>
                </a:tc>
                <a:tc>
                  <a:txBody>
                    <a:bodyPr/>
                    <a:lstStyle/>
                    <a:p>
                      <a:r>
                        <a:rPr lang="ru-RU" dirty="0" smtClean="0"/>
                        <a:t>«Комплекс эмоционально-волевых и </a:t>
                      </a:r>
                      <a:r>
                        <a:rPr lang="ru-RU" dirty="0" err="1" smtClean="0"/>
                        <a:t>мотивационно-потребностных</a:t>
                      </a:r>
                      <a:r>
                        <a:rPr lang="ru-RU" dirty="0" smtClean="0"/>
                        <a:t> свойств личности, психологическое самочувствие, волевая регуляция и характеристики познавательных процессов» . </a:t>
                      </a:r>
                      <a:endParaRPr lang="ru-RU" dirty="0"/>
                    </a:p>
                  </a:txBody>
                  <a:tcPr/>
                </a:tc>
                <a:tc>
                  <a:txBody>
                    <a:bodyPr/>
                    <a:lstStyle/>
                    <a:p>
                      <a:r>
                        <a:rPr lang="ru-RU" dirty="0" smtClean="0"/>
                        <a:t>-устойчивость психических процессов;</a:t>
                      </a:r>
                    </a:p>
                    <a:p>
                      <a:r>
                        <a:rPr lang="ru-RU" dirty="0" smtClean="0"/>
                        <a:t> -устойчивость эмоционального состояния; </a:t>
                      </a:r>
                    </a:p>
                    <a:p>
                      <a:r>
                        <a:rPr lang="ru-RU" dirty="0" smtClean="0"/>
                        <a:t>-включенность в деятельность.</a:t>
                      </a:r>
                      <a:endParaRPr lang="ru-RU"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332656"/>
          <a:ext cx="8229600" cy="6379197"/>
        </p:xfrm>
        <a:graphic>
          <a:graphicData uri="http://schemas.openxmlformats.org/drawingml/2006/table">
            <a:tbl>
              <a:tblPr firstRow="1" bandRow="1">
                <a:tableStyleId>{5C22544A-7EE6-4342-B048-85BDC9FD1C3A}</a:tableStyleId>
              </a:tblPr>
              <a:tblGrid>
                <a:gridCol w="2057400"/>
                <a:gridCol w="2057400"/>
                <a:gridCol w="2057400"/>
                <a:gridCol w="2057400"/>
              </a:tblGrid>
              <a:tr h="381563">
                <a:tc>
                  <a:txBody>
                    <a:bodyPr/>
                    <a:lstStyle/>
                    <a:p>
                      <a:r>
                        <a:rPr lang="ru-RU" dirty="0" smtClean="0"/>
                        <a:t>Компоненты  здоровья</a:t>
                      </a:r>
                      <a:endParaRPr lang="ru-RU" dirty="0"/>
                    </a:p>
                  </a:txBody>
                  <a:tcPr/>
                </a:tc>
                <a:tc>
                  <a:txBody>
                    <a:bodyPr/>
                    <a:lstStyle/>
                    <a:p>
                      <a:r>
                        <a:rPr lang="ru-RU" dirty="0" smtClean="0"/>
                        <a:t>Содержание </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Характеристики </a:t>
                      </a:r>
                    </a:p>
                    <a:p>
                      <a:endParaRPr lang="ru-RU" dirty="0"/>
                    </a:p>
                  </a:txBody>
                  <a:tcPr/>
                </a:tc>
                <a:tc>
                  <a:txBody>
                    <a:bodyPr/>
                    <a:lstStyle/>
                    <a:p>
                      <a:r>
                        <a:rPr lang="ru-RU" dirty="0" smtClean="0"/>
                        <a:t>Критерии</a:t>
                      </a:r>
                      <a:endParaRPr lang="ru-RU" dirty="0"/>
                    </a:p>
                  </a:txBody>
                  <a:tcPr/>
                </a:tc>
              </a:tr>
              <a:tr h="5739117">
                <a:tc>
                  <a:txBody>
                    <a:bodyPr/>
                    <a:lstStyle/>
                    <a:p>
                      <a:r>
                        <a:rPr lang="ru-RU" dirty="0" smtClean="0"/>
                        <a:t>Социально-личностное (социальное, личностное, нравственное, духовное)</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«Система ценностей, установок и мотивов поведения в социальной среде». </a:t>
                      </a:r>
                    </a:p>
                    <a:p>
                      <a:endParaRPr lang="ru-RU" dirty="0"/>
                    </a:p>
                  </a:txBody>
                  <a:tcPr/>
                </a:tc>
                <a:tc>
                  <a:txBody>
                    <a:bodyPr/>
                    <a:lstStyle/>
                    <a:p>
                      <a:r>
                        <a:rPr lang="ru-RU" dirty="0" smtClean="0"/>
                        <a:t>«Система ценностей, установок и мотивов поведения индивида в обществе» , статус в межличностных отношениях, трудолюбие, модели нравственного поведения, склонность к коллективной деятельности, национальная и иная социальная идентичность.</a:t>
                      </a:r>
                      <a:endParaRPr lang="ru-RU" dirty="0"/>
                    </a:p>
                  </a:txBody>
                  <a:tcPr/>
                </a:tc>
                <a:tc>
                  <a:txBody>
                    <a:bodyPr/>
                    <a:lstStyle/>
                    <a:p>
                      <a:pPr>
                        <a:buFontTx/>
                        <a:buChar char="-"/>
                      </a:pPr>
                      <a:r>
                        <a:rPr lang="ru-RU" dirty="0" smtClean="0"/>
                        <a:t>социальная идентификация; </a:t>
                      </a:r>
                    </a:p>
                    <a:p>
                      <a:pPr>
                        <a:buFontTx/>
                        <a:buChar char="-"/>
                      </a:pPr>
                      <a:r>
                        <a:rPr lang="ru-RU" dirty="0" smtClean="0"/>
                        <a:t>- социальная адаптация; </a:t>
                      </a:r>
                    </a:p>
                    <a:p>
                      <a:pPr>
                        <a:buFontTx/>
                        <a:buChar char="-"/>
                      </a:pPr>
                      <a:r>
                        <a:rPr lang="ru-RU" dirty="0" err="1" smtClean="0"/>
                        <a:t>Социально-деятельностная</a:t>
                      </a:r>
                      <a:r>
                        <a:rPr lang="ru-RU" dirty="0" smtClean="0"/>
                        <a:t> организация.</a:t>
                      </a:r>
                      <a:endParaRPr lang="ru-RU"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620688"/>
            <a:ext cx="8229600" cy="5505475"/>
          </a:xfrm>
        </p:spPr>
        <p:txBody>
          <a:bodyPr>
            <a:normAutofit fontScale="77500" lnSpcReduction="20000"/>
          </a:bodyPr>
          <a:lstStyle/>
          <a:p>
            <a:r>
              <a:rPr lang="ru-RU" dirty="0" smtClean="0"/>
              <a:t>Исходя из вышеизложенного, при проектировании </a:t>
            </a:r>
            <a:r>
              <a:rPr lang="ru-RU" dirty="0" err="1" smtClean="0"/>
              <a:t>здоровьесберегающей</a:t>
            </a:r>
            <a:r>
              <a:rPr lang="ru-RU" dirty="0" smtClean="0"/>
              <a:t> среды педагог по физической культуре должен учитывать:</a:t>
            </a:r>
          </a:p>
          <a:p>
            <a:r>
              <a:rPr lang="ru-RU" dirty="0" smtClean="0">
                <a:solidFill>
                  <a:srgbClr val="FF0000"/>
                </a:solidFill>
              </a:rPr>
              <a:t>- </a:t>
            </a:r>
            <a:r>
              <a:rPr lang="ru-RU" dirty="0" err="1" smtClean="0">
                <a:solidFill>
                  <a:srgbClr val="FF0000"/>
                </a:solidFill>
              </a:rPr>
              <a:t>био-телесную</a:t>
            </a:r>
            <a:r>
              <a:rPr lang="ru-RU" dirty="0" smtClean="0">
                <a:solidFill>
                  <a:srgbClr val="FF0000"/>
                </a:solidFill>
              </a:rPr>
              <a:t> составляющую </a:t>
            </a:r>
            <a:r>
              <a:rPr lang="ru-RU" dirty="0" smtClean="0"/>
              <a:t>— это изначальное здоровье, которое предполагает совершенство </a:t>
            </a:r>
            <a:r>
              <a:rPr lang="ru-RU" dirty="0" err="1" smtClean="0"/>
              <a:t>саморегуляции</a:t>
            </a:r>
            <a:r>
              <a:rPr lang="ru-RU" dirty="0" smtClean="0"/>
              <a:t> организма, гармонию физиологических процессов и, как следствие, максимум адаптации.</a:t>
            </a:r>
          </a:p>
          <a:p>
            <a:r>
              <a:rPr lang="ru-RU" dirty="0" smtClean="0">
                <a:solidFill>
                  <a:srgbClr val="FF0000"/>
                </a:solidFill>
              </a:rPr>
              <a:t> - социально-личностную составляющую </a:t>
            </a:r>
            <a:r>
              <a:rPr lang="ru-RU" dirty="0" smtClean="0"/>
              <a:t>— здоровье является мерой социальной активности, деятельного отношения человеческого индивида к миру;</a:t>
            </a:r>
          </a:p>
          <a:p>
            <a:r>
              <a:rPr lang="ru-RU" dirty="0" smtClean="0">
                <a:solidFill>
                  <a:srgbClr val="FF0000"/>
                </a:solidFill>
              </a:rPr>
              <a:t> - индивидуально-психологическую </a:t>
            </a:r>
            <a:r>
              <a:rPr lang="ru-RU" dirty="0" smtClean="0"/>
              <a:t>составляющую — здоровье есть не отсутствие болезни, но скорее отрицание ее, в смысле преодоления (здоровье – не только состояние организма, «стратегия жизни человека»).</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332656"/>
            <a:ext cx="8229600" cy="6048672"/>
          </a:xfrm>
        </p:spPr>
        <p:txBody>
          <a:bodyPr>
            <a:normAutofit fontScale="70000" lnSpcReduction="20000"/>
          </a:bodyPr>
          <a:lstStyle/>
          <a:p>
            <a:r>
              <a:rPr lang="ru-RU" dirty="0" smtClean="0"/>
              <a:t>Таким образом, указанные компоненты представляют единство, и логично определить так же взаимосвязанные критерии их </a:t>
            </a:r>
            <a:r>
              <a:rPr lang="ru-RU" dirty="0" err="1" smtClean="0"/>
              <a:t>сформированности</a:t>
            </a:r>
            <a:r>
              <a:rPr lang="ru-RU" dirty="0" smtClean="0"/>
              <a:t>. </a:t>
            </a:r>
          </a:p>
          <a:p>
            <a:r>
              <a:rPr lang="ru-RU" dirty="0" smtClean="0"/>
              <a:t>Эти критерии опираются на три личностных позиции:</a:t>
            </a:r>
          </a:p>
          <a:p>
            <a:r>
              <a:rPr lang="ru-RU" dirty="0" smtClean="0"/>
              <a:t>адаптацию к новым условиям, </a:t>
            </a:r>
          </a:p>
          <a:p>
            <a:r>
              <a:rPr lang="ru-RU" dirty="0" smtClean="0"/>
              <a:t>идентичность во всех жизненных ситуациях, </a:t>
            </a:r>
            <a:r>
              <a:rPr lang="ru-RU" dirty="0" err="1" smtClean="0"/>
              <a:t>субъектность</a:t>
            </a:r>
            <a:r>
              <a:rPr lang="ru-RU" dirty="0" smtClean="0"/>
              <a:t> и </a:t>
            </a:r>
          </a:p>
          <a:p>
            <a:r>
              <a:rPr lang="ru-RU" dirty="0" smtClean="0"/>
              <a:t>включенность в различные виды индивидуальной и коллективной деятельности. </a:t>
            </a:r>
          </a:p>
          <a:p>
            <a:pPr>
              <a:buNone/>
            </a:pPr>
            <a:endParaRPr lang="ru-RU" dirty="0"/>
          </a:p>
          <a:p>
            <a:pPr>
              <a:buNone/>
            </a:pPr>
            <a:r>
              <a:rPr lang="ru-RU" dirty="0" smtClean="0"/>
              <a:t>      Не только мировоззрение и потребности определяют жизнь человека, его самообразование и развитие, но и здоровье, в гармонии всех трёх компонентов выступает как основа осмысления жизни и </a:t>
            </a:r>
            <a:r>
              <a:rPr lang="ru-RU" dirty="0" err="1" smtClean="0"/>
              <a:t>целеполагания</a:t>
            </a:r>
            <a:r>
              <a:rPr lang="ru-RU" dirty="0" smtClean="0"/>
              <a:t> деятельности.</a:t>
            </a:r>
          </a:p>
          <a:p>
            <a:pPr>
              <a:buNone/>
            </a:pPr>
            <a:r>
              <a:rPr lang="ru-RU" dirty="0"/>
              <a:t> </a:t>
            </a:r>
            <a:r>
              <a:rPr lang="ru-RU" dirty="0" smtClean="0"/>
              <a:t>   </a:t>
            </a:r>
          </a:p>
          <a:p>
            <a:pPr>
              <a:buNone/>
            </a:pPr>
            <a:r>
              <a:rPr lang="ru-RU" dirty="0"/>
              <a:t> </a:t>
            </a:r>
            <a:r>
              <a:rPr lang="ru-RU" dirty="0" smtClean="0"/>
              <a:t>    Таким образом, главные функции педагога по физической культуре по проектированию оздоровительной среды заключаются в интегральном оздоровлении обучающихся, а так же в формировании культуры здоровья.</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2598</Words>
  <Application>Microsoft Office PowerPoint</Application>
  <PresentationFormat>Экран (4:3)</PresentationFormat>
  <Paragraphs>153</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Тема Office</vt:lpstr>
      <vt:lpstr>Слайд 1</vt:lpstr>
      <vt:lpstr>Слайд 2</vt:lpstr>
      <vt:lpstr>Слайд 3</vt:lpstr>
      <vt:lpstr>Слайд 4</vt:lpstr>
      <vt:lpstr> Факторы и критерии сформированности компонентов здоровья</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Показатели эффективности оздоровительной среды образовательного учреждения </vt:lpstr>
      <vt:lpstr>Слайд 22</vt:lpstr>
      <vt:lpstr>Теоретико-методологическими основами проектирования оздоровительной среды образовательной организации являются:</vt:lpstr>
      <vt:lpstr>Слайд 24</vt:lpstr>
      <vt:lpstr>Слайд 25</vt:lpstr>
      <vt:lpstr>Слайд 26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1</cp:lastModifiedBy>
  <cp:revision>14</cp:revision>
  <dcterms:created xsi:type="dcterms:W3CDTF">2020-11-17T01:53:01Z</dcterms:created>
  <dcterms:modified xsi:type="dcterms:W3CDTF">2020-11-17T04:09:57Z</dcterms:modified>
</cp:coreProperties>
</file>