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7" r:id="rId20"/>
    <p:sldId id="274" r:id="rId21"/>
    <p:sldId id="289" r:id="rId22"/>
    <p:sldId id="291" r:id="rId23"/>
    <p:sldId id="275" r:id="rId24"/>
    <p:sldId id="293" r:id="rId25"/>
    <p:sldId id="292" r:id="rId26"/>
    <p:sldId id="294" r:id="rId27"/>
    <p:sldId id="295" r:id="rId28"/>
    <p:sldId id="296" r:id="rId29"/>
    <p:sldId id="297" r:id="rId30"/>
    <p:sldId id="298" r:id="rId31"/>
    <p:sldId id="299" r:id="rId32"/>
    <p:sldId id="300" r:id="rId33"/>
    <p:sldId id="277" r:id="rId34"/>
    <p:sldId id="301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545-D48C-4664-A7EC-B3EB4FBD387F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9EA7-EB35-4BBE-8A10-56F376FBA1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545-D48C-4664-A7EC-B3EB4FBD387F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9EA7-EB35-4BBE-8A10-56F376FBA1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545-D48C-4664-A7EC-B3EB4FBD387F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9EA7-EB35-4BBE-8A10-56F376FBA1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545-D48C-4664-A7EC-B3EB4FBD387F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9EA7-EB35-4BBE-8A10-56F376FBA1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545-D48C-4664-A7EC-B3EB4FBD387F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9EA7-EB35-4BBE-8A10-56F376FBA1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545-D48C-4664-A7EC-B3EB4FBD387F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9EA7-EB35-4BBE-8A10-56F376FBA1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545-D48C-4664-A7EC-B3EB4FBD387F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9EA7-EB35-4BBE-8A10-56F376FBA1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545-D48C-4664-A7EC-B3EB4FBD387F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9EA7-EB35-4BBE-8A10-56F376FBA1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545-D48C-4664-A7EC-B3EB4FBD387F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9EA7-EB35-4BBE-8A10-56F376FBA1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545-D48C-4664-A7EC-B3EB4FBD387F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9EA7-EB35-4BBE-8A10-56F376FBA1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74545-D48C-4664-A7EC-B3EB4FBD387F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A9EA7-EB35-4BBE-8A10-56F376FBA1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74545-D48C-4664-A7EC-B3EB4FBD387F}" type="datetimeFigureOut">
              <a:rPr lang="ru-RU" smtClean="0"/>
              <a:pPr/>
              <a:t>25.11.2020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A9EA7-EB35-4BBE-8A10-56F376FBA1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Методологические основы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 </a:t>
            </a:r>
          </a:p>
          <a:p>
            <a:pPr algn="ctr">
              <a:buNone/>
            </a:pPr>
            <a:r>
              <a:rPr lang="ru-RU" dirty="0" smtClean="0"/>
              <a:t>и </a:t>
            </a:r>
            <a:r>
              <a:rPr lang="ru-RU" dirty="0" err="1" smtClean="0"/>
              <a:t>здоровьеформирующей</a:t>
            </a:r>
            <a:r>
              <a:rPr lang="ru-RU" dirty="0" smtClean="0"/>
              <a:t> деятельности </a:t>
            </a:r>
          </a:p>
          <a:p>
            <a:pPr algn="ctr">
              <a:buNone/>
            </a:pPr>
            <a:r>
              <a:rPr lang="ru-RU" dirty="0" smtClean="0"/>
              <a:t>в образовании (часть 2).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Таким образом, подготовка бакалавров по физической культуре к проектированию оздоровительной среды должна учитывать специфику оздоровительной среды в образовательной организации, </a:t>
            </a:r>
          </a:p>
          <a:p>
            <a:r>
              <a:rPr lang="ru-RU" dirty="0" smtClean="0"/>
              <a:t>которая представляет собой</a:t>
            </a:r>
          </a:p>
          <a:p>
            <a:r>
              <a:rPr lang="ru-RU" dirty="0" smtClean="0"/>
              <a:t> совокупность социально-педагогических условий, </a:t>
            </a:r>
          </a:p>
          <a:p>
            <a:r>
              <a:rPr lang="ru-RU" dirty="0" smtClean="0"/>
              <a:t>способствующих реализации адаптивных возможностей школьников, </a:t>
            </a:r>
          </a:p>
          <a:p>
            <a:r>
              <a:rPr lang="ru-RU" dirty="0" smtClean="0"/>
              <a:t>а так же физиологических факторов, </a:t>
            </a:r>
          </a:p>
          <a:p>
            <a:r>
              <a:rPr lang="ru-RU" dirty="0" smtClean="0"/>
              <a:t>влияющих на сохранение и развитие их здоровья,</a:t>
            </a:r>
          </a:p>
          <a:p>
            <a:r>
              <a:rPr lang="ru-RU" dirty="0" smtClean="0"/>
              <a:t> а так же способствующих формированию культуры здоровья обучающихся.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Педагогические условия проектирования оздоровительной среды в образовательной организации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1. Педагогические условия характеризуют конкретные ситуации протекания определенных процессов и имеют влияние на субъекты этого процесса, на объекты этого процесса и на среду протекания этого процесса (А.А. Володин, 2014). </a:t>
            </a:r>
          </a:p>
          <a:p>
            <a:endParaRPr lang="ru-RU" dirty="0"/>
          </a:p>
          <a:p>
            <a:r>
              <a:rPr lang="ru-RU" dirty="0" smtClean="0"/>
              <a:t>Согласно этому подходу, определяются точки приложения педагогических условий, а именно педагоги, ученики, процессы обучения и воспитания, а в нашем случае и процесс оздоровления. Объектом воздействия в контексте данного исследования является здоровье как базовая категория для образовательной деятельности.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2. Под педагогическими условиями можно понимать систему мер каких-либо воздействий на протекание процесса и на его результаты и продукты (В.И. Андреев, 1988). </a:t>
            </a:r>
          </a:p>
          <a:p>
            <a:endParaRPr lang="ru-RU" dirty="0"/>
          </a:p>
          <a:p>
            <a:r>
              <a:rPr lang="ru-RU" dirty="0" smtClean="0"/>
              <a:t>Соответственно данному подходу, педагогические условия могут и должны быть представлены, а так же измерены не только качественно, но и количественно. Причем это измерение возможно по результатам анализа оздоровительной деятельности в образовательной организации.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3. Педагогические условия представляют собой не только уже сложившиеся факторы образовательной ситуации, но и объективные возможности для повышения эффективности протекающего педагогического процесса. </a:t>
            </a:r>
          </a:p>
          <a:p>
            <a:endParaRPr lang="ru-RU" dirty="0"/>
          </a:p>
          <a:p>
            <a:r>
              <a:rPr lang="ru-RU" dirty="0" smtClean="0"/>
              <a:t>Таким образом, педагогические условия должны создаваться и действовать не только здесь и сейчас, но и иметь потенциальную развертку в будущем. То есть быть направленными не только на сиюминутный, но и на отсроченный результат. А в системе </a:t>
            </a:r>
            <a:r>
              <a:rPr lang="ru-RU" dirty="0" err="1" smtClean="0"/>
              <a:t>здоровьеформирующих</a:t>
            </a:r>
            <a:r>
              <a:rPr lang="ru-RU" dirty="0" smtClean="0"/>
              <a:t> технологий стратегия развития культуры здоровья, здорового образа жизни и оздоровительной среды как раз и является более важной, чем тактические оздоровительные мероприятия (В.А. Беликов, 2010).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4. Педагогические условия, способствующие созданию образовательной и оздоровительной сред, не могут представлять из себя случайные события и явления. Они всегда целенаправленны, и, как указывает А.Я. </a:t>
            </a:r>
            <a:r>
              <a:rPr lang="ru-RU" dirty="0" err="1" smtClean="0"/>
              <a:t>Найн</a:t>
            </a:r>
            <a:r>
              <a:rPr lang="ru-RU" dirty="0" smtClean="0"/>
              <a:t>, направлены на решение поставленных задач. Или, как указывал Платон: «Хорошим человеком нельзя стать случайно!».</a:t>
            </a:r>
          </a:p>
          <a:p>
            <a:endParaRPr lang="ru-RU" dirty="0"/>
          </a:p>
          <a:p>
            <a:r>
              <a:rPr lang="ru-RU" dirty="0" smtClean="0"/>
              <a:t> 5. Педагогические условия также рассматриваются как компонент педагогической системы, имеющей не только механизм влияния на образовательный процесс извне, но и механизм воздействия изнутри через взаимодействие субъектов образования (Н.В. </a:t>
            </a:r>
            <a:r>
              <a:rPr lang="ru-RU" dirty="0" err="1" smtClean="0"/>
              <a:t>Ипполитова</a:t>
            </a:r>
            <a:r>
              <a:rPr lang="ru-RU" dirty="0" smtClean="0"/>
              <a:t>, 2012). Такой подход к пониманию педагогических условий, </a:t>
            </a:r>
          </a:p>
          <a:p>
            <a:endParaRPr lang="ru-RU" dirty="0" smtClean="0"/>
          </a:p>
          <a:p>
            <a:r>
              <a:rPr lang="ru-RU" dirty="0" smtClean="0"/>
              <a:t>во-первых, заставляет педагога продумывать их в соответствии с целями, содержанием, результатами и технологиями образовательной деятельности, </a:t>
            </a:r>
          </a:p>
          <a:p>
            <a:endParaRPr lang="ru-RU" dirty="0"/>
          </a:p>
          <a:p>
            <a:r>
              <a:rPr lang="ru-RU" dirty="0" smtClean="0"/>
              <a:t>а так же анализировать </a:t>
            </a:r>
            <a:r>
              <a:rPr lang="ru-RU" dirty="0" err="1" smtClean="0"/>
              <a:t>внутриличностные</a:t>
            </a:r>
            <a:r>
              <a:rPr lang="ru-RU" dirty="0" smtClean="0"/>
              <a:t> и межличностные процессы, которые могут так же порождать необходимые педагогические условия профессиональной деятельности педагога по физической культуре.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6. Педагогические условия также имеют возможность влияния со стороны среды на все компоненты педагогического процесса, на содержание, на средства обучения, на технологии деятельности и на характер взаимоотношений между субъектами педагогического процесса (М.В. Зверева, 1987)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r>
              <a:rPr lang="ru-RU" dirty="0" smtClean="0"/>
              <a:t>Такая позиция позволяет предположить, каким образом при помощи созданий педагогических условий можно корректировать организационные формы деятельности, содержание деятельности и взаимодействия, а так же механизмы социализации и оздоровления обучающихся. </a:t>
            </a:r>
          </a:p>
          <a:p>
            <a:endParaRPr lang="ru-RU" dirty="0" smtClean="0"/>
          </a:p>
          <a:p>
            <a:r>
              <a:rPr lang="ru-RU" dirty="0" smtClean="0"/>
              <a:t>При этом, одно и тоже педагогическое условие может оказать влияние на разные компоненты педагогического процесса, и при этом один и тот же компонент (например, содержание оздоровительных воздействий) может испытывать влияние нескольких педагогических условий.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7. Существует так же позиция, что педагогические условия способствуют «планомерной работе по уточнению закономерностей как устойчивых связей образовательного процесса, обеспечивающей возможность </a:t>
            </a:r>
            <a:r>
              <a:rPr lang="ru-RU" dirty="0" err="1" smtClean="0"/>
              <a:t>проверяемости</a:t>
            </a:r>
            <a:r>
              <a:rPr lang="ru-RU" dirty="0" smtClean="0"/>
              <a:t> результатов научно-педагогического исследования» (Б.В. Куприянов, 2001).</a:t>
            </a:r>
          </a:p>
          <a:p>
            <a:endParaRPr lang="ru-RU" dirty="0"/>
          </a:p>
          <a:p>
            <a:r>
              <a:rPr lang="ru-RU" dirty="0" smtClean="0"/>
              <a:t> В этом смысле адекватно подобранные педагогические условия позволяют не только формировать некий компонент педагогической системы и повышать эффективность процессов в ней, но и дают возможность адекватно контролировать и оценивать результаты педагогической деятельности. </a:t>
            </a:r>
          </a:p>
          <a:p>
            <a:endParaRPr lang="ru-RU" dirty="0"/>
          </a:p>
          <a:p>
            <a:r>
              <a:rPr lang="ru-RU" dirty="0" smtClean="0"/>
              <a:t>Например, в случае полевого и лабораторного экспериментов, то есть проведенного в разных педагогических условиях, получаются результаты, при сравнении которых можно понять, играют ли в качестве этих результатов главную роль сама проверяемая деятельность или же разница в педагогических условиях. В первом случае эти результаты будут сходны или отличаться в пределах статистической ошибки, во втором случае будут разниться в значительных пределах.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Таким образом, выявленные педагогические условия, которые повышают эффективность образовательной деятельности и деятельности по проектированию оздоровительной среды в  образовательной организации, должны отвечать следующим условиям: </a:t>
            </a:r>
          </a:p>
          <a:p>
            <a:endParaRPr lang="ru-RU" dirty="0" smtClean="0"/>
          </a:p>
          <a:p>
            <a:r>
              <a:rPr lang="ru-RU" dirty="0" smtClean="0"/>
              <a:t>быть компонентом педагогической системы, отражать возможности динамики оздоровительной среды образовательной организации, способствовать эффективному функционированию этой среды в образовательной организации.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Педагогические условия - это такие факторы, которые создаются целенаправленно для наилучшего освоения обучающимися вышеприведенных образовательных результатов.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Диагностический аппарат для проведения первичной диагностики эффективности оздоровительной деятельности ОУ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1.  Организационные условия 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5220072" y="2132856"/>
            <a:ext cx="1008112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вал 10"/>
          <p:cNvSpPr/>
          <p:nvPr/>
        </p:nvSpPr>
        <p:spPr>
          <a:xfrm>
            <a:off x="5724128" y="2852936"/>
            <a:ext cx="2448272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Программма</a:t>
            </a:r>
            <a:r>
              <a:rPr lang="ru-RU" dirty="0" smtClean="0"/>
              <a:t> здоровья ОУ </a:t>
            </a:r>
            <a:endParaRPr lang="ru-RU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1835696" y="2276872"/>
            <a:ext cx="108012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Овал 14"/>
          <p:cNvSpPr/>
          <p:nvPr/>
        </p:nvSpPr>
        <p:spPr>
          <a:xfrm>
            <a:off x="251520" y="3429000"/>
            <a:ext cx="4392488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Органнизационные</a:t>
            </a:r>
            <a:r>
              <a:rPr lang="ru-RU" dirty="0" smtClean="0"/>
              <a:t> основы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деятельности ОУ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91157"/>
          <a:ext cx="8229600" cy="1057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30429">
                <a:tc>
                  <a:txBody>
                    <a:bodyPr/>
                    <a:lstStyle/>
                    <a:p>
                      <a:r>
                        <a:rPr lang="ru-RU" dirty="0" smtClean="0"/>
                        <a:t>Наименование программы здоровья ОУ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Перечень тематических подпрограмм</a:t>
                      </a:r>
                      <a:endParaRPr lang="ru-RU" dirty="0"/>
                    </a:p>
                  </a:txBody>
                  <a:tcPr/>
                </a:tc>
              </a:tr>
              <a:tr h="41764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43608" y="260648"/>
            <a:ext cx="7200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1.1. Оценка общешкольной программы </a:t>
            </a:r>
            <a:r>
              <a:rPr lang="ru-RU" dirty="0" smtClean="0"/>
              <a:t>формирования культуры здорового и безопасного образа жизни участников образовательного процесса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2636913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1.2. Организационная основа реализации Программа Здоровья</a:t>
            </a:r>
            <a:endParaRPr lang="ru-RU" dirty="0"/>
          </a:p>
        </p:txBody>
      </p:sp>
      <p:graphicFrame>
        <p:nvGraphicFramePr>
          <p:cNvPr id="7" name="Содержимое 3"/>
          <p:cNvGraphicFramePr>
            <a:graphicFrameLocks/>
          </p:cNvGraphicFramePr>
          <p:nvPr/>
        </p:nvGraphicFramePr>
        <p:xfrm>
          <a:off x="457200" y="3212976"/>
          <a:ext cx="8229600" cy="3528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960363">
                <a:tc>
                  <a:txBody>
                    <a:bodyPr/>
                    <a:lstStyle/>
                    <a:p>
                      <a:r>
                        <a:rPr lang="ru-RU" dirty="0" smtClean="0"/>
                        <a:t>Наименование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Направления деятельности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Состав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Документация</a:t>
                      </a:r>
                      <a:endParaRPr lang="ru-RU" dirty="0"/>
                    </a:p>
                  </a:txBody>
                  <a:tcPr/>
                </a:tc>
              </a:tr>
              <a:tr h="2568029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Примерное содержание самоанализа: Служба здоровья или заменяющий ее аналог: центр / совет здоровья и т.п.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Примерное содержание самоанализа: Звенья Службы здоровья: административное, социально-педагогическое, медицинское, психологическое, физкультурное и т.д.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Примерное содержание самоанализа: ФИО, должность, направление в рамках Службы здоровья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Примерное содержание самоанализа: Нормативные документы: Приказ, положение, локальные акты и т. д. </a:t>
                      </a:r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3200" dirty="0" smtClean="0"/>
              <a:t>Этапы проектирования оздоровительной среды образовательной организации: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1 – мониторинговый этап. </a:t>
            </a:r>
            <a:r>
              <a:rPr lang="ru-RU" dirty="0" smtClean="0"/>
              <a:t>Определение состояния физического, психического и социального здоровья обучающихся является </a:t>
            </a:r>
            <a:r>
              <a:rPr lang="ru-RU" dirty="0" err="1" smtClean="0"/>
              <a:t>целесмысловой</a:t>
            </a:r>
            <a:r>
              <a:rPr lang="ru-RU" dirty="0" smtClean="0"/>
              <a:t> основой проектирования оздоровительной среды образовательной организации.</a:t>
            </a:r>
          </a:p>
          <a:p>
            <a:endParaRPr lang="ru-RU" dirty="0" smtClean="0"/>
          </a:p>
          <a:p>
            <a:r>
              <a:rPr lang="ru-RU" dirty="0" smtClean="0"/>
              <a:t> Необходимо так же выяснить отношение учащегося к своему здоровью, к его сохранению и формированию. Результаты этой диагностики становятся основанием для </a:t>
            </a:r>
            <a:r>
              <a:rPr lang="ru-RU" dirty="0" err="1" smtClean="0"/>
              <a:t>целеполагания</a:t>
            </a:r>
            <a:r>
              <a:rPr lang="ru-RU" dirty="0" smtClean="0"/>
              <a:t> по оздоровлению и формированию культуры здоровья школьников.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2. Мониторинг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051720" y="1052736"/>
            <a:ext cx="4536504" cy="1058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</a:t>
            </a:r>
            <a:r>
              <a:rPr lang="ru-RU" dirty="0" smtClean="0"/>
              <a:t>ониторинг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683568" y="2708920"/>
            <a:ext cx="302433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Мониторинг состояния здоровья 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2555776" y="4437112"/>
            <a:ext cx="3456384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Мониторинг культуры здоровья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5148064" y="2996952"/>
            <a:ext cx="3506688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Мониторинг </a:t>
            </a:r>
            <a:r>
              <a:rPr lang="ru-RU" dirty="0" err="1" smtClean="0"/>
              <a:t>здоровьесберегающей</a:t>
            </a:r>
            <a:r>
              <a:rPr lang="ru-RU" dirty="0" smtClean="0"/>
              <a:t> деятельности ОУ</a:t>
            </a:r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5508104" y="1988840"/>
            <a:ext cx="1008112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4" idx="3"/>
          </p:cNvCxnSpPr>
          <p:nvPr/>
        </p:nvCxnSpPr>
        <p:spPr>
          <a:xfrm flipH="1">
            <a:off x="2699792" y="1956151"/>
            <a:ext cx="16284" cy="7527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4"/>
          </p:cNvCxnSpPr>
          <p:nvPr/>
        </p:nvCxnSpPr>
        <p:spPr>
          <a:xfrm>
            <a:off x="4319972" y="2111152"/>
            <a:ext cx="108012" cy="23259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2.1. Мониторинг здоровья </a:t>
            </a:r>
            <a:br>
              <a:rPr lang="ru-RU" sz="2800" dirty="0" smtClean="0"/>
            </a:b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24744"/>
          <a:ext cx="8229600" cy="5596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99512">
                <a:tc>
                  <a:txBody>
                    <a:bodyPr/>
                    <a:lstStyle/>
                    <a:p>
                      <a:r>
                        <a:rPr lang="ru-RU" dirty="0" smtClean="0"/>
                        <a:t>Соматическое здоровье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Психологическое здоровье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4896584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Примерное содержание самоанализа: динамика распределения по: </a:t>
                      </a:r>
                    </a:p>
                    <a:p>
                      <a:r>
                        <a:rPr lang="ru-RU" dirty="0" smtClean="0"/>
                        <a:t>– физкультурным группам, группам здоровья, </a:t>
                      </a:r>
                    </a:p>
                    <a:p>
                      <a:r>
                        <a:rPr lang="ru-RU" dirty="0" smtClean="0"/>
                        <a:t>– группам по заболеваниям (в том числе, хронические заболевания, острая заболеваемость и т.д.)</a:t>
                      </a:r>
                    </a:p>
                    <a:p>
                      <a:r>
                        <a:rPr lang="ru-RU" dirty="0" smtClean="0"/>
                        <a:t> – определение соответствия биологического возраста календарному – пропуски уроков по болезни, заболеваемость по четвертям, статистика заболеваемости учащихся в течение года, количество пропусков и диагнозы по медицинским справкам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Примерное содержание самоанализа: психодиагностика: </a:t>
                      </a:r>
                    </a:p>
                    <a:p>
                      <a:r>
                        <a:rPr lang="ru-RU" dirty="0" smtClean="0"/>
                        <a:t>– уровня </a:t>
                      </a:r>
                      <a:r>
                        <a:rPr lang="ru-RU" dirty="0" err="1" smtClean="0"/>
                        <a:t>психоэмоционального</a:t>
                      </a:r>
                      <a:r>
                        <a:rPr lang="ru-RU" dirty="0" smtClean="0"/>
                        <a:t> напряжения, </a:t>
                      </a:r>
                    </a:p>
                    <a:p>
                      <a:r>
                        <a:rPr lang="ru-RU" dirty="0" smtClean="0"/>
                        <a:t>– психологических особенностей личности, </a:t>
                      </a:r>
                    </a:p>
                    <a:p>
                      <a:r>
                        <a:rPr lang="ru-RU" dirty="0" smtClean="0"/>
                        <a:t>– динамики адаптации к обучению в школе, </a:t>
                      </a:r>
                    </a:p>
                    <a:p>
                      <a:r>
                        <a:rPr lang="ru-RU" dirty="0" smtClean="0"/>
                        <a:t>– социально-психологического климата, – самооценки, уровня тревожности, мотивационной направленности, </a:t>
                      </a:r>
                    </a:p>
                    <a:p>
                      <a:r>
                        <a:rPr lang="ru-RU" dirty="0" smtClean="0"/>
                        <a:t>– степени комфортности, восприятия педагогического коллектива</a:t>
                      </a:r>
                    </a:p>
                    <a:p>
                      <a:r>
                        <a:rPr lang="ru-RU" dirty="0" smtClean="0"/>
                        <a:t> – склонности к отклоняющемуся поведению, факторов риска, ключевых зон, требующих адресного развития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51472"/>
          <a:ext cx="8435280" cy="6761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4840"/>
                <a:gridCol w="3960440"/>
              </a:tblGrid>
              <a:tr h="909744">
                <a:tc>
                  <a:txBody>
                    <a:bodyPr/>
                    <a:lstStyle/>
                    <a:p>
                      <a:r>
                        <a:rPr lang="ru-RU" dirty="0" smtClean="0"/>
                        <a:t>2.2. Мониторинг культуры здоровья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2.3. Мониторинг оздоровительной деятельности ОУ</a:t>
                      </a:r>
                      <a:endParaRPr lang="ru-RU" dirty="0"/>
                    </a:p>
                  </a:txBody>
                  <a:tcPr/>
                </a:tc>
              </a:tr>
              <a:tr h="5642984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Примерное содержание самоанализа: </a:t>
                      </a:r>
                    </a:p>
                    <a:p>
                      <a:r>
                        <a:rPr lang="ru-RU" dirty="0" smtClean="0"/>
                        <a:t>– мониторинг следующих показателей: знания, ценностное отношение и самооценка образа жизни по тематикам: здоровье в целом, двигательная активность, рациональное питание, полезные привычки, психологическое здоровье,</a:t>
                      </a:r>
                    </a:p>
                    <a:p>
                      <a:r>
                        <a:rPr lang="ru-RU" dirty="0" smtClean="0"/>
                        <a:t> – выявление степени базовых представлений в области здоровья; основных мотивов ведения ЗОЖ; ключевых проблемных зон в исходном уровне культуры здоровья: питание, двигательная активность, вредные привычки, режим дня, психологическое состояние и т.д.</a:t>
                      </a:r>
                    </a:p>
                    <a:p>
                      <a:r>
                        <a:rPr lang="ru-RU" dirty="0" smtClean="0"/>
                        <a:t> – посредством проективных методик: выявление отношения и реального соблюдения основ ЗОЖ </a:t>
                      </a:r>
                    </a:p>
                    <a:p>
                      <a:r>
                        <a:rPr lang="ru-RU" dirty="0" smtClean="0"/>
                        <a:t>– определение ключевых потребностей в рамках воспитания культуры здоровья и т.д.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Примерное содержание самоанализа: формирование картины оздоровительной деятельности на уровне всего ОУ, анализ динамики и охвата направлений и показателей</a:t>
                      </a:r>
                    </a:p>
                    <a:p>
                      <a:r>
                        <a:rPr lang="ru-RU" dirty="0" smtClean="0"/>
                        <a:t> – сформулированные целевые направления реализации оздоровительной деятельности, выявленные основные проблемы ОУ, – SWOT-анализ, функционирование системы оздоровительной деятельности в ОУ, </a:t>
                      </a:r>
                    </a:p>
                    <a:p>
                      <a:r>
                        <a:rPr lang="ru-RU" dirty="0" smtClean="0"/>
                        <a:t>– вовлечение всех участников образовательного процесса,</a:t>
                      </a:r>
                    </a:p>
                    <a:p>
                      <a:r>
                        <a:rPr lang="ru-RU" dirty="0" smtClean="0"/>
                        <a:t> – спектр проводимых мероприятия, </a:t>
                      </a:r>
                    </a:p>
                    <a:p>
                      <a:r>
                        <a:rPr lang="ru-RU" dirty="0" smtClean="0"/>
                        <a:t>– самоанализ оснащения ОУ исходя из целей </a:t>
                      </a:r>
                      <a:r>
                        <a:rPr lang="ru-RU" dirty="0" err="1" smtClean="0"/>
                        <a:t>здоровьесозидания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3. Мероприятия для учащихся:</a:t>
            </a:r>
          </a:p>
          <a:p>
            <a:r>
              <a:rPr lang="ru-RU" dirty="0" smtClean="0"/>
              <a:t>1) воспитание культуры здоровья учащихся</a:t>
            </a:r>
          </a:p>
          <a:p>
            <a:r>
              <a:rPr lang="ru-RU" dirty="0" smtClean="0"/>
              <a:t>2) </a:t>
            </a:r>
            <a:r>
              <a:rPr lang="ru-RU" dirty="0" err="1" smtClean="0"/>
              <a:t>здоровьесберегающий</a:t>
            </a:r>
            <a:r>
              <a:rPr lang="ru-RU" dirty="0" smtClean="0"/>
              <a:t> характер образовательного процесса</a:t>
            </a:r>
          </a:p>
          <a:p>
            <a:r>
              <a:rPr lang="ru-RU" dirty="0" smtClean="0"/>
              <a:t>3)психологическое благополучие учащихся</a:t>
            </a:r>
          </a:p>
          <a:p>
            <a:r>
              <a:rPr lang="ru-RU" dirty="0" smtClean="0"/>
              <a:t>4) деятельность по сопровождению учащихся</a:t>
            </a:r>
          </a:p>
          <a:p>
            <a:r>
              <a:rPr lang="ru-RU" dirty="0" smtClean="0"/>
              <a:t>5) воспитание культуры питания</a:t>
            </a:r>
          </a:p>
          <a:p>
            <a:r>
              <a:rPr lang="ru-RU" dirty="0" smtClean="0"/>
              <a:t>6) физическое </a:t>
            </a:r>
            <a:r>
              <a:rPr lang="ru-RU" dirty="0" smtClean="0"/>
              <a:t>воспитание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3.1. Деятельность по повышению уровня культуры здоровья как компонента общей культуры участников образовательного процесса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(</a:t>
            </a:r>
            <a:r>
              <a:rPr lang="ru-RU" sz="2000" dirty="0" smtClean="0"/>
              <a:t>Мероприятия, направленные на формирование культуры здоровья обучающихся на всех этапах их обучения (уроки здоровья, проектная и исследовательская деятельность, внеклассная работа, конкурсы, </a:t>
            </a:r>
            <a:r>
              <a:rPr lang="ru-RU" sz="2000" dirty="0" smtClean="0"/>
              <a:t>конференции)праздники </a:t>
            </a:r>
            <a:r>
              <a:rPr lang="ru-RU" sz="2000" dirty="0" smtClean="0"/>
              <a:t>и т.п.) 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2816"/>
          <a:ext cx="82296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98224">
                <a:tc>
                  <a:txBody>
                    <a:bodyPr/>
                    <a:lstStyle/>
                    <a:p>
                      <a:r>
                        <a:rPr lang="ru-RU" dirty="0" smtClean="0"/>
                        <a:t>Просвещение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Вовлечение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Примерное содержание самоанализа: Внедрен интерактивный курс по ЗОЖ: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</a:t>
                      </a:r>
                      <a:r>
                        <a:rPr lang="ru-RU" dirty="0" err="1" smtClean="0"/>
                        <a:t>Cоздан</a:t>
                      </a:r>
                      <a:r>
                        <a:rPr lang="ru-RU" dirty="0" smtClean="0"/>
                        <a:t> кружок: </a:t>
                      </a:r>
                      <a:r>
                        <a:rPr lang="ru-RU" dirty="0" smtClean="0"/>
                        <a:t>… </a:t>
                      </a:r>
                    </a:p>
                    <a:p>
                      <a:r>
                        <a:rPr lang="ru-RU" dirty="0" smtClean="0"/>
                        <a:t>Разработана и реализуется авторская программа: </a:t>
                      </a:r>
                    </a:p>
                    <a:p>
                      <a:r>
                        <a:rPr lang="ru-RU" dirty="0" smtClean="0"/>
                        <a:t>На школьных уроках проводятся пятиминутки ЗОЖ: </a:t>
                      </a:r>
                      <a:r>
                        <a:rPr lang="ru-RU" dirty="0" smtClean="0"/>
                        <a:t>…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Организованы встречи с успешными людьми для бесед о ЗОЖ: </a:t>
                      </a:r>
                      <a:r>
                        <a:rPr lang="ru-RU" dirty="0" smtClean="0"/>
                        <a:t>… 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Проводятся фестивали по ЗОЖ: </a:t>
                      </a:r>
                    </a:p>
                    <a:p>
                      <a:r>
                        <a:rPr lang="ru-RU" dirty="0" smtClean="0"/>
                        <a:t>Во внеурочной деятельности построена система Уроков здоровья и классных часов, некоторые из которых проводятся на свежем воздухе: 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Реализуется проектная</a:t>
                      </a:r>
                    </a:p>
                    <a:p>
                      <a:r>
                        <a:rPr lang="ru-RU" dirty="0" smtClean="0"/>
                        <a:t> деятельность школьников по ЗОЖ: … </a:t>
                      </a:r>
                    </a:p>
                    <a:p>
                      <a:r>
                        <a:rPr lang="ru-RU" dirty="0" smtClean="0"/>
                        <a:t>Внедрена система наставничества: старшие школьники ОУ организуют деятельность младших школьников по ЗОЖ. </a:t>
                      </a:r>
                    </a:p>
                    <a:p>
                      <a:r>
                        <a:rPr lang="ru-RU" dirty="0" smtClean="0"/>
                        <a:t>Построена система вовлечения учащихся в деятельность по ЗОЖ посредством создания волонтерского объединения «Служба здоровья учащихся школы». </a:t>
                      </a:r>
                    </a:p>
                    <a:p>
                      <a:r>
                        <a:rPr lang="ru-RU" dirty="0" smtClean="0"/>
                        <a:t>Регулярно проводятся </a:t>
                      </a:r>
                      <a:r>
                        <a:rPr lang="ru-RU" dirty="0" err="1" smtClean="0"/>
                        <a:t>внутришкольные</a:t>
                      </a:r>
                      <a:r>
                        <a:rPr lang="ru-RU" dirty="0" smtClean="0"/>
                        <a:t> конкурсы видеоматериалов, плакатов, агитационных стихотворений, театральных сценок и т. д. по тематике ЗОЖ. В рамках кружка: …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620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Образовательные программы здоровья, реализуемые в ОУ по ЗОЖ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Кол-во часов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Параллель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Охват учащихся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Форма реализации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88352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3.2. </a:t>
            </a:r>
            <a:r>
              <a:rPr lang="ru-RU" sz="2400" dirty="0" err="1" smtClean="0"/>
              <a:t>Здоровьесозидающий</a:t>
            </a:r>
            <a:r>
              <a:rPr lang="ru-RU" sz="2400" dirty="0" smtClean="0"/>
              <a:t> характер образовательного процесса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355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166428">
                <a:tc>
                  <a:txBody>
                    <a:bodyPr/>
                    <a:lstStyle/>
                    <a:p>
                      <a:r>
                        <a:rPr lang="ru-RU" dirty="0" smtClean="0"/>
                        <a:t>Использование </a:t>
                      </a:r>
                      <a:r>
                        <a:rPr lang="ru-RU" dirty="0" err="1" smtClean="0"/>
                        <a:t>здоровьесберегающих</a:t>
                      </a:r>
                      <a:r>
                        <a:rPr lang="ru-RU" dirty="0" smtClean="0"/>
                        <a:t> и </a:t>
                      </a:r>
                      <a:r>
                        <a:rPr lang="ru-RU" dirty="0" err="1" smtClean="0"/>
                        <a:t>здоровьесозидающих</a:t>
                      </a:r>
                      <a:r>
                        <a:rPr lang="ru-RU" dirty="0" smtClean="0"/>
                        <a:t> педагогических технологий в образовательном процессе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Степень реализации педагогом индивидуального подхода к обучающимся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166428">
                <a:tc>
                  <a:txBody>
                    <a:bodyPr/>
                    <a:lstStyle/>
                    <a:p>
                      <a:r>
                        <a:rPr lang="ru-RU" dirty="0" smtClean="0"/>
                        <a:t>Как это осуществляется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Направления и масштаб индивидуализации, сопутствующая документация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000" dirty="0" smtClean="0"/>
              <a:t>3.3. Психологическое благополучие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764704"/>
          <a:ext cx="8229600" cy="5912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2632"/>
                <a:gridCol w="5626968"/>
              </a:tblGrid>
              <a:tr h="1180931">
                <a:tc>
                  <a:txBody>
                    <a:bodyPr/>
                    <a:lstStyle/>
                    <a:p>
                      <a:r>
                        <a:rPr lang="ru-RU" dirty="0" smtClean="0"/>
                        <a:t>Психологический </a:t>
                      </a:r>
                    </a:p>
                    <a:p>
                      <a:r>
                        <a:rPr lang="ru-RU" dirty="0" smtClean="0"/>
                        <a:t>климат в</a:t>
                      </a:r>
                    </a:p>
                    <a:p>
                      <a:r>
                        <a:rPr lang="ru-RU" dirty="0" smtClean="0"/>
                        <a:t> коллективах обучающихся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Психолого-педагогические приемы для снятия эмоционального напряжения на уроке, при проведении опросов и экзаменов</a:t>
                      </a:r>
                      <a:endParaRPr lang="ru-RU" dirty="0"/>
                    </a:p>
                  </a:txBody>
                  <a:tcPr/>
                </a:tc>
              </a:tr>
              <a:tr h="4723725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Примерное содержание самоанализа: Как формируется, поддерживается и анализируется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Примерное содержание самоанализа: Примерное содержание самоанализа: </a:t>
                      </a:r>
                    </a:p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Учащиеся</a:t>
                      </a:r>
                      <a:r>
                        <a:rPr lang="ru-RU" dirty="0" smtClean="0"/>
                        <a:t>. Профилактическая работа: психологической службой ОУ ведется деятельность по формированию навыков самооценки и оценки своих работ и работ своих товарищей объективно, аргументировано, корректно. Ведется работа по воспитанию реакции на внешние оценки. Непосредственно перед экзаменами в классах проводятся психологические тренинги. Детям предоставляются адресные рекомендации психолога по развитию навыков </a:t>
                      </a:r>
                      <a:r>
                        <a:rPr lang="ru-RU" dirty="0" err="1" smtClean="0"/>
                        <a:t>саморегуляции</a:t>
                      </a:r>
                      <a:r>
                        <a:rPr lang="ru-RU" dirty="0" smtClean="0"/>
                        <a:t>. Ученики учатся применять их в стрессовых (контрольных) ситуациях. В качестве метода снижения стресса при контрольных мероприятиях в школе используется метод БОС (биологическая обратная связь: диафрагмальное дыхание)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836712"/>
          <a:ext cx="82296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544"/>
                <a:gridCol w="6419056"/>
              </a:tblGrid>
              <a:tr h="23762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Родители.</a:t>
                      </a:r>
                      <a:r>
                        <a:rPr lang="ru-RU" dirty="0" smtClean="0"/>
                        <a:t> Для родителей проводится серия практических собраний о значении отметки. Внедрены тренинги с целью формирования грамотной реакции на оценки ребенка. Разработаны и предоставлены рекомендации «Как относиться к отметкам ребёнка» 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Педагоги. </a:t>
                      </a:r>
                      <a:r>
                        <a:rPr lang="ru-RU" dirty="0" smtClean="0"/>
                        <a:t>С педагогами ОУ проводятся тренинги и семинары, посвященные методам обеспечения психологического благополучия детей на контрольных мероприятиях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>
            <a:normAutofit/>
          </a:bodyPr>
          <a:lstStyle/>
          <a:p>
            <a:r>
              <a:rPr lang="ru-RU" sz="1800" dirty="0" smtClean="0"/>
              <a:t>3.4. Деятельность по сопровождению обучающихся, воспитанников, ослабленных наиболее распространенными, в том числе социально обусловленными болезнями детей и подростков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124744"/>
          <a:ext cx="8964488" cy="6154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/>
                <a:gridCol w="5652120"/>
              </a:tblGrid>
              <a:tr h="668880">
                <a:tc>
                  <a:txBody>
                    <a:bodyPr/>
                    <a:lstStyle/>
                    <a:p>
                      <a:r>
                        <a:rPr lang="ru-RU" dirty="0" smtClean="0"/>
                        <a:t>Выявление групп обучающихся риска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Проведение работы с выявленной категорией группы риска</a:t>
                      </a:r>
                      <a:endParaRPr lang="ru-RU" dirty="0"/>
                    </a:p>
                  </a:txBody>
                  <a:tcPr/>
                </a:tc>
              </a:tr>
              <a:tr h="2962182"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Примерное содержание самоанализа: Социальный риск: Численность неблагополучных детей. Социальный состав семей обучающихся, воспитанников (удельный вес многодетных семей, семей с низким достатком, социально неблагополучных семей и т.д.); Количество и спектр правонарушений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Примерное содержание самоанализа: Разработка и реализация мероприятий для обучающихся социального риска: </a:t>
                      </a:r>
                    </a:p>
                    <a:p>
                      <a:r>
                        <a:rPr lang="ru-RU" dirty="0" smtClean="0"/>
                        <a:t>– разработка на консилиуме специалистов рекомендаций по их обучению; психологическое сопровождение </a:t>
                      </a:r>
                    </a:p>
                    <a:p>
                      <a:r>
                        <a:rPr lang="ru-RU" dirty="0" smtClean="0"/>
                        <a:t>– Разработка и реализация индивидуальных и групповых профилактических и коррекционных оздоровительных программ, в т.ч. профилактика зависимого поведения и социально обусловленных болезней </a:t>
                      </a:r>
                      <a:endParaRPr lang="ru-RU" dirty="0"/>
                    </a:p>
                  </a:txBody>
                  <a:tcPr/>
                </a:tc>
              </a:tr>
              <a:tr h="2102194">
                <a:tc>
                  <a:txBody>
                    <a:bodyPr/>
                    <a:lstStyle/>
                    <a:p>
                      <a:r>
                        <a:rPr lang="ru-RU" dirty="0" smtClean="0"/>
                        <a:t>Соматический риск: статистика групп здоровья интеграция детей с ОВЗ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Индивидуальные оздоровительные маршруты: </a:t>
                      </a:r>
                    </a:p>
                    <a:p>
                      <a:r>
                        <a:rPr lang="ru-RU" dirty="0" smtClean="0"/>
                        <a:t>– формирование картины здоровья личности, портрета ученика, </a:t>
                      </a:r>
                    </a:p>
                    <a:p>
                      <a:r>
                        <a:rPr lang="ru-RU" dirty="0" smtClean="0"/>
                        <a:t>– разработка адресных рекомендаций, составление личностно </a:t>
                      </a:r>
                      <a:r>
                        <a:rPr lang="ru-RU" dirty="0" err="1" smtClean="0"/>
                        <a:t>оpиентиpованной</a:t>
                      </a:r>
                      <a:r>
                        <a:rPr lang="ru-RU" dirty="0" smtClean="0"/>
                        <a:t> программы, </a:t>
                      </a:r>
                    </a:p>
                    <a:p>
                      <a:r>
                        <a:rPr lang="ru-RU" dirty="0" smtClean="0"/>
                        <a:t>– уточнение траектории дальнейших воспитательных мероприятий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2 – </a:t>
            </a:r>
            <a:r>
              <a:rPr lang="ru-RU" dirty="0" err="1" smtClean="0">
                <a:solidFill>
                  <a:srgbClr val="FF0000"/>
                </a:solidFill>
              </a:rPr>
              <a:t>целе-смысловой</a:t>
            </a:r>
            <a:r>
              <a:rPr lang="ru-RU" dirty="0" smtClean="0">
                <a:solidFill>
                  <a:srgbClr val="FF0000"/>
                </a:solidFill>
              </a:rPr>
              <a:t> этап. </a:t>
            </a:r>
          </a:p>
          <a:p>
            <a:r>
              <a:rPr lang="ru-RU" dirty="0" smtClean="0"/>
              <a:t>На этом этапе происходит формулировка объективной цели проектирования оздоровительной среды и определение индивидуального смысла участия в процессе проектирования оздоровительной среды для каждого её субъекта: педагога, обучающегося, представителя спортивной общественности, родителей учеников. 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Исходя из определенной цели, ставятся дидактические задачи педагога, исходя их выявленных смыслов деятельности – образовательные задачи обучающегося.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ru-RU" sz="2000" dirty="0" smtClean="0"/>
              <a:t>3.5. Воспитание культуры питания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836613"/>
          <a:ext cx="8229600" cy="6141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6848"/>
                <a:gridCol w="1800200"/>
                <a:gridCol w="188255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Система воспитательных мероприятий по формированию культуры питания 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err="1" smtClean="0"/>
                        <a:t>Информа-ционное</a:t>
                      </a:r>
                      <a:r>
                        <a:rPr lang="ru-RU" sz="1700" dirty="0" smtClean="0"/>
                        <a:t> </a:t>
                      </a:r>
                      <a:r>
                        <a:rPr lang="ru-RU" sz="1700" dirty="0" err="1" smtClean="0"/>
                        <a:t>сопро-вождение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Необходимое содействие </a:t>
                      </a:r>
                      <a:endParaRPr lang="ru-RU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Информационное сопровождение Необходимое содействие Примерное содержание самоанализа: Тематические мероприятия в игровой форме (классные часы и т.д.), а также ученические конференции по тематике культуры питания, этикета и др. Мероприятия в рамках учебного процесса: тематические уроки, интеграция вопросов питания в тематику общеобразовательных предметов, система интегрированных уроков, тематические недели и декады, проектная деятельность школьников, исследовательские работы, конференции. Внеклассные мероприятия: классные часы, беседы, диспуты, игры, викторины, путешествия по станциям, круглые столы, тематические экскурсии (Музей воды, Музей хлеба, Музей шоколада и др.), конкурсы, праздники, акции, выставки и др.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Примерное содержание самоанализа:</a:t>
                      </a:r>
                    </a:p>
                    <a:p>
                      <a:r>
                        <a:rPr lang="ru-RU" sz="1700" dirty="0" smtClean="0"/>
                        <a:t> Тематические информационно-воспитательные буклеты, оформлены стенды, стенгазеты, памятки в рамках тематики питания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Примерное содержание самоанализа: Например, тематические мероприятия для педагогов ОУ: – повышение квалификации по тематике питания как части ЗОЖ, – методические проектные группы: разработка интегрированных уроков, – повышение культуры питания педагогов и др.</a:t>
                      </a:r>
                      <a:endParaRPr lang="ru-RU" sz="17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562074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3.6. Физическое воспитание и двигательная активность обучающихся, воспитанников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052736"/>
          <a:ext cx="8507288" cy="5771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2592"/>
                <a:gridCol w="6264696"/>
              </a:tblGrid>
              <a:tr h="4792952">
                <a:tc>
                  <a:txBody>
                    <a:bodyPr/>
                    <a:lstStyle/>
                    <a:p>
                      <a:r>
                        <a:rPr lang="ru-RU" dirty="0" smtClean="0"/>
                        <a:t>Двигательный </a:t>
                      </a:r>
                    </a:p>
                    <a:p>
                      <a:r>
                        <a:rPr lang="ru-RU" dirty="0" smtClean="0"/>
                        <a:t>режим обучающихся, воспитанников в образовательном учреждении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Примерное содержание самоанализа: Применение физических упражнений </a:t>
                      </a:r>
                      <a:r>
                        <a:rPr lang="ru-RU" dirty="0" err="1" smtClean="0"/>
                        <a:t>общеразвивающей</a:t>
                      </a:r>
                      <a:r>
                        <a:rPr lang="ru-RU" dirty="0" smtClean="0"/>
                        <a:t> и корригирующей направленности в образовательном процессе: утренняя гимнастика, динамические паузы, «динамические уроки», час здоровья, другие); </a:t>
                      </a:r>
                    </a:p>
                    <a:p>
                      <a:r>
                        <a:rPr lang="ru-RU" dirty="0" smtClean="0"/>
                        <a:t>– Утро: утренняя зарядка (с сопровождением по школьному радио / на экранах в рекреациях и т.д.) </a:t>
                      </a:r>
                    </a:p>
                    <a:p>
                      <a:r>
                        <a:rPr lang="ru-RU" dirty="0" smtClean="0"/>
                        <a:t>– Перемены: настольный теннис / подвижные игры / </a:t>
                      </a:r>
                    </a:p>
                    <a:p>
                      <a:r>
                        <a:rPr lang="ru-RU" dirty="0" smtClean="0"/>
                        <a:t>– На уроке: система тематических разминок (сформированный и применяемый кейс ОУ); Командная работа, предполагающая активное движение учащихся; Нестандартная расстановка парт, обеспечивающая динамичность </a:t>
                      </a:r>
                    </a:p>
                    <a:p>
                      <a:r>
                        <a:rPr lang="ru-RU" dirty="0" smtClean="0"/>
                        <a:t>– После уроков: система дополнительного образования</a:t>
                      </a:r>
                    </a:p>
                    <a:p>
                      <a:r>
                        <a:rPr lang="ru-RU" dirty="0" smtClean="0"/>
                        <a:t> – Вне школы: проектная и самостоятельная деятельность школьников по теме двигательной активности, ведение дневников здоровья и т.д.</a:t>
                      </a:r>
                      <a:endParaRPr lang="ru-RU" dirty="0"/>
                    </a:p>
                  </a:txBody>
                  <a:tcPr/>
                </a:tc>
              </a:tr>
              <a:tr h="978153">
                <a:tc>
                  <a:txBody>
                    <a:bodyPr/>
                    <a:lstStyle/>
                    <a:p>
                      <a:r>
                        <a:rPr lang="ru-RU" dirty="0" smtClean="0"/>
                        <a:t>Уроки физической культуры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Примерное содержание самоанализа: – количество уроков – внедрение инновационных методик и технологий оздоровительной физической культуры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Продолжение таблицы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2816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Спортивные состязания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Перечень: </a:t>
                      </a:r>
                    </a:p>
                    <a:p>
                      <a:r>
                        <a:rPr lang="ru-RU" b="0" dirty="0" smtClean="0"/>
                        <a:t>– </a:t>
                      </a:r>
                      <a:r>
                        <a:rPr lang="ru-RU" b="0" dirty="0" smtClean="0"/>
                        <a:t>количество, </a:t>
                      </a:r>
                    </a:p>
                    <a:p>
                      <a:r>
                        <a:rPr lang="ru-RU" b="0" dirty="0" smtClean="0"/>
                        <a:t>– частота, </a:t>
                      </a:r>
                    </a:p>
                    <a:p>
                      <a:r>
                        <a:rPr lang="ru-RU" b="0" dirty="0" smtClean="0"/>
                        <a:t>– охват</a:t>
                      </a:r>
                      <a:endParaRPr lang="ru-RU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Работа специальных групп физического воспитания для ослабленных детей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Перечень:</a:t>
                      </a:r>
                    </a:p>
                    <a:p>
                      <a:r>
                        <a:rPr lang="ru-RU" dirty="0" smtClean="0"/>
                        <a:t> – наличие, </a:t>
                      </a:r>
                    </a:p>
                    <a:p>
                      <a:r>
                        <a:rPr lang="ru-RU" dirty="0" smtClean="0"/>
                        <a:t>- направления, </a:t>
                      </a:r>
                    </a:p>
                    <a:p>
                      <a:r>
                        <a:rPr lang="ru-RU" dirty="0" smtClean="0"/>
                        <a:t>– частота, продолжительность, виды и формы занятий; </a:t>
                      </a:r>
                    </a:p>
                    <a:p>
                      <a:r>
                        <a:rPr lang="ru-RU" dirty="0" smtClean="0"/>
                        <a:t>– работа с освобожденными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Физическое воспитание в системе доп. образования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Направления системы доп. </a:t>
                      </a:r>
                    </a:p>
                    <a:p>
                      <a:r>
                        <a:rPr lang="ru-RU" dirty="0" smtClean="0"/>
                        <a:t>образования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4. Мероприятия для педагогического коллектива</a:t>
            </a:r>
          </a:p>
          <a:p>
            <a:r>
              <a:rPr lang="ru-RU" dirty="0" smtClean="0"/>
              <a:t>1) Повышение квалификации в вопросах </a:t>
            </a:r>
            <a:r>
              <a:rPr lang="ru-RU" dirty="0" err="1" smtClean="0"/>
              <a:t>здоровьесбережения</a:t>
            </a:r>
            <a:endParaRPr lang="ru-RU" dirty="0" smtClean="0"/>
          </a:p>
          <a:p>
            <a:r>
              <a:rPr lang="ru-RU" dirty="0" smtClean="0"/>
              <a:t>2) Культура здоровья </a:t>
            </a:r>
            <a:r>
              <a:rPr lang="ru-RU" dirty="0" smtClean="0"/>
              <a:t>педагогов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5</a:t>
            </a:r>
            <a:r>
              <a:rPr lang="ru-RU" dirty="0" smtClean="0">
                <a:solidFill>
                  <a:srgbClr val="FF0000"/>
                </a:solidFill>
              </a:rPr>
              <a:t>. Мероприятия для родителей </a:t>
            </a:r>
          </a:p>
          <a:p>
            <a:r>
              <a:rPr lang="ru-RU" dirty="0" smtClean="0"/>
              <a:t>1)Диагностика</a:t>
            </a:r>
          </a:p>
          <a:p>
            <a:r>
              <a:rPr lang="ru-RU" dirty="0" smtClean="0"/>
              <a:t>2)Просвещение </a:t>
            </a:r>
          </a:p>
          <a:p>
            <a:r>
              <a:rPr lang="ru-RU" dirty="0" smtClean="0"/>
              <a:t>3)Вовлечение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6. Здоровая среда</a:t>
            </a:r>
          </a:p>
          <a:p>
            <a:r>
              <a:rPr lang="ru-RU" dirty="0" smtClean="0"/>
              <a:t>Оформление классных комнат</a:t>
            </a:r>
          </a:p>
          <a:p>
            <a:r>
              <a:rPr lang="ru-RU" dirty="0" smtClean="0"/>
              <a:t>Использование растений</a:t>
            </a:r>
          </a:p>
          <a:p>
            <a:r>
              <a:rPr lang="ru-RU" dirty="0" smtClean="0"/>
              <a:t>Вариативные формы использования школьной мебели</a:t>
            </a:r>
          </a:p>
          <a:p>
            <a:r>
              <a:rPr lang="ru-RU" dirty="0" smtClean="0"/>
              <a:t>Использование рекреации холлов для организации двигательных режимов</a:t>
            </a:r>
          </a:p>
          <a:p>
            <a:r>
              <a:rPr lang="ru-RU" dirty="0" smtClean="0"/>
              <a:t>Наглядная информация</a:t>
            </a:r>
          </a:p>
          <a:p>
            <a:r>
              <a:rPr lang="ru-RU" dirty="0" smtClean="0"/>
              <a:t>Организация здорового питания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>
                <a:solidFill>
                  <a:srgbClr val="FF0000"/>
                </a:solidFill>
              </a:rPr>
              <a:t>7. Сетевое взаимодействие</a:t>
            </a:r>
          </a:p>
          <a:p>
            <a:r>
              <a:rPr lang="ru-RU" dirty="0" smtClean="0"/>
              <a:t>Сетевое и межведомственное взаимодействие</a:t>
            </a:r>
          </a:p>
          <a:p>
            <a:r>
              <a:rPr lang="ru-RU" dirty="0" smtClean="0"/>
              <a:t>Деятельность по совершенствованию медицинского блока</a:t>
            </a: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3 – рефлексивно-прогностический этап.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     Осуществляется рефлексия предыдущего опыта обучающихся. Результатом этого этапа становится план-прогноз развития оздоровительной среды школы и выстраиваются траектории оздоровления и формирования культуры здоровья каждого обучающегося.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     Определяются критерии эффективности оздоровительной среды в отношении всех компонентов здоровья, то есть показатели идентификации обучающегося, его адаптации в коллективе, включения в деятельность.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4 – вариативно-содержательный этап. </a:t>
            </a:r>
          </a:p>
          <a:p>
            <a:endParaRPr lang="ru-RU" dirty="0"/>
          </a:p>
          <a:p>
            <a:r>
              <a:rPr lang="ru-RU" dirty="0" smtClean="0"/>
              <a:t>Подразумевает разработку программ одновременного развития оздоровительной среды и её влияния на организм, психику и личность школьника, а так же развитие самого субъекта среды – обучающегося, педагога, родителя и так далее. </a:t>
            </a:r>
          </a:p>
          <a:p>
            <a:endParaRPr lang="ru-RU" dirty="0"/>
          </a:p>
          <a:p>
            <a:r>
              <a:rPr lang="ru-RU" dirty="0" smtClean="0"/>
              <a:t>Определяется вклад субъектов в проектирование оздоровительной среды образовательной организации. В связи с этим, содержание программы проектирования оздоровительной среды и её субъектов будет иметь инвариантную часть, регламентируемую нормативно-правовой базой образования, и вариативную, направленную на оздоровление и формирование культуры здоровья. Эта программа включает взаимосвязь общего образования с дополнительным образованием, с событийной средой спортивно-массовой и физкультурно-оздоровительной деятельности.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5 – технологический этап.</a:t>
            </a:r>
          </a:p>
          <a:p>
            <a:endParaRPr lang="ru-RU" dirty="0"/>
          </a:p>
          <a:p>
            <a:r>
              <a:rPr lang="ru-RU" dirty="0" smtClean="0"/>
              <a:t> На данном этапе определяются виды </a:t>
            </a:r>
            <a:r>
              <a:rPr lang="ru-RU" dirty="0" err="1" smtClean="0"/>
              <a:t>здоровьесберегающих</a:t>
            </a:r>
            <a:r>
              <a:rPr lang="ru-RU" dirty="0" smtClean="0"/>
              <a:t> технологий , которые будут применяться для проектирования оздоровительной среды конкретной образовательной организации.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6 – результативный этап.</a:t>
            </a:r>
            <a:r>
              <a:rPr lang="ru-RU" dirty="0" smtClean="0"/>
              <a:t> На этом этапе происходит оценка результатов по нижеуказанным критериям в соответствии с возрастными нормативами и индивидуальной траекторией развития, которая была спроектирована на третьем этапе. </a:t>
            </a:r>
          </a:p>
          <a:p>
            <a:endParaRPr lang="ru-RU" dirty="0" smtClean="0"/>
          </a:p>
          <a:p>
            <a:r>
              <a:rPr lang="ru-RU" dirty="0" smtClean="0"/>
              <a:t>Критериями эффективности функционирования оздоровительной среды образовательной организации могут выступать такие показатели личности каждого учащегося этой образовательной организации, как идентификация, адаптация и включенность в деятельность в отношении каждого из компонента здоровья: </a:t>
            </a:r>
            <a:r>
              <a:rPr lang="ru-RU" dirty="0" err="1" smtClean="0"/>
              <a:t>био-телесного</a:t>
            </a:r>
            <a:r>
              <a:rPr lang="ru-RU" dirty="0" smtClean="0"/>
              <a:t>, индивидуально-психического и социально-личностного (см таблица)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32657"/>
          <a:ext cx="8229600" cy="63356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528"/>
                <a:gridCol w="2304256"/>
                <a:gridCol w="2088232"/>
                <a:gridCol w="2170584"/>
              </a:tblGrid>
              <a:tr h="64807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Идентификация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Адаптация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Включенность в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деятельность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037927">
                <a:tc rowSpan="3">
                  <a:txBody>
                    <a:bodyPr/>
                    <a:lstStyle/>
                    <a:p>
                      <a:r>
                        <a:rPr lang="ru-RU" dirty="0" err="1" smtClean="0"/>
                        <a:t>Био-телесное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здоровье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Сущность: осознание своего состояния здоровья, физических способностей, рефлексия двигательного опыта</a:t>
                      </a:r>
                    </a:p>
                    <a:p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Сущность: биологическая адаптация к природным условиям</a:t>
                      </a:r>
                    </a:p>
                    <a:p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Сущность: включенность в спортивную и физкультурно-оздоровительную деятельность </a:t>
                      </a:r>
                    </a:p>
                    <a:p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809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Метод объективной оценки: диагностика состояния здоровья и физической подготовленности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Метод объективной оценки: оценка динамики заболеваемости ОРВИ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Метод объективной оценки: анализ участия в спортивно-массовых и физкультурно-оздоровительных мероприятиях и спортивных результатов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9809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Метод субъективной оценки: сопоставление с анамнезом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Метод субъективной оценки: тестирование мотивации к занятиям в естественных условиях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latin typeface="Times New Roman" pitchFamily="18" charset="0"/>
                          <a:cs typeface="Times New Roman" pitchFamily="18" charset="0"/>
                        </a:rPr>
                        <a:t>Метод субъективной оценки: тестирование мотивации к спортивно-массовым и физкультурно-оздоровительным мероприятиям </a:t>
                      </a:r>
                      <a:endParaRPr lang="ru-RU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404665"/>
          <a:ext cx="8229600" cy="5346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872207">
                <a:tc rowSpan="3">
                  <a:txBody>
                    <a:bodyPr/>
                    <a:lstStyle/>
                    <a:p>
                      <a:r>
                        <a:rPr lang="ru-RU" dirty="0" smtClean="0"/>
                        <a:t>Индивидуально-психическое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Сущность: идентификация себя психологически (кто 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Сущность: психологическая адаптация к условиям общения и деятельности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Сущность: формирование и реализация интересов, связанных со спортом</a:t>
                      </a:r>
                      <a:endParaRPr lang="ru-RU" dirty="0"/>
                    </a:p>
                  </a:txBody>
                  <a:tcPr/>
                </a:tc>
              </a:tr>
              <a:tr h="5496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 объективной оценки: тестирование уровня притязаний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 объективной оценки: социометрия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 объективной оценки: тестирование </a:t>
                      </a:r>
                      <a:r>
                        <a:rPr lang="ru-RU" dirty="0" smtClean="0"/>
                        <a:t> </a:t>
                      </a:r>
                      <a:r>
                        <a:rPr lang="ru-RU" dirty="0" smtClean="0"/>
                        <a:t>мотивации</a:t>
                      </a:r>
                      <a:endParaRPr lang="ru-RU" dirty="0"/>
                    </a:p>
                  </a:txBody>
                  <a:tcPr/>
                </a:tc>
              </a:tr>
              <a:tr h="54968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 субъективной оценки: тестирование самооценки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 субъективной оценки: </a:t>
                      </a:r>
                      <a:r>
                        <a:rPr lang="ru-RU" dirty="0" err="1" smtClean="0"/>
                        <a:t>референтометрия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 субъективной оценки: анкетирование спортивных интересов и их реализация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404664"/>
          <a:ext cx="8229600" cy="582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800200">
                <a:tc rowSpan="3">
                  <a:txBody>
                    <a:bodyPr/>
                    <a:lstStyle/>
                    <a:p>
                      <a:r>
                        <a:rPr lang="ru-RU" dirty="0" smtClean="0"/>
                        <a:t>Социально-личностное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Сущность: идентификация себя как личности и члена коллектива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Сущность: адаптация как полноценного члена коллектива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Сущность: включенность в коллективные социально одобренные виды деятельности</a:t>
                      </a:r>
                      <a:endParaRPr lang="ru-RU" dirty="0"/>
                    </a:p>
                  </a:txBody>
                  <a:tcPr/>
                </a:tc>
              </a:tr>
              <a:tr h="194421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 объективной оценки: тестирование тревожности и агрессивности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 объективной оценки: определение коэффициента сплоченности коллектива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 объективной оценки: тестирование склонности к сотрудничеству </a:t>
                      </a:r>
                      <a:endParaRPr lang="ru-RU" dirty="0"/>
                    </a:p>
                  </a:txBody>
                  <a:tcPr/>
                </a:tc>
              </a:tr>
              <a:tr h="47845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 субъективной оценки: анкетирование «личностных перспектив»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Метод субъективной оценки: анкетирование по участию в жизни коллектива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Метод субъективной оценки: Анкетирование по вопросам здорового образа жизни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2887</Words>
  <Application>Microsoft Office PowerPoint</Application>
  <PresentationFormat>Экран (4:3)</PresentationFormat>
  <Paragraphs>263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Слайд 1</vt:lpstr>
      <vt:lpstr>Этапы проектирования оздоровительной среды образовательной организации: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Педагогические условия проектирования оздоровительной среды в образовательной организации</vt:lpstr>
      <vt:lpstr>Слайд 12</vt:lpstr>
      <vt:lpstr>Слайд 13</vt:lpstr>
      <vt:lpstr>Слайд 14</vt:lpstr>
      <vt:lpstr>Слайд 15</vt:lpstr>
      <vt:lpstr>Слайд 16</vt:lpstr>
      <vt:lpstr>Слайд 17</vt:lpstr>
      <vt:lpstr>Диагностический аппарат для проведения первичной диагностики эффективности оздоровительной деятельности ОУ </vt:lpstr>
      <vt:lpstr>Слайд 19</vt:lpstr>
      <vt:lpstr>Слайд 20</vt:lpstr>
      <vt:lpstr>2.1. Мониторинг здоровья  </vt:lpstr>
      <vt:lpstr>Слайд 22</vt:lpstr>
      <vt:lpstr>Слайд 23</vt:lpstr>
      <vt:lpstr>3.1. Деятельность по повышению уровня культуры здоровья как компонента общей культуры участников образовательного процесса  (Мероприятия, направленные на формирование культуры здоровья обучающихся на всех этапах их обучения (уроки здоровья, проектная и исследовательская деятельность, внеклассная работа, конкурсы, конференции)праздники и т.п.) </vt:lpstr>
      <vt:lpstr>Слайд 25</vt:lpstr>
      <vt:lpstr>3.2. Здоровьесозидающий характер образовательного процесса</vt:lpstr>
      <vt:lpstr>3.3. Психологическое благополучие</vt:lpstr>
      <vt:lpstr>Слайд 28</vt:lpstr>
      <vt:lpstr>3.4. Деятельность по сопровождению обучающихся, воспитанников, ослабленных наиболее распространенными, в том числе социально обусловленными болезнями детей и подростков</vt:lpstr>
      <vt:lpstr>3.5. Воспитание культуры питания</vt:lpstr>
      <vt:lpstr>3.6. Физическое воспитание и двигательная активность обучающихся, воспитанников</vt:lpstr>
      <vt:lpstr>Продолжение таблицы</vt:lpstr>
      <vt:lpstr>Слайд 33</vt:lpstr>
      <vt:lpstr>Слайд 34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31</cp:revision>
  <dcterms:created xsi:type="dcterms:W3CDTF">2020-11-24T13:53:52Z</dcterms:created>
  <dcterms:modified xsi:type="dcterms:W3CDTF">2020-11-24T23:49:37Z</dcterms:modified>
</cp:coreProperties>
</file>