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65" r:id="rId9"/>
    <p:sldId id="266" r:id="rId10"/>
    <p:sldId id="267" r:id="rId11"/>
    <p:sldId id="286" r:id="rId12"/>
    <p:sldId id="268" r:id="rId13"/>
    <p:sldId id="271" r:id="rId14"/>
    <p:sldId id="287" r:id="rId15"/>
    <p:sldId id="272" r:id="rId16"/>
    <p:sldId id="288" r:id="rId17"/>
    <p:sldId id="258" r:id="rId18"/>
    <p:sldId id="259" r:id="rId19"/>
    <p:sldId id="260" r:id="rId20"/>
    <p:sldId id="261" r:id="rId21"/>
    <p:sldId id="262" r:id="rId22"/>
    <p:sldId id="278" r:id="rId23"/>
    <p:sldId id="269" r:id="rId24"/>
    <p:sldId id="275" r:id="rId25"/>
    <p:sldId id="276" r:id="rId26"/>
    <p:sldId id="277" r:id="rId27"/>
    <p:sldId id="291" r:id="rId28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9976" autoAdjust="0"/>
    <p:restoredTop sz="94655" autoAdjust="0"/>
  </p:normalViewPr>
  <p:slideViewPr>
    <p:cSldViewPr>
      <p:cViewPr>
        <p:scale>
          <a:sx n="100" d="100"/>
          <a:sy n="100" d="100"/>
        </p:scale>
        <p:origin x="-50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154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8321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5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7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Click to edit Master text styles</a:t>
            </a:r>
          </a:p>
          <a:p>
            <a:pPr lvl="1"/>
            <a:r>
              <a:rPr lang="ru-RU" noProof="0"/>
              <a:t>Second level</a:t>
            </a:r>
          </a:p>
          <a:p>
            <a:pPr lvl="2"/>
            <a:r>
              <a:rPr lang="ru-RU" noProof="0"/>
              <a:t>Third level</a:t>
            </a:r>
          </a:p>
          <a:p>
            <a:pPr lvl="3"/>
            <a:r>
              <a:rPr lang="ru-RU" noProof="0"/>
              <a:t>Fourth level</a:t>
            </a:r>
          </a:p>
          <a:p>
            <a:pPr lvl="4"/>
            <a:r>
              <a:rPr lang="ru-RU" noProof="0"/>
              <a:t>Fifth level</a:t>
            </a:r>
          </a:p>
        </p:txBody>
      </p:sp>
      <p:sp>
        <p:nvSpPr>
          <p:cNvPr id="69638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9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3B2BBEC-AB27-49AE-9BED-87DC3BFCCFC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44907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859338" y="3141663"/>
            <a:ext cx="4176712" cy="893762"/>
          </a:xfrm>
        </p:spPr>
        <p:txBody>
          <a:bodyPr/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859338" y="3933825"/>
            <a:ext cx="4176712" cy="503238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84619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87618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940425" y="0"/>
            <a:ext cx="1584325" cy="551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87450" y="0"/>
            <a:ext cx="4600575" cy="551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98169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25886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4578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7450" y="692150"/>
            <a:ext cx="3092450" cy="4822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32300" y="692150"/>
            <a:ext cx="3092450" cy="4822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76234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87437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498559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463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56348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15001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0"/>
            <a:ext cx="575945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692150"/>
            <a:ext cx="6337300" cy="482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57625" y="2000250"/>
            <a:ext cx="5286375" cy="7937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smtClean="0">
                <a:latin typeface="Tahoma" pitchFamily="34" charset="0"/>
              </a:rPr>
              <a:t>МЕТОДЫ ОПРОСА</a:t>
            </a:r>
            <a:r>
              <a:rPr lang="ru-RU" altLang="ru-RU" sz="3200" smtClean="0"/>
              <a:t>:</a:t>
            </a:r>
            <a:endParaRPr lang="uk-UA" altLang="ru-RU" sz="320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86313" y="3143250"/>
            <a:ext cx="3919537" cy="100012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smtClean="0">
                <a:solidFill>
                  <a:srgbClr val="FFFF00"/>
                </a:solidFill>
              </a:rPr>
              <a:t>АНКЕТИРОВАНИЕ</a:t>
            </a:r>
          </a:p>
          <a:p>
            <a:pPr algn="ctr" eaLnBrk="1" hangingPunct="1">
              <a:defRPr/>
            </a:pPr>
            <a:r>
              <a:rPr lang="ru-RU" altLang="ru-RU" sz="3200" smtClean="0">
                <a:solidFill>
                  <a:srgbClr val="FFFF00"/>
                </a:solidFill>
              </a:rPr>
              <a:t>ИНТЕРВЬЮ</a:t>
            </a:r>
          </a:p>
          <a:p>
            <a:pPr algn="ctr" eaLnBrk="1" hangingPunct="1">
              <a:defRPr/>
            </a:pPr>
            <a:r>
              <a:rPr lang="ru-RU" altLang="ru-RU" sz="3200" smtClean="0">
                <a:solidFill>
                  <a:srgbClr val="FFFF00"/>
                </a:solidFill>
              </a:rPr>
              <a:t>БЕСЕДА</a:t>
            </a:r>
            <a:endParaRPr lang="uk-UA" altLang="ru-RU" sz="320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/>
          <p:cNvSpPr>
            <a:spLocks noGrp="1" noChangeArrowheads="1"/>
          </p:cNvSpPr>
          <p:nvPr>
            <p:ph idx="1"/>
          </p:nvPr>
        </p:nvSpPr>
        <p:spPr>
          <a:xfrm>
            <a:off x="357188" y="692150"/>
            <a:ext cx="8429625" cy="4822825"/>
          </a:xfrm>
        </p:spPr>
        <p:txBody>
          <a:bodyPr/>
          <a:lstStyle/>
          <a:p>
            <a:pPr marL="4763" indent="19050" eaLnBrk="1" hangingPunct="1">
              <a:buFontTx/>
              <a:buNone/>
            </a:pPr>
            <a:r>
              <a:rPr lang="uk-UA" altLang="ru-RU" sz="2000" smtClean="0"/>
              <a:t>Беседа должна быть </a:t>
            </a:r>
            <a:r>
              <a:rPr lang="uk-UA" altLang="ru-RU" sz="2000" u="sng" smtClean="0"/>
              <a:t>хорошо организована</a:t>
            </a:r>
            <a:r>
              <a:rPr lang="uk-UA" altLang="ru-RU" sz="2000" smtClean="0"/>
              <a:t>, поскольку это обеспечивает эффективность ее результатов, т.е.:</a:t>
            </a:r>
            <a:endParaRPr lang="ru-RU" altLang="ru-RU" sz="2000" smtClean="0"/>
          </a:p>
          <a:p>
            <a:pPr marL="4763" indent="19050" eaLnBrk="1" hangingPunct="1">
              <a:buFontTx/>
              <a:buNone/>
            </a:pPr>
            <a:r>
              <a:rPr lang="uk-UA" altLang="ru-RU" sz="2000" smtClean="0"/>
              <a:t>– поставлены конкретные задачи;</a:t>
            </a:r>
            <a:endParaRPr lang="ru-RU" altLang="ru-RU" sz="2000" smtClean="0"/>
          </a:p>
          <a:p>
            <a:pPr marL="4763" indent="19050" eaLnBrk="1" hangingPunct="1">
              <a:buFontTx/>
              <a:buNone/>
            </a:pPr>
            <a:r>
              <a:rPr lang="uk-UA" altLang="ru-RU" sz="2000" smtClean="0"/>
              <a:t>– составлен предварительный план;</a:t>
            </a:r>
            <a:endParaRPr lang="ru-RU" altLang="ru-RU" sz="2000" smtClean="0"/>
          </a:p>
          <a:p>
            <a:pPr marL="4763" indent="19050" eaLnBrk="1" hangingPunct="1">
              <a:buFontTx/>
              <a:buNone/>
            </a:pPr>
            <a:r>
              <a:rPr lang="uk-UA" altLang="ru-RU" sz="2000" smtClean="0"/>
              <a:t>– выбрано подходящее время и место с учетом их влияния на результаты;</a:t>
            </a:r>
            <a:endParaRPr lang="ru-RU" altLang="ru-RU" sz="2000" smtClean="0"/>
          </a:p>
          <a:p>
            <a:pPr marL="4763" indent="19050" eaLnBrk="1" hangingPunct="1">
              <a:buFontTx/>
              <a:buNone/>
            </a:pPr>
            <a:r>
              <a:rPr lang="uk-UA" altLang="ru-RU" sz="2000" smtClean="0"/>
              <a:t>– выбраны способы фиксации получаемой в беседе информации;</a:t>
            </a:r>
            <a:endParaRPr lang="ru-RU" altLang="ru-RU" sz="2000" smtClean="0"/>
          </a:p>
          <a:p>
            <a:pPr marL="4763" indent="19050" eaLnBrk="1" hangingPunct="1">
              <a:buFontTx/>
              <a:buNone/>
            </a:pPr>
            <a:r>
              <a:rPr lang="uk-UA" altLang="ru-RU" sz="2000" smtClean="0"/>
              <a:t>– создана атмосфера взаимного доверия.</a:t>
            </a:r>
            <a:endParaRPr lang="ru-RU" altLang="ru-RU" sz="2000" smtClean="0"/>
          </a:p>
          <a:p>
            <a:pPr marL="4763" indent="19050" eaLnBrk="1" hangingPunct="1">
              <a:buFontTx/>
              <a:buNone/>
            </a:pPr>
            <a:r>
              <a:rPr lang="ru-RU" altLang="ru-RU" sz="2000" u="sng" smtClean="0"/>
              <a:t>Беседа предполагает взаимные вопросы.</a:t>
            </a:r>
          </a:p>
          <a:p>
            <a:pPr marL="4763" indent="19050" eaLnBrk="1" hangingPunct="1">
              <a:buFontTx/>
              <a:buNone/>
            </a:pPr>
            <a:r>
              <a:rPr lang="uk-UA" altLang="ru-RU" sz="2000" smtClean="0"/>
              <a:t>Беседа, как правило, не ограничена во времени и порой с трудом «укладывается» в первоначально заданное русло. </a:t>
            </a:r>
            <a:endParaRPr lang="ru-RU" altLang="ru-RU" sz="2000" u="sng" smtClean="0"/>
          </a:p>
        </p:txBody>
      </p:sp>
      <p:pic>
        <p:nvPicPr>
          <p:cNvPr id="12291" name="Picture 5" descr="http://t1.gstatic.com/images?q=tbn:ANd9GcSANPA3pWslL792DS2F4eDPAuhfnyWmebytSs6ORHOoJd0I0_3pS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642938"/>
            <a:ext cx="571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>
            <a:extLst>
              <a:ext uri="{FF2B5EF4-FFF2-40B4-BE49-F238E27FC236}"/>
            </a:extLst>
          </p:cNvPr>
          <p:cNvSpPr/>
          <p:nvPr/>
        </p:nvSpPr>
        <p:spPr>
          <a:xfrm>
            <a:off x="3714750" y="0"/>
            <a:ext cx="153193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uk-UA" sz="2800" dirty="0" err="1">
                <a:solidFill>
                  <a:schemeClr val="bg1"/>
                </a:solidFill>
                <a:latin typeface="+mj-lt"/>
              </a:rPr>
              <a:t>Беседа</a:t>
            </a:r>
            <a:r>
              <a:rPr lang="uk-UA" u="sng" dirty="0" err="1"/>
              <a:t>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857250" y="0"/>
            <a:ext cx="7240588" cy="508000"/>
          </a:xfrm>
        </p:spPr>
        <p:txBody>
          <a:bodyPr/>
          <a:lstStyle/>
          <a:p>
            <a:pPr algn="ctr">
              <a:defRPr/>
            </a:pPr>
            <a:r>
              <a:rPr lang="ru-RU" altLang="ru-RU" sz="2400" smtClean="0"/>
              <a:t>Анализ результатов беседы (или отзыв)</a:t>
            </a:r>
          </a:p>
        </p:txBody>
      </p:sp>
      <p:graphicFrame>
        <p:nvGraphicFramePr>
          <p:cNvPr id="4" name="Содержимое 3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57188" y="3286125"/>
          <a:ext cx="7500937" cy="2000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12">
                  <a:extLst>
                    <a:ext uri="{9D8B030D-6E8A-4147-A177-3AD203B41FA5}"/>
                  </a:extLst>
                </a:gridCol>
                <a:gridCol w="2500312">
                  <a:extLst>
                    <a:ext uri="{9D8B030D-6E8A-4147-A177-3AD203B41FA5}"/>
                  </a:extLst>
                </a:gridCol>
                <a:gridCol w="2500312">
                  <a:extLst>
                    <a:ext uri="{9D8B030D-6E8A-4147-A177-3AD203B41FA5}"/>
                  </a:extLst>
                </a:gridCol>
              </a:tblGrid>
              <a:tr h="1266490">
                <a:tc>
                  <a:txBody>
                    <a:bodyPr/>
                    <a:lstStyle/>
                    <a:p>
                      <a:r>
                        <a:rPr lang="ru-RU" sz="1800" dirty="0"/>
                        <a:t>Положительные</a:t>
                      </a:r>
                      <a:r>
                        <a:rPr lang="ru-RU" sz="1800" baseline="0" dirty="0"/>
                        <a:t> моменты </a:t>
                      </a:r>
                      <a:endParaRPr lang="ru-RU" sz="18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Недостатки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Выводы</a:t>
                      </a:r>
                    </a:p>
                  </a:txBody>
                  <a:tcPr marL="91439" marR="91439"/>
                </a:tc>
                <a:extLst>
                  <a:ext uri="{0D108BD9-81ED-4DB2-BD59-A6C34878D82A}"/>
                </a:extLst>
              </a:tr>
              <a:tr h="733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9" marR="91439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3329" name="Прямоугольник 5"/>
          <p:cNvSpPr>
            <a:spLocks noChangeArrowheads="1"/>
          </p:cNvSpPr>
          <p:nvPr/>
        </p:nvSpPr>
        <p:spPr bwMode="auto">
          <a:xfrm>
            <a:off x="0" y="928688"/>
            <a:ext cx="821531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altLang="ru-RU" sz="2800"/>
              <a:t>Анализ беседы</a:t>
            </a:r>
            <a:r>
              <a:rPr lang="en-US" altLang="ru-RU" sz="2800"/>
              <a:t>,</a:t>
            </a:r>
            <a:r>
              <a:rPr lang="ru-RU" altLang="ru-RU" sz="2800"/>
              <a:t>как правила оформляется в свободной форме</a:t>
            </a:r>
            <a:r>
              <a:rPr lang="en-US" altLang="ru-RU" sz="2800"/>
              <a:t>,</a:t>
            </a:r>
            <a:r>
              <a:rPr lang="ru-RU" altLang="ru-RU" sz="2800"/>
              <a:t> но удобнее его сделать в качестве таблицы</a:t>
            </a:r>
            <a:r>
              <a:rPr lang="en-US" altLang="ru-RU"/>
              <a:t>; </a:t>
            </a:r>
            <a:endParaRPr lang="ru-RU" altLang="ru-RU"/>
          </a:p>
        </p:txBody>
      </p:sp>
      <p:sp>
        <p:nvSpPr>
          <p:cNvPr id="13330" name="Прямоугольник 6"/>
          <p:cNvSpPr>
            <a:spLocks noChangeArrowheads="1"/>
          </p:cNvSpPr>
          <p:nvPr/>
        </p:nvSpPr>
        <p:spPr bwMode="auto">
          <a:xfrm>
            <a:off x="0" y="2428875"/>
            <a:ext cx="1590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800"/>
              <a:t>Пример</a:t>
            </a:r>
            <a:r>
              <a:rPr lang="en-US" altLang="ru-RU" sz="2800"/>
              <a:t>:</a:t>
            </a:r>
            <a:endParaRPr lang="ru-RU" alt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4"/>
          <p:cNvSpPr>
            <a:spLocks noGrp="1" noChangeArrowheads="1"/>
          </p:cNvSpPr>
          <p:nvPr>
            <p:ph idx="1"/>
          </p:nvPr>
        </p:nvSpPr>
        <p:spPr>
          <a:xfrm>
            <a:off x="1643063" y="0"/>
            <a:ext cx="7500937" cy="6523038"/>
          </a:xfrm>
        </p:spPr>
        <p:txBody>
          <a:bodyPr/>
          <a:lstStyle/>
          <a:p>
            <a:pPr marL="4763" indent="19050" eaLnBrk="1" hangingPunct="1">
              <a:buFontTx/>
              <a:buNone/>
            </a:pPr>
            <a:r>
              <a:rPr lang="ru-RU" altLang="ru-RU" sz="2400" u="sng" smtClean="0">
                <a:solidFill>
                  <a:srgbClr val="C00000"/>
                </a:solidFill>
              </a:rPr>
              <a:t>Интервью</a:t>
            </a:r>
            <a:r>
              <a:rPr lang="uk-UA" altLang="ru-RU" sz="2400" u="sng" smtClean="0">
                <a:solidFill>
                  <a:srgbClr val="C00000"/>
                </a:solidFill>
              </a:rPr>
              <a:t> – </a:t>
            </a:r>
            <a:r>
              <a:rPr lang="uk-UA" altLang="ru-RU" sz="2000" smtClean="0"/>
              <a:t>это метод получения необходимой информации путем непосредственной целенаправленной беседы в форме </a:t>
            </a:r>
            <a:r>
              <a:rPr lang="uk-UA" altLang="ru-RU" sz="2000" u="sng" smtClean="0"/>
              <a:t>«вопрос-ответ».</a:t>
            </a:r>
          </a:p>
          <a:p>
            <a:pPr marL="4763" indent="19050" eaLnBrk="1" hangingPunct="1">
              <a:buFontTx/>
              <a:buNone/>
            </a:pPr>
            <a:r>
              <a:rPr lang="ru-RU" altLang="ru-RU" sz="1600" u="sng" smtClean="0"/>
              <a:t>Интервью обычно применяется:</a:t>
            </a:r>
          </a:p>
          <a:p>
            <a:pPr marL="4763" indent="19050" eaLnBrk="1" hangingPunct="1">
              <a:buFontTx/>
              <a:buNone/>
            </a:pPr>
            <a:r>
              <a:rPr lang="ru-RU" altLang="ru-RU" sz="1600" smtClean="0"/>
              <a:t>1. на ранней стадии исследования для уточнения проблемы и составления программы;</a:t>
            </a:r>
          </a:p>
          <a:p>
            <a:pPr marL="4763" indent="19050" eaLnBrk="1" hangingPunct="1">
              <a:buFontTx/>
              <a:buNone/>
            </a:pPr>
            <a:r>
              <a:rPr lang="ru-RU" altLang="ru-RU" sz="1600" smtClean="0"/>
              <a:t>2. при опросе экспертов, специалистов, глубоко разбирающихся в том или ином вопросе; </a:t>
            </a:r>
          </a:p>
          <a:p>
            <a:pPr marL="4763" indent="19050" eaLnBrk="1" hangingPunct="1">
              <a:buFontTx/>
              <a:buNone/>
            </a:pPr>
            <a:r>
              <a:rPr lang="ru-RU" altLang="ru-RU" sz="1600" smtClean="0"/>
              <a:t>3. как наиболее гибкий метод, позволяющий учитывать особенности личности опрашиваемого.</a:t>
            </a:r>
          </a:p>
          <a:p>
            <a:pPr marL="4763" indent="19050" eaLnBrk="1" hangingPunct="1">
              <a:buFontTx/>
              <a:buNone/>
            </a:pPr>
            <a:r>
              <a:rPr lang="ru-RU" altLang="ru-RU" sz="1600" b="1" u="sng" smtClean="0"/>
              <a:t>«+» метода:</a:t>
            </a:r>
          </a:p>
          <a:p>
            <a:pPr marL="4763" indent="19050" eaLnBrk="1" hangingPunct="1"/>
            <a:r>
              <a:rPr lang="ru-RU" altLang="ru-RU" sz="1600" smtClean="0"/>
              <a:t>возможность учесть уровень культуры, образования, степень компетентности респондента;</a:t>
            </a:r>
          </a:p>
          <a:p>
            <a:pPr marL="4763" indent="19050" eaLnBrk="1" hangingPunct="1"/>
            <a:r>
              <a:rPr lang="ru-RU" altLang="ru-RU" sz="1600" smtClean="0"/>
              <a:t>возможность следить за реакцией интервьюируемого, его отношением к проблеме и поставленным вопросам; в случае необходимости психолог имеет возможность менять формулировки, ставить дополнительные, уточняющие вопросы;</a:t>
            </a:r>
          </a:p>
          <a:p>
            <a:pPr marL="4763" indent="19050" eaLnBrk="1" hangingPunct="1"/>
            <a:r>
              <a:rPr lang="ru-RU" altLang="ru-RU" sz="1600" smtClean="0"/>
              <a:t>Опытный психолог может видеть, искренне или нет отвечает респондент, в силу этого интервью считается наиболее точным методом сбора информации.</a:t>
            </a:r>
          </a:p>
          <a:p>
            <a:pPr marL="4763" indent="19050" eaLnBrk="1" hangingPunct="1">
              <a:buFontTx/>
              <a:buNone/>
            </a:pPr>
            <a:r>
              <a:rPr lang="ru-RU" altLang="ru-RU" sz="1600" b="1" u="sng" smtClean="0"/>
              <a:t>«-» метода:</a:t>
            </a:r>
            <a:r>
              <a:rPr lang="ru-RU" altLang="ru-RU" sz="1600" smtClean="0"/>
              <a:t> сложный, трудоемкий процесс, требующий наивысшего профессионализма; невозможно опросить большое количество респондентов (в день не рекомендуется проводить более 5-6 интервью одному интервьюеру, так как наступает “эффект избирательного слушания”, что снижает качество получаемой информации.</a:t>
            </a:r>
          </a:p>
          <a:p>
            <a:pPr marL="4763" indent="19050" eaLnBrk="1" hangingPunct="1">
              <a:buFontTx/>
              <a:buNone/>
            </a:pPr>
            <a:endParaRPr lang="uk-UA" altLang="ru-RU" sz="1600" smtClean="0"/>
          </a:p>
          <a:p>
            <a:pPr marL="4763" indent="19050" eaLnBrk="1" hangingPunct="1">
              <a:buFontTx/>
              <a:buNone/>
            </a:pPr>
            <a:endParaRPr lang="ru-RU" altLang="ru-RU" sz="1600" smtClean="0"/>
          </a:p>
        </p:txBody>
      </p:sp>
      <p:pic>
        <p:nvPicPr>
          <p:cNvPr id="14339" name="Picture 5" descr="http://t1.gstatic.com/images?q=tbn:ANd9GcSANPA3pWslL792DS2F4eDPAuhfnyWmebytSs6ORHOoJd0I0_3pS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714375"/>
            <a:ext cx="571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extLst>
              <a:ext uri="{FF2B5EF4-FFF2-40B4-BE49-F238E27FC236}"/>
            </a:extLst>
          </p:cNvPr>
          <p:cNvSpPr/>
          <p:nvPr/>
        </p:nvSpPr>
        <p:spPr>
          <a:xfrm>
            <a:off x="3000375" y="0"/>
            <a:ext cx="3143250" cy="6429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400" b="1">
                <a:solidFill>
                  <a:srgbClr val="C00000"/>
                </a:solidFill>
              </a:rPr>
              <a:t>ВОПРОСЫ: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/>
            </a:extLst>
          </p:cNvPr>
          <p:cNvSpPr/>
          <p:nvPr/>
        </p:nvSpPr>
        <p:spPr>
          <a:xfrm>
            <a:off x="3429000" y="4857750"/>
            <a:ext cx="1857375" cy="50006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b="1" dirty="0">
                <a:solidFill>
                  <a:srgbClr val="080808"/>
                </a:solidFill>
              </a:rPr>
              <a:t>ПО СТРУКТУРЕ: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/>
            </a:extLst>
          </p:cNvPr>
          <p:cNvSpPr/>
          <p:nvPr/>
        </p:nvSpPr>
        <p:spPr>
          <a:xfrm>
            <a:off x="3571868" y="857232"/>
            <a:ext cx="2214578" cy="71438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080808"/>
                </a:solidFill>
              </a:rPr>
              <a:t>ПО ТЕХНИКЕ ПРОВЕДЕНИЯ: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/>
            </a:extLst>
          </p:cNvPr>
          <p:cNvSpPr/>
          <p:nvPr/>
        </p:nvSpPr>
        <p:spPr>
          <a:xfrm>
            <a:off x="428625" y="857250"/>
            <a:ext cx="1857375" cy="64293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b="1" dirty="0">
                <a:solidFill>
                  <a:srgbClr val="080808"/>
                </a:solidFill>
              </a:rPr>
              <a:t>ПО ФУНКЦИЯМ: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/>
            </a:extLst>
          </p:cNvPr>
          <p:cNvSpPr/>
          <p:nvPr/>
        </p:nvSpPr>
        <p:spPr>
          <a:xfrm>
            <a:off x="6786563" y="857250"/>
            <a:ext cx="1857375" cy="64293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b="1" dirty="0">
                <a:solidFill>
                  <a:srgbClr val="080808"/>
                </a:solidFill>
              </a:rPr>
              <a:t>ПО ФОРМЕ:</a:t>
            </a:r>
          </a:p>
        </p:txBody>
      </p:sp>
      <p:sp>
        <p:nvSpPr>
          <p:cNvPr id="9" name="Скругленный прямоугольник 8">
            <a:extLst>
              <a:ext uri="{FF2B5EF4-FFF2-40B4-BE49-F238E27FC236}"/>
            </a:extLst>
          </p:cNvPr>
          <p:cNvSpPr/>
          <p:nvPr/>
        </p:nvSpPr>
        <p:spPr>
          <a:xfrm>
            <a:off x="6215063" y="5143500"/>
            <a:ext cx="2357437" cy="50006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b="1" dirty="0">
                <a:solidFill>
                  <a:srgbClr val="080808"/>
                </a:solidFill>
              </a:rPr>
              <a:t>ПО СОДЕРЖАНИЮ:</a:t>
            </a:r>
          </a:p>
        </p:txBody>
      </p:sp>
      <p:grpSp>
        <p:nvGrpSpPr>
          <p:cNvPr id="15368" name="Группа 15"/>
          <p:cNvGrpSpPr>
            <a:grpSpLocks/>
          </p:cNvGrpSpPr>
          <p:nvPr/>
        </p:nvGrpSpPr>
        <p:grpSpPr bwMode="auto">
          <a:xfrm>
            <a:off x="3143250" y="1785938"/>
            <a:ext cx="3000375" cy="2768600"/>
            <a:chOff x="214282" y="1714488"/>
            <a:chExt cx="3143272" cy="2358154"/>
          </a:xfrm>
        </p:grpSpPr>
        <p:sp>
          <p:nvSpPr>
            <p:cNvPr id="15374" name="TextBox 9"/>
            <p:cNvSpPr txBox="1">
              <a:spLocks noChangeArrowheads="1"/>
            </p:cNvSpPr>
            <p:nvPr/>
          </p:nvSpPr>
          <p:spPr bwMode="auto">
            <a:xfrm>
              <a:off x="214282" y="1714488"/>
              <a:ext cx="3143272" cy="1022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buClr>
                  <a:srgbClr val="C00000"/>
                </a:buClr>
                <a:buFont typeface="Wingdings" pitchFamily="2" charset="2"/>
                <a:buChar char="ü"/>
              </a:pPr>
              <a:r>
                <a:rPr lang="ru-RU" altLang="ru-RU">
                  <a:latin typeface="Times New Roman" pitchFamily="18" charset="0"/>
                  <a:cs typeface="Times New Roman" pitchFamily="18" charset="0"/>
                </a:rPr>
                <a:t>Формализованное </a:t>
              </a:r>
              <a:r>
                <a:rPr lang="ru-RU" altLang="ru-RU" i="1">
                  <a:latin typeface="Times New Roman" pitchFamily="18" charset="0"/>
                  <a:cs typeface="Times New Roman" pitchFamily="18" charset="0"/>
                </a:rPr>
                <a:t>(детальная разработка вопросов и вариантов ответов)</a:t>
              </a:r>
            </a:p>
          </p:txBody>
        </p:sp>
        <p:sp>
          <p:nvSpPr>
            <p:cNvPr id="15375" name="TextBox 10"/>
            <p:cNvSpPr txBox="1">
              <a:spLocks noChangeArrowheads="1"/>
            </p:cNvSpPr>
            <p:nvPr/>
          </p:nvSpPr>
          <p:spPr bwMode="auto">
            <a:xfrm>
              <a:off x="214282" y="2643182"/>
              <a:ext cx="3143272" cy="550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buClr>
                  <a:srgbClr val="C00000"/>
                </a:buClr>
                <a:buFont typeface="Wingdings" pitchFamily="2" charset="2"/>
                <a:buChar char="ü"/>
              </a:pPr>
              <a:r>
                <a:rPr lang="ru-RU" altLang="ru-RU">
                  <a:latin typeface="Times New Roman" pitchFamily="18" charset="0"/>
                  <a:cs typeface="Times New Roman" pitchFamily="18" charset="0"/>
                </a:rPr>
                <a:t>Свободное </a:t>
              </a:r>
              <a:r>
                <a:rPr lang="ru-RU" altLang="ru-RU" i="1">
                  <a:latin typeface="Times New Roman" pitchFamily="18" charset="0"/>
                  <a:cs typeface="Times New Roman" pitchFamily="18" charset="0"/>
                </a:rPr>
                <a:t>(свободная беседа по проблеме)</a:t>
              </a:r>
            </a:p>
          </p:txBody>
        </p:sp>
        <p:sp>
          <p:nvSpPr>
            <p:cNvPr id="15376" name="TextBox 11"/>
            <p:cNvSpPr txBox="1">
              <a:spLocks noChangeArrowheads="1"/>
            </p:cNvSpPr>
            <p:nvPr/>
          </p:nvSpPr>
          <p:spPr bwMode="auto">
            <a:xfrm>
              <a:off x="214282" y="3286124"/>
              <a:ext cx="3143272" cy="786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buClr>
                  <a:srgbClr val="C00000"/>
                </a:buClr>
                <a:buFont typeface="Wingdings" pitchFamily="2" charset="2"/>
                <a:buChar char="ü"/>
              </a:pPr>
              <a:r>
                <a:rPr lang="ru-RU" altLang="ru-RU">
                  <a:latin typeface="Times New Roman" pitchFamily="18" charset="0"/>
                  <a:cs typeface="Times New Roman" pitchFamily="18" charset="0"/>
                </a:rPr>
                <a:t>Фокусированное </a:t>
              </a:r>
              <a:r>
                <a:rPr lang="ru-RU" altLang="ru-RU" i="1">
                  <a:latin typeface="Times New Roman" pitchFamily="18" charset="0"/>
                  <a:cs typeface="Times New Roman" pitchFamily="18" charset="0"/>
                </a:rPr>
                <a:t>(сбор мнений по поводу конкретной проблемы)</a:t>
              </a:r>
            </a:p>
          </p:txBody>
        </p:sp>
      </p:grpSp>
      <p:sp>
        <p:nvSpPr>
          <p:cNvPr id="15369" name="TextBox 12"/>
          <p:cNvSpPr txBox="1">
            <a:spLocks noChangeArrowheads="1"/>
          </p:cNvSpPr>
          <p:nvPr/>
        </p:nvSpPr>
        <p:spPr bwMode="auto">
          <a:xfrm>
            <a:off x="3286125" y="5500688"/>
            <a:ext cx="24288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C00000"/>
              </a:buClr>
              <a:buFont typeface="Wingdings" pitchFamily="2" charset="2"/>
              <a:buChar char="ü"/>
            </a:pPr>
            <a:r>
              <a:rPr lang="ru-RU" altLang="ru-RU">
                <a:latin typeface="Times New Roman" pitchFamily="18" charset="0"/>
                <a:cs typeface="Times New Roman" pitchFamily="18" charset="0"/>
              </a:rPr>
              <a:t>Открытые  </a:t>
            </a:r>
            <a:r>
              <a:rPr lang="ru-RU" altLang="ru-RU" i="1">
                <a:latin typeface="Times New Roman" pitchFamily="18" charset="0"/>
                <a:cs typeface="Times New Roman" pitchFamily="18" charset="0"/>
              </a:rPr>
              <a:t>(нет вариантов ответов)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ü"/>
            </a:pPr>
            <a:r>
              <a:rPr lang="ru-RU" altLang="ru-RU">
                <a:latin typeface="Times New Roman" pitchFamily="18" charset="0"/>
                <a:cs typeface="Times New Roman" pitchFamily="18" charset="0"/>
              </a:rPr>
              <a:t>Закрытые</a:t>
            </a:r>
            <a:r>
              <a:rPr lang="ru-RU" altLang="ru-RU" i="1">
                <a:latin typeface="Times New Roman" pitchFamily="18" charset="0"/>
                <a:cs typeface="Times New Roman" pitchFamily="18" charset="0"/>
              </a:rPr>
              <a:t> (даны возможные ответы)</a:t>
            </a:r>
          </a:p>
        </p:txBody>
      </p:sp>
      <p:sp>
        <p:nvSpPr>
          <p:cNvPr id="15370" name="TextBox 13"/>
          <p:cNvSpPr txBox="1">
            <a:spLocks noChangeArrowheads="1"/>
          </p:cNvSpPr>
          <p:nvPr/>
        </p:nvSpPr>
        <p:spPr bwMode="auto">
          <a:xfrm>
            <a:off x="142875" y="1643063"/>
            <a:ext cx="314325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C00000"/>
              </a:buClr>
              <a:buFont typeface="Wingdings" pitchFamily="2" charset="2"/>
              <a:buChar char="ü"/>
            </a:pPr>
            <a:r>
              <a:rPr lang="ru-RU" altLang="ru-RU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altLang="ru-RU" i="1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(вопросы для решения главной задачи исследования), </a:t>
            </a:r>
            <a:r>
              <a:rPr lang="ru-RU" altLang="ru-RU" sz="1400" i="1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например, «Вы удовлетворены работой?»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ü"/>
            </a:pPr>
            <a:r>
              <a:rPr lang="ru-RU" altLang="ru-RU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Контрольные </a:t>
            </a:r>
            <a:r>
              <a:rPr lang="ru-RU" altLang="ru-RU" i="1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(проверочные вопросы по отношению к основным), </a:t>
            </a:r>
            <a:r>
              <a:rPr lang="ru-RU" altLang="ru-RU" sz="1400" i="1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например, «Хотели бы Вы сменить работу?»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ü"/>
            </a:pPr>
            <a:r>
              <a:rPr lang="ru-RU" altLang="ru-RU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Вопросы-фильтры</a:t>
            </a:r>
            <a:r>
              <a:rPr lang="ru-RU" altLang="ru-RU" i="1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 (для отделения респондентов, которые могут или нет ответить на основные вопросы)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ü"/>
            </a:pPr>
            <a:r>
              <a:rPr lang="ru-RU" altLang="ru-RU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Вопросы-ловушки</a:t>
            </a:r>
            <a:r>
              <a:rPr lang="ru-RU" altLang="ru-RU" i="1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 (на искренность опрашиваемых)</a:t>
            </a:r>
          </a:p>
        </p:txBody>
      </p:sp>
      <p:sp>
        <p:nvSpPr>
          <p:cNvPr id="15371" name="TextBox 14"/>
          <p:cNvSpPr txBox="1">
            <a:spLocks noChangeArrowheads="1"/>
          </p:cNvSpPr>
          <p:nvPr/>
        </p:nvSpPr>
        <p:spPr bwMode="auto">
          <a:xfrm>
            <a:off x="6000750" y="1595438"/>
            <a:ext cx="314325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C00000"/>
              </a:buClr>
              <a:buFont typeface="Wingdings" pitchFamily="2" charset="2"/>
              <a:buChar char="ü"/>
            </a:pPr>
            <a:r>
              <a:rPr lang="ru-RU" altLang="ru-RU">
                <a:latin typeface="Times New Roman" pitchFamily="18" charset="0"/>
                <a:cs typeface="Times New Roman" pitchFamily="18" charset="0"/>
              </a:rPr>
              <a:t>Прямые </a:t>
            </a:r>
            <a:r>
              <a:rPr lang="ru-RU" altLang="ru-RU" i="1">
                <a:latin typeface="Times New Roman" pitchFamily="18" charset="0"/>
                <a:cs typeface="Times New Roman" pitchFamily="18" charset="0"/>
              </a:rPr>
              <a:t>(относятся непосредственно к личности респондента), </a:t>
            </a:r>
            <a:r>
              <a:rPr lang="ru-RU" altLang="ru-RU" sz="1400" i="1">
                <a:latin typeface="Times New Roman" pitchFamily="18" charset="0"/>
                <a:cs typeface="Times New Roman" pitchFamily="18" charset="0"/>
              </a:rPr>
              <a:t>например, «Чем Вы занимаетесь в свободное время?»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ü"/>
            </a:pPr>
            <a:r>
              <a:rPr lang="ru-RU" altLang="ru-RU">
                <a:latin typeface="Times New Roman" pitchFamily="18" charset="0"/>
                <a:cs typeface="Times New Roman" pitchFamily="18" charset="0"/>
              </a:rPr>
              <a:t>Косвенные, </a:t>
            </a:r>
            <a:r>
              <a:rPr lang="ru-RU" altLang="ru-RU" sz="1400" i="1">
                <a:latin typeface="Times New Roman" pitchFamily="18" charset="0"/>
                <a:cs typeface="Times New Roman" pitchFamily="18" charset="0"/>
              </a:rPr>
              <a:t>например, «Многие люди проводят свободное время на природе, как Вы к этому относитесь?» </a:t>
            </a:r>
          </a:p>
          <a:p>
            <a:pPr eaLnBrk="1" hangingPunct="1">
              <a:buClr>
                <a:srgbClr val="C00000"/>
              </a:buClr>
              <a:buFont typeface="Wingdings" pitchFamily="2" charset="2"/>
              <a:buChar char="ü"/>
            </a:pPr>
            <a:r>
              <a:rPr lang="ru-RU" altLang="ru-RU">
                <a:latin typeface="Times New Roman" pitchFamily="18" charset="0"/>
                <a:cs typeface="Times New Roman" pitchFamily="18" charset="0"/>
              </a:rPr>
              <a:t>Прожективные </a:t>
            </a:r>
            <a:r>
              <a:rPr lang="ru-RU" altLang="ru-RU" i="1">
                <a:latin typeface="Times New Roman" pitchFamily="18" charset="0"/>
                <a:cs typeface="Times New Roman" pitchFamily="18" charset="0"/>
              </a:rPr>
              <a:t>(вопросы на предположение ситуации), </a:t>
            </a:r>
            <a:r>
              <a:rPr lang="ru-RU" altLang="ru-RU" sz="1400" i="1">
                <a:latin typeface="Times New Roman" pitchFamily="18" charset="0"/>
                <a:cs typeface="Times New Roman" pitchFamily="18" charset="0"/>
              </a:rPr>
              <a:t>например, «Предположим, Вам выдались неожиданные выходные, как Вы их проведете?»</a:t>
            </a:r>
          </a:p>
        </p:txBody>
      </p:sp>
      <p:sp>
        <p:nvSpPr>
          <p:cNvPr id="15372" name="TextBox 16"/>
          <p:cNvSpPr txBox="1">
            <a:spLocks noChangeArrowheads="1"/>
          </p:cNvSpPr>
          <p:nvPr/>
        </p:nvSpPr>
        <p:spPr bwMode="auto">
          <a:xfrm>
            <a:off x="5857875" y="5643563"/>
            <a:ext cx="31432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rgbClr val="C00000"/>
              </a:buClr>
            </a:pPr>
            <a:r>
              <a:rPr lang="ru-RU" altLang="ru-RU" i="1">
                <a:latin typeface="Times New Roman" pitchFamily="18" charset="0"/>
                <a:cs typeface="Times New Roman" pitchFamily="18" charset="0"/>
              </a:rPr>
              <a:t>О фактах, событиях, знаниях, мотивах, оценке события, мнение по поводу..</a:t>
            </a:r>
          </a:p>
        </p:txBody>
      </p:sp>
      <p:pic>
        <p:nvPicPr>
          <p:cNvPr id="15373" name="Рисунок 4" descr="http://t2.gstatic.com/images?q=tbn:ANd9GcQJYZvoxvrH16S5kBh_wwAZGnZ07uZ6peULMvP6skYh4s37jMko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5643563"/>
            <a:ext cx="1214437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altLang="ru-RU" smtClean="0"/>
              <a:t> Виды интервью</a:t>
            </a:r>
          </a:p>
        </p:txBody>
      </p:sp>
      <p:sp>
        <p:nvSpPr>
          <p:cNvPr id="16387" name="Объект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Стандартизированное (формализованное) интервью</a:t>
            </a:r>
          </a:p>
          <a:p>
            <a:r>
              <a:rPr lang="ru-RU" altLang="ru-RU" smtClean="0"/>
              <a:t>полу стандартизовано (сфокусированное) интервью</a:t>
            </a:r>
          </a:p>
          <a:p>
            <a:r>
              <a:rPr lang="ru-RU" altLang="ru-RU" smtClean="0"/>
              <a:t>не стандартизированное интервью</a:t>
            </a:r>
          </a:p>
          <a:p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3"/>
          <p:cNvSpPr txBox="1">
            <a:spLocks noChangeArrowheads="1"/>
          </p:cNvSpPr>
          <p:nvPr/>
        </p:nvSpPr>
        <p:spPr bwMode="auto">
          <a:xfrm>
            <a:off x="214313" y="857250"/>
            <a:ext cx="6072187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uk-UA" altLang="ru-RU">
                <a:solidFill>
                  <a:schemeClr val="tx2"/>
                </a:solidFill>
              </a:rPr>
              <a:t>Проведение беседы и интервью – это большое искусство, которым должны владеть  психологи. Эти методы опроса требуют особой гибкости и четкости, умения слушать и в то же время вести опрос по заданному пути, разбираться в эмоциональных состояниях собеседника, реагируя на их изменения, фиксировать внешние проявления этих состояний (мимику, пантомимику, покраснение, побледнение кожи лица, тремор или навязчивые движения рук).</a:t>
            </a:r>
          </a:p>
          <a:p>
            <a:pPr eaLnBrk="1" hangingPunct="1"/>
            <a:endParaRPr lang="ru-RU" altLang="ru-RU">
              <a:solidFill>
                <a:srgbClr val="C00000"/>
              </a:solidFill>
            </a:endParaRPr>
          </a:p>
          <a:p>
            <a:pPr eaLnBrk="1" hangingPunct="1"/>
            <a:endParaRPr lang="uk-UA" altLang="ru-RU">
              <a:solidFill>
                <a:schemeClr val="tx2"/>
              </a:solidFill>
            </a:endParaRPr>
          </a:p>
          <a:p>
            <a:pPr eaLnBrk="1" hangingPunct="1"/>
            <a:endParaRPr lang="ru-RU" altLang="ru-RU"/>
          </a:p>
        </p:txBody>
      </p:sp>
      <p:pic>
        <p:nvPicPr>
          <p:cNvPr id="17411" name="Рисунок 4" descr="http://pr.web-3.ru/data/html/1920/1.jpg"/>
          <p:cNvPicPr>
            <a:picLocks noChangeAspect="1" noChangeArrowheads="1"/>
          </p:cNvPicPr>
          <p:nvPr/>
        </p:nvPicPr>
        <p:blipFill>
          <a:blip r:embed="rId2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1500188"/>
            <a:ext cx="2928937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Прямоугольник 1"/>
          <p:cNvSpPr>
            <a:spLocks noChangeArrowheads="1"/>
          </p:cNvSpPr>
          <p:nvPr/>
        </p:nvSpPr>
        <p:spPr bwMode="auto">
          <a:xfrm>
            <a:off x="2627313" y="9525"/>
            <a:ext cx="29670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altLang="ru-RU" sz="2400">
                <a:solidFill>
                  <a:schemeClr val="bg1"/>
                </a:solidFill>
              </a:rPr>
              <a:t>Интервью и беседа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>
              <a:defRPr/>
            </a:pPr>
            <a:r>
              <a:rPr lang="ru-RU" altLang="ru-RU" smtClean="0"/>
              <a:t>Фиксация информации</a:t>
            </a:r>
          </a:p>
        </p:txBody>
      </p:sp>
      <p:sp>
        <p:nvSpPr>
          <p:cNvPr id="18435" name="Объект 2"/>
          <p:cNvSpPr>
            <a:spLocks noGrp="1" noChangeArrowheads="1"/>
          </p:cNvSpPr>
          <p:nvPr>
            <p:ph idx="1"/>
          </p:nvPr>
        </p:nvSpPr>
        <p:spPr>
          <a:xfrm>
            <a:off x="0" y="692150"/>
            <a:ext cx="9036050" cy="4822825"/>
          </a:xfrm>
        </p:spPr>
        <p:txBody>
          <a:bodyPr/>
          <a:lstStyle/>
          <a:p>
            <a:r>
              <a:rPr lang="ru-RU" altLang="ru-RU" smtClean="0"/>
              <a:t>Большое значение в ходе беседы или интервью принадлежит умению фиксировать информацию. Необходимо стремиться к подробной (даже дословной) фиксации ответов (с помощью сокращений, стенографии); однако использование диктофона нежелательно, ибо это обстоятельство «сковывает» опрашиваемых.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1785938" y="120650"/>
            <a:ext cx="7500937" cy="6523038"/>
          </a:xfrm>
        </p:spPr>
        <p:txBody>
          <a:bodyPr/>
          <a:lstStyle/>
          <a:p>
            <a:pPr marL="4763" indent="19050" algn="ctr" eaLnBrk="1" hangingPunct="1">
              <a:buFontTx/>
              <a:buNone/>
              <a:defRPr/>
            </a:pPr>
            <a:r>
              <a:rPr lang="uk-UA" sz="2000" u="sng" dirty="0" err="1">
                <a:solidFill>
                  <a:srgbClr val="C00000"/>
                </a:solidFill>
              </a:rPr>
              <a:t>Анкетирование</a:t>
            </a:r>
            <a:r>
              <a:rPr lang="uk-UA" sz="2000" u="sng" dirty="0">
                <a:solidFill>
                  <a:srgbClr val="C00000"/>
                </a:solidFill>
              </a:rPr>
              <a:t> – </a:t>
            </a:r>
          </a:p>
          <a:p>
            <a:pPr marL="4763" indent="19050" algn="ctr" eaLnBrk="1" hangingPunct="1">
              <a:buFontTx/>
              <a:buNone/>
              <a:defRPr/>
            </a:pPr>
            <a:r>
              <a:rPr lang="uk-UA" sz="2000" u="sng" dirty="0">
                <a:solidFill>
                  <a:srgbClr val="C00000"/>
                </a:solidFill>
              </a:rPr>
              <a:t>это </a:t>
            </a:r>
            <a:r>
              <a:rPr lang="ru-RU" sz="2000" u="sng" dirty="0">
                <a:solidFill>
                  <a:srgbClr val="C00000"/>
                </a:solidFill>
              </a:rPr>
              <a:t>проведение</a:t>
            </a:r>
            <a:r>
              <a:rPr lang="uk-UA" sz="2000" u="sng" dirty="0">
                <a:solidFill>
                  <a:srgbClr val="C00000"/>
                </a:solidFill>
              </a:rPr>
              <a:t> </a:t>
            </a:r>
            <a:r>
              <a:rPr lang="uk-UA" sz="2000" u="sng" dirty="0" err="1">
                <a:solidFill>
                  <a:srgbClr val="C00000"/>
                </a:solidFill>
              </a:rPr>
              <a:t>опроса</a:t>
            </a:r>
            <a:r>
              <a:rPr lang="uk-UA" sz="2000" u="sng" dirty="0">
                <a:solidFill>
                  <a:srgbClr val="C00000"/>
                </a:solidFill>
              </a:rPr>
              <a:t> в </a:t>
            </a:r>
            <a:r>
              <a:rPr lang="uk-UA" sz="2000" u="sng" dirty="0" err="1">
                <a:solidFill>
                  <a:srgbClr val="C00000"/>
                </a:solidFill>
              </a:rPr>
              <a:t>письменной</a:t>
            </a:r>
            <a:r>
              <a:rPr lang="uk-UA" sz="2000" u="sng" dirty="0">
                <a:solidFill>
                  <a:srgbClr val="C00000"/>
                </a:solidFill>
              </a:rPr>
              <a:t> </a:t>
            </a:r>
            <a:r>
              <a:rPr lang="uk-UA" sz="2000" u="sng" dirty="0" err="1">
                <a:solidFill>
                  <a:srgbClr val="C00000"/>
                </a:solidFill>
              </a:rPr>
              <a:t>форме</a:t>
            </a:r>
            <a:r>
              <a:rPr lang="uk-UA" sz="2000" u="sng" dirty="0">
                <a:solidFill>
                  <a:srgbClr val="C00000"/>
                </a:solidFill>
              </a:rPr>
              <a:t>. </a:t>
            </a:r>
          </a:p>
          <a:p>
            <a:pPr marL="4763" indent="19050" eaLnBrk="1" hangingPunct="1">
              <a:spcBef>
                <a:spcPts val="0"/>
              </a:spcBef>
              <a:buFontTx/>
              <a:buNone/>
              <a:defRPr/>
            </a:pPr>
            <a:r>
              <a:rPr lang="uk-UA" sz="2000" dirty="0"/>
              <a:t>Для этого используется набор структурно организованных вопросов - анкета. </a:t>
            </a:r>
          </a:p>
          <a:p>
            <a:pPr marL="0" indent="19050" algn="ctr" eaLnBrk="1" hangingPunct="1">
              <a:spcBef>
                <a:spcPts val="0"/>
              </a:spcBef>
              <a:buFontTx/>
              <a:buNone/>
              <a:defRPr/>
            </a:pPr>
            <a:r>
              <a:rPr lang="uk-UA" sz="2000" u="sng" dirty="0" err="1"/>
              <a:t>Преимущество</a:t>
            </a:r>
            <a:r>
              <a:rPr lang="uk-UA" sz="2000" u="sng" dirty="0"/>
              <a:t> </a:t>
            </a:r>
            <a:r>
              <a:rPr lang="uk-UA" sz="2000" u="sng" dirty="0" err="1"/>
              <a:t>данного</a:t>
            </a:r>
            <a:r>
              <a:rPr lang="uk-UA" sz="2000" u="sng" dirty="0"/>
              <a:t> метода: </a:t>
            </a:r>
          </a:p>
          <a:p>
            <a:pPr marL="0" indent="19050" eaLnBrk="1" hangingPunct="1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uk-UA" sz="2000" dirty="0"/>
              <a:t>возможность проведения исследования большой группы людей одновременно;</a:t>
            </a:r>
          </a:p>
          <a:p>
            <a:pPr marL="0" indent="19050" eaLnBrk="1" hangingPunct="1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uk-UA" sz="2000" dirty="0"/>
              <a:t>сравнительная легкость статистической обработки данных</a:t>
            </a:r>
            <a:r>
              <a:rPr lang="uk-UA" dirty="0"/>
              <a:t>.</a:t>
            </a:r>
          </a:p>
          <a:p>
            <a:pPr marL="4763" indent="19050" eaLnBrk="1" hangingPunct="1">
              <a:spcBef>
                <a:spcPts val="0"/>
              </a:spcBef>
              <a:buFontTx/>
              <a:buNone/>
              <a:defRPr/>
            </a:pPr>
            <a:endParaRPr lang="uk-UA" sz="2000" dirty="0"/>
          </a:p>
          <a:p>
            <a:pPr marL="4763" indent="19050" eaLnBrk="1" hangingPunct="1">
              <a:spcBef>
                <a:spcPts val="0"/>
              </a:spcBef>
              <a:buFontTx/>
              <a:buNone/>
              <a:defRPr/>
            </a:pPr>
            <a:r>
              <a:rPr lang="uk-UA" sz="2000" dirty="0"/>
              <a:t>Составление анкеты – это сложный </a:t>
            </a:r>
            <a:r>
              <a:rPr lang="uk-UA" sz="2000" dirty="0" err="1"/>
              <a:t>процесс</a:t>
            </a:r>
            <a:r>
              <a:rPr lang="uk-UA" sz="2000" dirty="0"/>
              <a:t>, </a:t>
            </a:r>
            <a:r>
              <a:rPr lang="uk-UA" sz="2000" dirty="0" err="1"/>
              <a:t>требующий</a:t>
            </a:r>
            <a:r>
              <a:rPr lang="uk-UA" sz="2000" dirty="0"/>
              <a:t> от </a:t>
            </a:r>
            <a:r>
              <a:rPr lang="uk-UA" sz="2000" dirty="0" err="1"/>
              <a:t>исследователя</a:t>
            </a:r>
            <a:r>
              <a:rPr lang="uk-UA" sz="2000" dirty="0"/>
              <a:t> </a:t>
            </a:r>
            <a:r>
              <a:rPr lang="uk-UA" sz="2000" dirty="0" err="1"/>
              <a:t>определенного</a:t>
            </a:r>
            <a:r>
              <a:rPr lang="uk-UA" sz="2000" dirty="0"/>
              <a:t> </a:t>
            </a:r>
            <a:r>
              <a:rPr lang="uk-UA" sz="2000" dirty="0" err="1"/>
              <a:t>уровня</a:t>
            </a:r>
            <a:r>
              <a:rPr lang="uk-UA" sz="2000" dirty="0"/>
              <a:t> </a:t>
            </a:r>
            <a:r>
              <a:rPr lang="uk-UA" sz="2000" dirty="0" err="1"/>
              <a:t>профессионального</a:t>
            </a:r>
            <a:r>
              <a:rPr lang="uk-UA" sz="2000" dirty="0"/>
              <a:t> </a:t>
            </a:r>
            <a:r>
              <a:rPr lang="uk-UA" sz="2000" dirty="0" err="1"/>
              <a:t>мастерства</a:t>
            </a:r>
            <a:r>
              <a:rPr lang="uk-UA" sz="2000" dirty="0"/>
              <a:t>, </a:t>
            </a:r>
            <a:r>
              <a:rPr lang="uk-UA" sz="2000" i="1" dirty="0" err="1"/>
              <a:t>четкого</a:t>
            </a:r>
            <a:r>
              <a:rPr lang="uk-UA" sz="2000" i="1" dirty="0"/>
              <a:t> </a:t>
            </a:r>
            <a:r>
              <a:rPr lang="uk-UA" sz="2000" i="1" dirty="0" err="1"/>
              <a:t>понимания</a:t>
            </a:r>
            <a:r>
              <a:rPr lang="uk-UA" sz="2000" i="1" dirty="0"/>
              <a:t> </a:t>
            </a:r>
            <a:r>
              <a:rPr lang="uk-UA" sz="2000" i="1" dirty="0" err="1"/>
              <a:t>целей</a:t>
            </a:r>
            <a:r>
              <a:rPr lang="uk-UA" sz="2000" i="1" dirty="0"/>
              <a:t> </a:t>
            </a:r>
            <a:r>
              <a:rPr lang="uk-UA" sz="2000" i="1" dirty="0" err="1"/>
              <a:t>предстоящего</a:t>
            </a:r>
            <a:r>
              <a:rPr lang="uk-UA" sz="2000" i="1" dirty="0"/>
              <a:t> исследования. </a:t>
            </a:r>
          </a:p>
          <a:p>
            <a:pPr marL="4763" indent="19050" algn="ctr" eaLnBrk="1" hangingPunct="1">
              <a:spcBef>
                <a:spcPts val="0"/>
              </a:spcBef>
              <a:buFontTx/>
              <a:buNone/>
              <a:defRPr/>
            </a:pPr>
            <a:r>
              <a:rPr lang="uk-UA" sz="2000" dirty="0"/>
              <a:t>По </a:t>
            </a:r>
            <a:r>
              <a:rPr lang="uk-UA" sz="2000" b="1" dirty="0" err="1">
                <a:solidFill>
                  <a:srgbClr val="C00000"/>
                </a:solidFill>
              </a:rPr>
              <a:t>форме</a:t>
            </a:r>
            <a:r>
              <a:rPr lang="uk-UA" sz="2000" dirty="0"/>
              <a:t> </a:t>
            </a:r>
            <a:r>
              <a:rPr lang="uk-UA" sz="2000" dirty="0" err="1"/>
              <a:t>вопросы</a:t>
            </a:r>
            <a:r>
              <a:rPr lang="uk-UA" sz="2000" dirty="0"/>
              <a:t> анкеты </a:t>
            </a:r>
            <a:r>
              <a:rPr lang="uk-UA" sz="2000" dirty="0" err="1"/>
              <a:t>делятся</a:t>
            </a:r>
            <a:r>
              <a:rPr lang="uk-UA" sz="2000" dirty="0"/>
              <a:t> на:</a:t>
            </a:r>
          </a:p>
          <a:p>
            <a:pPr marL="4763" indent="19050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uk-UA" sz="2000" dirty="0" err="1"/>
              <a:t>открытые</a:t>
            </a:r>
            <a:r>
              <a:rPr lang="uk-UA" sz="2000" dirty="0"/>
              <a:t> </a:t>
            </a:r>
            <a:r>
              <a:rPr lang="uk-UA" sz="1800" dirty="0"/>
              <a:t>(</a:t>
            </a:r>
            <a:r>
              <a:rPr lang="uk-UA" sz="1800" dirty="0" err="1"/>
              <a:t>ответ</a:t>
            </a:r>
            <a:r>
              <a:rPr lang="uk-UA" sz="1800" dirty="0"/>
              <a:t> </a:t>
            </a:r>
            <a:r>
              <a:rPr lang="uk-UA" sz="1800" dirty="0" err="1"/>
              <a:t>формируется</a:t>
            </a:r>
            <a:r>
              <a:rPr lang="uk-UA" sz="1800" dirty="0"/>
              <a:t> </a:t>
            </a:r>
            <a:r>
              <a:rPr lang="ru-RU" sz="1800" dirty="0"/>
              <a:t>самим</a:t>
            </a:r>
            <a:r>
              <a:rPr lang="uk-UA" sz="1800" dirty="0"/>
              <a:t> </a:t>
            </a:r>
            <a:r>
              <a:rPr lang="uk-UA" sz="1800" dirty="0" err="1"/>
              <a:t>отвечающим</a:t>
            </a:r>
            <a:r>
              <a:rPr lang="uk-UA" sz="1800" dirty="0"/>
              <a:t> в </a:t>
            </a:r>
            <a:r>
              <a:rPr lang="uk-UA" sz="1800" dirty="0" err="1"/>
              <a:t>свободной</a:t>
            </a:r>
            <a:r>
              <a:rPr lang="uk-UA" sz="1800" dirty="0"/>
              <a:t> </a:t>
            </a:r>
            <a:r>
              <a:rPr lang="uk-UA" sz="1800" dirty="0" err="1"/>
              <a:t>форме</a:t>
            </a:r>
            <a:r>
              <a:rPr lang="uk-UA" sz="1800" dirty="0"/>
              <a:t>) </a:t>
            </a:r>
          </a:p>
          <a:p>
            <a:pPr marL="4763" indent="19050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uk-UA" sz="2000" dirty="0" err="1"/>
              <a:t>закрытые</a:t>
            </a:r>
            <a:r>
              <a:rPr lang="uk-UA" sz="2000" dirty="0"/>
              <a:t> </a:t>
            </a:r>
            <a:r>
              <a:rPr lang="uk-UA" sz="1800" dirty="0"/>
              <a:t>(в </a:t>
            </a:r>
            <a:r>
              <a:rPr lang="uk-UA" sz="1800" dirty="0" err="1"/>
              <a:t>формулировке</a:t>
            </a:r>
            <a:r>
              <a:rPr lang="uk-UA" sz="1800" dirty="0"/>
              <a:t> </a:t>
            </a:r>
            <a:r>
              <a:rPr lang="uk-UA" sz="1800" dirty="0" err="1"/>
              <a:t>вопроса</a:t>
            </a:r>
            <a:r>
              <a:rPr lang="uk-UA" sz="1800" dirty="0"/>
              <a:t> </a:t>
            </a:r>
            <a:r>
              <a:rPr lang="uk-UA" sz="1800" dirty="0" err="1"/>
              <a:t>содержится</a:t>
            </a:r>
            <a:r>
              <a:rPr lang="uk-UA" sz="1800" dirty="0"/>
              <a:t> перечень </a:t>
            </a:r>
            <a:r>
              <a:rPr lang="uk-UA" sz="1800" dirty="0" err="1"/>
              <a:t>возможных</a:t>
            </a:r>
            <a:r>
              <a:rPr lang="uk-UA" sz="1800" dirty="0"/>
              <a:t> </a:t>
            </a:r>
            <a:r>
              <a:rPr lang="uk-UA" sz="1800" dirty="0" err="1"/>
              <a:t>вариантов</a:t>
            </a:r>
            <a:r>
              <a:rPr lang="uk-UA" sz="1800" dirty="0"/>
              <a:t> </a:t>
            </a:r>
            <a:r>
              <a:rPr lang="uk-UA" sz="1800" dirty="0" err="1"/>
              <a:t>ответов</a:t>
            </a:r>
            <a:r>
              <a:rPr lang="uk-UA" sz="1800" dirty="0"/>
              <a:t>); </a:t>
            </a:r>
          </a:p>
          <a:p>
            <a:pPr marL="4763" indent="19050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uk-UA" sz="2000" dirty="0" err="1"/>
              <a:t>прямые</a:t>
            </a:r>
            <a:r>
              <a:rPr lang="uk-UA" sz="2000" dirty="0"/>
              <a:t> </a:t>
            </a:r>
            <a:r>
              <a:rPr lang="uk-UA" sz="1800" dirty="0"/>
              <a:t>(</a:t>
            </a:r>
            <a:r>
              <a:rPr lang="uk-UA" sz="1800" dirty="0" err="1"/>
              <a:t>формулируются</a:t>
            </a:r>
            <a:r>
              <a:rPr lang="uk-UA" sz="1800" dirty="0"/>
              <a:t> в </a:t>
            </a:r>
            <a:r>
              <a:rPr lang="uk-UA" sz="1800" dirty="0" err="1"/>
              <a:t>личной</a:t>
            </a:r>
            <a:r>
              <a:rPr lang="uk-UA" sz="1800" dirty="0"/>
              <a:t> </a:t>
            </a:r>
            <a:r>
              <a:rPr lang="uk-UA" sz="1800" dirty="0" err="1"/>
              <a:t>форме</a:t>
            </a:r>
            <a:r>
              <a:rPr lang="uk-UA" sz="1800" dirty="0"/>
              <a:t>) </a:t>
            </a:r>
            <a:r>
              <a:rPr lang="uk-UA" sz="2000" dirty="0"/>
              <a:t>и </a:t>
            </a:r>
          </a:p>
          <a:p>
            <a:pPr marL="4763" indent="19050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uk-UA" sz="2000" dirty="0" err="1"/>
              <a:t>косвенные</a:t>
            </a:r>
            <a:r>
              <a:rPr lang="uk-UA" sz="2000" dirty="0"/>
              <a:t> </a:t>
            </a:r>
            <a:r>
              <a:rPr lang="uk-UA" sz="1800" dirty="0"/>
              <a:t>(</a:t>
            </a:r>
            <a:r>
              <a:rPr lang="uk-UA" sz="1800" dirty="0" err="1"/>
              <a:t>формулируются</a:t>
            </a:r>
            <a:r>
              <a:rPr lang="uk-UA" sz="1800" dirty="0"/>
              <a:t> в </a:t>
            </a:r>
            <a:r>
              <a:rPr lang="uk-UA" sz="1800" dirty="0" err="1"/>
              <a:t>безличной</a:t>
            </a:r>
            <a:r>
              <a:rPr lang="uk-UA" sz="1800" dirty="0"/>
              <a:t> </a:t>
            </a:r>
            <a:r>
              <a:rPr lang="uk-UA" sz="1800" dirty="0" err="1"/>
              <a:t>форме</a:t>
            </a:r>
            <a:r>
              <a:rPr lang="uk-UA" sz="1800" dirty="0"/>
              <a:t>).</a:t>
            </a:r>
            <a:endParaRPr lang="ru-RU" sz="1800" dirty="0"/>
          </a:p>
          <a:p>
            <a:pPr indent="19050" eaLnBrk="1" hangingPunct="1">
              <a:buFontTx/>
              <a:buNone/>
              <a:defRPr/>
            </a:pPr>
            <a:endParaRPr lang="ru-RU" sz="2000" dirty="0"/>
          </a:p>
          <a:p>
            <a:pPr eaLnBrk="1" hangingPunct="1">
              <a:defRPr/>
            </a:pPr>
            <a:endParaRPr lang="ru-RU" sz="2000" dirty="0"/>
          </a:p>
        </p:txBody>
      </p:sp>
      <p:pic>
        <p:nvPicPr>
          <p:cNvPr id="19459" name="Picture 5" descr="http://t1.gstatic.com/images?q=tbn:ANd9GcSANPA3pWslL792DS2F4eDPAuhfnyWmebytSs6ORHOoJd0I0_3pS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188" y="0"/>
            <a:ext cx="571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38" y="0"/>
            <a:ext cx="7056437" cy="7239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smtClean="0"/>
              <a:t>УЧИМСЯ СОСТАВЛЯТЬ АНКЕТУ</a:t>
            </a:r>
            <a:endParaRPr lang="en-US" altLang="ru-RU" sz="3200" smtClean="0"/>
          </a:p>
        </p:txBody>
      </p:sp>
      <p:sp>
        <p:nvSpPr>
          <p:cNvPr id="5" name="Rectangle 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2087563" y="1285875"/>
            <a:ext cx="7056437" cy="366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defRPr/>
            </a:pPr>
            <a:r>
              <a:rPr lang="ru-RU" sz="2800" b="1" u="sng" kern="0" dirty="0">
                <a:solidFill>
                  <a:srgbClr val="C00000"/>
                </a:solidFill>
                <a:latin typeface="+mn-lt"/>
              </a:rPr>
              <a:t>Основные части анкеты</a:t>
            </a:r>
            <a:endParaRPr lang="ru-RU" sz="2800" u="sng" kern="0" dirty="0">
              <a:solidFill>
                <a:srgbClr val="C00000"/>
              </a:solidFill>
              <a:latin typeface="+mn-lt"/>
            </a:endParaRPr>
          </a:p>
          <a:p>
            <a:pPr marL="342900" indent="-342900" eaLnBrk="1" hangingPunct="1">
              <a:spcBef>
                <a:spcPct val="20000"/>
              </a:spcBef>
              <a:defRPr/>
            </a:pPr>
            <a:r>
              <a:rPr lang="ru-RU" sz="2800" kern="0" dirty="0">
                <a:solidFill>
                  <a:schemeClr val="tx2"/>
                </a:solidFill>
                <a:latin typeface="+mn-lt"/>
              </a:rPr>
              <a:t>   1. Вводная часть</a:t>
            </a:r>
            <a:br>
              <a:rPr lang="ru-RU" sz="2800" kern="0" dirty="0">
                <a:solidFill>
                  <a:schemeClr val="tx2"/>
                </a:solidFill>
                <a:latin typeface="+mn-lt"/>
              </a:rPr>
            </a:br>
            <a:r>
              <a:rPr lang="ru-RU" sz="2800" kern="0" dirty="0">
                <a:solidFill>
                  <a:schemeClr val="tx2"/>
                </a:solidFill>
                <a:latin typeface="+mn-lt"/>
              </a:rPr>
              <a:t>2. Основная часть</a:t>
            </a:r>
            <a:br>
              <a:rPr lang="ru-RU" sz="2800" kern="0" dirty="0">
                <a:solidFill>
                  <a:schemeClr val="tx2"/>
                </a:solidFill>
                <a:latin typeface="+mn-lt"/>
              </a:rPr>
            </a:br>
            <a:r>
              <a:rPr lang="ru-RU" sz="2800" kern="0" dirty="0">
                <a:solidFill>
                  <a:schemeClr val="tx2"/>
                </a:solidFill>
                <a:latin typeface="+mn-lt"/>
              </a:rPr>
              <a:t>3. </a:t>
            </a:r>
            <a:r>
              <a:rPr lang="ru-RU" sz="2800" kern="0" dirty="0" err="1">
                <a:solidFill>
                  <a:schemeClr val="tx2"/>
                </a:solidFill>
                <a:latin typeface="+mn-lt"/>
              </a:rPr>
              <a:t>Паспортичка</a:t>
            </a:r>
            <a:r>
              <a:rPr lang="ru-RU" sz="2800" kern="0" dirty="0">
                <a:solidFill>
                  <a:schemeClr val="tx2"/>
                </a:solidFill>
                <a:latin typeface="+mn-lt"/>
              </a:rPr>
              <a:t/>
            </a:r>
            <a:br>
              <a:rPr lang="ru-RU" sz="2800" kern="0" dirty="0">
                <a:solidFill>
                  <a:schemeClr val="tx2"/>
                </a:solidFill>
                <a:latin typeface="+mn-lt"/>
              </a:rPr>
            </a:br>
            <a:r>
              <a:rPr lang="ru-RU" sz="2800" kern="0" dirty="0">
                <a:solidFill>
                  <a:schemeClr val="tx2"/>
                </a:solidFill>
                <a:latin typeface="+mn-lt"/>
              </a:rPr>
              <a:t>4. Завершающая часть, благодарность за работу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  <a:defRPr/>
            </a:pPr>
            <a:endParaRPr lang="en-US" sz="2800" kern="0" dirty="0">
              <a:latin typeface="+mn-lt"/>
            </a:endParaRPr>
          </a:p>
        </p:txBody>
      </p:sp>
      <p:pic>
        <p:nvPicPr>
          <p:cNvPr id="20484" name="Рисунок 5" descr="http://t1.gstatic.com/images?q=tbn:ANd9GcTYN-_7U1n9W050JAn_oGZ7k7NdJe4pCNszhJvrT9-HEsmhb1f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071938"/>
            <a:ext cx="3786188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 descr="http://t1.gstatic.com/images?q=tbn:ANd9GcSANPA3pWslL792DS2F4eDPAuhfnyWmebytSs6ORHOoJd0I0_3pS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1357313"/>
            <a:ext cx="571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38" y="0"/>
            <a:ext cx="7056437" cy="7239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smtClean="0"/>
              <a:t>УЧИМСЯ СОСТАВЛЯТЬ АНКЕТУ</a:t>
            </a:r>
            <a:endParaRPr lang="en-US" altLang="ru-RU" sz="3200" smtClean="0"/>
          </a:p>
        </p:txBody>
      </p:sp>
      <p:sp>
        <p:nvSpPr>
          <p:cNvPr id="21507" name="TextBox 4"/>
          <p:cNvSpPr txBox="1">
            <a:spLocks noChangeArrowheads="1"/>
          </p:cNvSpPr>
          <p:nvPr/>
        </p:nvSpPr>
        <p:spPr bwMode="auto">
          <a:xfrm>
            <a:off x="714375" y="1071563"/>
            <a:ext cx="7715250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b="1" u="sng">
                <a:solidFill>
                  <a:srgbClr val="C00000"/>
                </a:solidFill>
              </a:rPr>
              <a:t>Вводная часть</a:t>
            </a:r>
            <a:endParaRPr lang="ru-RU" altLang="ru-RU" sz="2000">
              <a:solidFill>
                <a:srgbClr val="C00000"/>
              </a:solidFill>
            </a:endParaRPr>
          </a:p>
          <a:p>
            <a:pPr eaLnBrk="1" hangingPunct="1"/>
            <a:endParaRPr lang="ru-RU" altLang="ru-RU" sz="2000"/>
          </a:p>
          <a:p>
            <a:pPr eaLnBrk="1" hangingPunct="1"/>
            <a:r>
              <a:rPr lang="ru-RU" altLang="ru-RU" sz="2000"/>
              <a:t>Главная задача - </a:t>
            </a:r>
            <a:r>
              <a:rPr lang="ru-RU" altLang="ru-RU" sz="2000" b="1"/>
              <a:t>пробудить желание</a:t>
            </a:r>
            <a:r>
              <a:rPr lang="ru-RU" altLang="ru-RU" sz="2000"/>
              <a:t> респондента отвечать на вопросы анкеты.</a:t>
            </a:r>
            <a:br>
              <a:rPr lang="ru-RU" altLang="ru-RU" sz="2000"/>
            </a:br>
            <a:r>
              <a:rPr lang="ru-RU" altLang="ru-RU" sz="2000"/>
              <a:t/>
            </a:r>
            <a:br>
              <a:rPr lang="ru-RU" altLang="ru-RU" sz="2000"/>
            </a:br>
            <a:r>
              <a:rPr lang="ru-RU" altLang="ru-RU" sz="2000"/>
              <a:t>Она содержит:</a:t>
            </a:r>
            <a:br>
              <a:rPr lang="ru-RU" altLang="ru-RU" sz="2000"/>
            </a:br>
            <a:r>
              <a:rPr lang="ru-RU" altLang="ru-RU" sz="2000"/>
              <a:t/>
            </a:r>
            <a:br>
              <a:rPr lang="ru-RU" altLang="ru-RU" sz="2000"/>
            </a:br>
            <a:r>
              <a:rPr lang="ru-RU" altLang="ru-RU" sz="2000"/>
              <a:t>1. </a:t>
            </a:r>
            <a:r>
              <a:rPr lang="ru-RU" altLang="ru-RU" sz="2000" b="1"/>
              <a:t>Обращение</a:t>
            </a:r>
            <a:r>
              <a:rPr lang="ru-RU" altLang="ru-RU" sz="2000"/>
              <a:t> (уважаемый читатель, житель, гражданин и т.д.)</a:t>
            </a:r>
            <a:br>
              <a:rPr lang="ru-RU" altLang="ru-RU" sz="2000"/>
            </a:br>
            <a:r>
              <a:rPr lang="ru-RU" altLang="ru-RU" sz="2000"/>
              <a:t>2. </a:t>
            </a:r>
            <a:r>
              <a:rPr lang="ru-RU" altLang="ru-RU" sz="2000" b="1"/>
              <a:t>Данные организации</a:t>
            </a:r>
            <a:r>
              <a:rPr lang="ru-RU" altLang="ru-RU" sz="2000"/>
              <a:t> (учреждения), проводящей опрос.</a:t>
            </a:r>
            <a:br>
              <a:rPr lang="ru-RU" altLang="ru-RU" sz="2000"/>
            </a:br>
            <a:r>
              <a:rPr lang="ru-RU" altLang="ru-RU" sz="2000"/>
              <a:t>3. </a:t>
            </a:r>
            <a:r>
              <a:rPr lang="ru-RU" altLang="ru-RU" sz="2000" b="1"/>
              <a:t>Цель и задачи</a:t>
            </a:r>
            <a:r>
              <a:rPr lang="ru-RU" altLang="ru-RU" sz="2000"/>
              <a:t> исследования, значимость решения поставленных задач.</a:t>
            </a:r>
            <a:br>
              <a:rPr lang="ru-RU" altLang="ru-RU" sz="2000"/>
            </a:br>
            <a:r>
              <a:rPr lang="ru-RU" altLang="ru-RU" sz="2000"/>
              <a:t>4. Значимость </a:t>
            </a:r>
            <a:r>
              <a:rPr lang="ru-RU" altLang="ru-RU" sz="2000" b="1"/>
              <a:t>роли респондента</a:t>
            </a:r>
            <a:r>
              <a:rPr lang="ru-RU" altLang="ru-RU" sz="2000"/>
              <a:t> для решения этих задач.</a:t>
            </a:r>
            <a:br>
              <a:rPr lang="ru-RU" altLang="ru-RU" sz="2000"/>
            </a:br>
            <a:r>
              <a:rPr lang="ru-RU" altLang="ru-RU" sz="2000"/>
              <a:t>5. Гарантию </a:t>
            </a:r>
            <a:r>
              <a:rPr lang="ru-RU" altLang="ru-RU" sz="2000" b="1"/>
              <a:t>анонимности</a:t>
            </a:r>
            <a:r>
              <a:rPr lang="ru-RU" altLang="ru-RU" sz="2000"/>
              <a:t>.</a:t>
            </a:r>
            <a:br>
              <a:rPr lang="ru-RU" altLang="ru-RU" sz="2000"/>
            </a:br>
            <a:r>
              <a:rPr lang="ru-RU" altLang="ru-RU" sz="2000"/>
              <a:t>6. Указание о </a:t>
            </a:r>
            <a:r>
              <a:rPr lang="ru-RU" altLang="ru-RU" sz="2000" b="1"/>
              <a:t>технике заполнения</a:t>
            </a:r>
            <a:r>
              <a:rPr lang="ru-RU" altLang="ru-RU" sz="2000"/>
              <a:t> анкеты.</a:t>
            </a:r>
            <a:br>
              <a:rPr lang="ru-RU" altLang="ru-RU" sz="2000"/>
            </a:br>
            <a:r>
              <a:rPr lang="ru-RU" altLang="ru-RU" sz="2000"/>
              <a:t>7. Выражение </a:t>
            </a:r>
            <a:r>
              <a:rPr lang="ru-RU" altLang="ru-RU" sz="2000" b="1"/>
              <a:t>благодарности</a:t>
            </a:r>
            <a:r>
              <a:rPr lang="ru-RU" altLang="ru-RU" sz="2000"/>
              <a:t>, высказываемое авансом опрашиваемому.</a:t>
            </a:r>
          </a:p>
          <a:p>
            <a:pPr eaLnBrk="1" hangingPunct="1"/>
            <a:endParaRPr lang="ru-RU" alt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altLang="ru-RU" smtClean="0"/>
              <a:t>Опрос</a:t>
            </a:r>
          </a:p>
        </p:txBody>
      </p:sp>
      <p:sp>
        <p:nvSpPr>
          <p:cNvPr id="4099" name="Содержимое 2"/>
          <p:cNvSpPr>
            <a:spLocks noGrp="1" noChangeArrowheads="1"/>
          </p:cNvSpPr>
          <p:nvPr>
            <p:ph idx="1"/>
          </p:nvPr>
        </p:nvSpPr>
        <p:spPr>
          <a:xfrm>
            <a:off x="0" y="857250"/>
            <a:ext cx="9144000" cy="4822825"/>
          </a:xfrm>
        </p:spPr>
        <p:txBody>
          <a:bodyPr/>
          <a:lstStyle/>
          <a:p>
            <a:pPr algn="just"/>
            <a:r>
              <a:rPr lang="ru-RU" altLang="ru-RU" smtClean="0"/>
              <a:t> Опрос - это социологический метод сбора первичной информации, основанный на непосредственном или опосредованном взаимодействии исследователя с опрашиваемыми (респондентами). При непосредственном взаимодействии опрос выступает как беседа или интервью, а при опосредованном - как анкетирование. Источником информации при этом является словесное или письменное суждение респондента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38" y="0"/>
            <a:ext cx="7056437" cy="7239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smtClean="0"/>
              <a:t>УЧИМСЯ СОСТАВЛЯТЬ АНКЕТУ</a:t>
            </a:r>
            <a:endParaRPr lang="en-US" altLang="ru-RU" sz="3200" smtClean="0"/>
          </a:p>
        </p:txBody>
      </p:sp>
      <p:sp>
        <p:nvSpPr>
          <p:cNvPr id="3" name="Содержимое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500063" y="714375"/>
            <a:ext cx="8143875" cy="564356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sz="1900" b="1" u="sng" dirty="0">
                <a:solidFill>
                  <a:srgbClr val="C00000"/>
                </a:solidFill>
              </a:rPr>
              <a:t>Основная часть</a:t>
            </a:r>
            <a:endParaRPr lang="ru-RU" sz="1900" dirty="0">
              <a:solidFill>
                <a:srgbClr val="C00000"/>
              </a:solidFill>
            </a:endParaRPr>
          </a:p>
          <a:p>
            <a:pPr marL="4763" indent="19050" eaLnBrk="1" hangingPunct="1">
              <a:buFontTx/>
              <a:buNone/>
              <a:defRPr/>
            </a:pPr>
            <a:r>
              <a:rPr lang="ru-RU" sz="1900" b="1" u="sng" dirty="0"/>
              <a:t>Первыми</a:t>
            </a:r>
            <a:r>
              <a:rPr lang="ru-RU" sz="1900" dirty="0"/>
              <a:t> обычно идут</a:t>
            </a:r>
            <a:r>
              <a:rPr lang="ru-RU" sz="19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 </a:t>
            </a:r>
            <a:r>
              <a:rPr lang="ru-RU" sz="1900" b="1" dirty="0">
                <a:solidFill>
                  <a:schemeClr val="bg2">
                    <a:lumMod val="90000"/>
                    <a:lumOff val="10000"/>
                  </a:schemeClr>
                </a:solidFill>
              </a:rPr>
              <a:t>контактные вопросы</a:t>
            </a:r>
            <a:r>
              <a:rPr lang="ru-RU" sz="1900" dirty="0"/>
              <a:t>, основная цель которых - заинтересовать респондента проблемой, облегчить ему процесс включения в работу. </a:t>
            </a:r>
            <a:br>
              <a:rPr lang="ru-RU" sz="1900" dirty="0"/>
            </a:br>
            <a:r>
              <a:rPr lang="ru-RU" sz="1900" b="1" u="sng" dirty="0"/>
              <a:t>После</a:t>
            </a:r>
            <a:r>
              <a:rPr lang="ru-RU" sz="1900" dirty="0"/>
              <a:t> контактных вопросов ставятся </a:t>
            </a:r>
            <a:r>
              <a:rPr lang="ru-RU" sz="1900" b="1" dirty="0">
                <a:solidFill>
                  <a:schemeClr val="bg2">
                    <a:lumMod val="90000"/>
                    <a:lumOff val="10000"/>
                  </a:schemeClr>
                </a:solidFill>
              </a:rPr>
              <a:t>основные</a:t>
            </a:r>
            <a:r>
              <a:rPr lang="ru-RU" sz="1900" dirty="0"/>
              <a:t>. Ответы на них дают информацию по интересующей исследователя проблеме. Содержание этих вопросов должно соответствовать цели и задачам исследования.</a:t>
            </a:r>
            <a:br>
              <a:rPr lang="ru-RU" sz="1900" dirty="0"/>
            </a:br>
            <a:r>
              <a:rPr lang="ru-RU" sz="1900" dirty="0"/>
              <a:t>Для каждой </a:t>
            </a:r>
            <a:r>
              <a:rPr lang="ru-RU" sz="1900" b="1" dirty="0">
                <a:solidFill>
                  <a:schemeClr val="bg2">
                    <a:lumMod val="90000"/>
                    <a:lumOff val="10000"/>
                  </a:schemeClr>
                </a:solidFill>
              </a:rPr>
              <a:t>отдельной задачи</a:t>
            </a:r>
            <a:r>
              <a:rPr lang="ru-RU" sz="1900" dirty="0"/>
              <a:t> лучше разработать </a:t>
            </a:r>
            <a:r>
              <a:rPr lang="ru-RU" sz="1900" b="1" dirty="0">
                <a:solidFill>
                  <a:schemeClr val="bg2">
                    <a:lumMod val="90000"/>
                    <a:lumOff val="10000"/>
                  </a:schemeClr>
                </a:solidFill>
              </a:rPr>
              <a:t>свой блок вопросов</a:t>
            </a:r>
            <a:r>
              <a:rPr lang="ru-RU" sz="19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.</a:t>
            </a:r>
            <a:r>
              <a:rPr lang="ru-RU" sz="1900" dirty="0"/>
              <a:t> Вопросы можно располагать по блокам, а можно вперемешку. </a:t>
            </a:r>
            <a:br>
              <a:rPr lang="ru-RU" sz="1900" dirty="0"/>
            </a:br>
            <a:r>
              <a:rPr lang="ru-RU" sz="1900" dirty="0"/>
              <a:t>Самые</a:t>
            </a:r>
            <a:r>
              <a:rPr lang="ru-RU" sz="19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 </a:t>
            </a:r>
            <a:r>
              <a:rPr lang="ru-RU" sz="1900" b="1" dirty="0">
                <a:solidFill>
                  <a:schemeClr val="bg2">
                    <a:lumMod val="90000"/>
                    <a:lumOff val="10000"/>
                  </a:schemeClr>
                </a:solidFill>
              </a:rPr>
              <a:t>сложные</a:t>
            </a:r>
            <a:r>
              <a:rPr lang="ru-RU" sz="1900" dirty="0"/>
              <a:t> вопросы лучше располагать </a:t>
            </a:r>
            <a:r>
              <a:rPr lang="ru-RU" sz="1900" b="1" dirty="0">
                <a:solidFill>
                  <a:schemeClr val="bg2">
                    <a:lumMod val="90000"/>
                    <a:lumOff val="10000"/>
                  </a:schemeClr>
                </a:solidFill>
              </a:rPr>
              <a:t>в середине анкеты</a:t>
            </a:r>
            <a:r>
              <a:rPr lang="ru-RU" sz="1900" dirty="0"/>
              <a:t>.</a:t>
            </a:r>
            <a:br>
              <a:rPr lang="ru-RU" sz="1900" dirty="0"/>
            </a:br>
            <a:r>
              <a:rPr lang="ru-RU" sz="1900" b="1" u="sng" dirty="0"/>
              <a:t>На последнем</a:t>
            </a:r>
            <a:r>
              <a:rPr lang="ru-RU" sz="1900" dirty="0"/>
              <a:t> месте ставятся заключительные вопросы, основная задача которых - </a:t>
            </a:r>
            <a:r>
              <a:rPr lang="ru-RU" sz="1900" b="1" dirty="0">
                <a:solidFill>
                  <a:schemeClr val="bg2">
                    <a:lumMod val="90000"/>
                    <a:lumOff val="10000"/>
                  </a:schemeClr>
                </a:solidFill>
              </a:rPr>
              <a:t>снять психологическое напряжение</a:t>
            </a:r>
            <a:r>
              <a:rPr lang="ru-RU" sz="1900" dirty="0"/>
              <a:t> у респондентов, дать почувствовать, что проделана серьезная и нужная работа. В связи с возможной усталостью опрашиваемого, это должны быть наиболее простые вопросы, ответы на которые не требуют сильного напряжения памяти, внимания и т. п.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38" y="0"/>
            <a:ext cx="7056437" cy="7239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200" smtClean="0"/>
              <a:t>УЧИМСЯ СОСТАВЛЯТЬ АНКЕТУ</a:t>
            </a:r>
            <a:endParaRPr lang="en-US" altLang="ru-RU" sz="3200" smtClean="0"/>
          </a:p>
        </p:txBody>
      </p:sp>
      <p:sp>
        <p:nvSpPr>
          <p:cNvPr id="23555" name="TextBox 4"/>
          <p:cNvSpPr txBox="1">
            <a:spLocks noChangeArrowheads="1"/>
          </p:cNvSpPr>
          <p:nvPr/>
        </p:nvSpPr>
        <p:spPr bwMode="auto">
          <a:xfrm>
            <a:off x="285750" y="857250"/>
            <a:ext cx="8858250" cy="620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 u="sng">
                <a:solidFill>
                  <a:srgbClr val="C00000"/>
                </a:solidFill>
              </a:rPr>
              <a:t>Паспортичка</a:t>
            </a:r>
            <a:endParaRPr lang="ru-RU" altLang="ru-RU">
              <a:solidFill>
                <a:srgbClr val="C00000"/>
              </a:solidFill>
            </a:endParaRPr>
          </a:p>
          <a:p>
            <a:pPr eaLnBrk="1" hangingPunct="1"/>
            <a:r>
              <a:rPr lang="ru-RU" altLang="ru-RU"/>
              <a:t>В </a:t>
            </a:r>
            <a:r>
              <a:rPr lang="ru-RU" altLang="ru-RU" b="1"/>
              <a:t>паспортичку</a:t>
            </a:r>
            <a:r>
              <a:rPr lang="ru-RU" altLang="ru-RU"/>
              <a:t> включаются вопросы, отражающие </a:t>
            </a:r>
            <a:r>
              <a:rPr lang="ru-RU" altLang="ru-RU" b="1"/>
              <a:t>социально-демографические характеристики респондента</a:t>
            </a:r>
            <a:r>
              <a:rPr lang="ru-RU" altLang="ru-RU"/>
              <a:t>: пол, возраст, образование, профессия, семейное положение, уровень дохода и др. Паспортичка может располагаться как в начале, так и в конце анкеты. </a:t>
            </a:r>
            <a:br>
              <a:rPr lang="ru-RU" altLang="ru-RU"/>
            </a:br>
            <a:r>
              <a:rPr lang="ru-RU" altLang="ru-RU" b="1" i="1"/>
              <a:t>Например, </a:t>
            </a:r>
            <a:r>
              <a:rPr lang="ru-RU" altLang="ru-RU"/>
              <a:t/>
            </a:r>
            <a:br>
              <a:rPr lang="ru-RU" altLang="ru-RU"/>
            </a:br>
            <a:r>
              <a:rPr lang="ru-RU" altLang="ru-RU" sz="1700" b="1"/>
              <a:t>Ваш возраст: 				Ваше образование:</a:t>
            </a:r>
            <a:r>
              <a:rPr lang="ru-RU" altLang="ru-RU" sz="1700"/>
              <a:t/>
            </a:r>
            <a:br>
              <a:rPr lang="ru-RU" altLang="ru-RU" sz="1700"/>
            </a:br>
            <a:r>
              <a:rPr lang="ru-RU" altLang="ru-RU" sz="1700"/>
              <a:t>до 12 лет 				Неполное среднее </a:t>
            </a:r>
            <a:br>
              <a:rPr lang="ru-RU" altLang="ru-RU" sz="1700"/>
            </a:br>
            <a:r>
              <a:rPr lang="ru-RU" altLang="ru-RU" sz="1700"/>
              <a:t>13 – 24 года				Полное среднее </a:t>
            </a:r>
            <a:br>
              <a:rPr lang="ru-RU" altLang="ru-RU" sz="1700"/>
            </a:br>
            <a:r>
              <a:rPr lang="ru-RU" altLang="ru-RU" sz="1700"/>
              <a:t>24 - 35 лет				Среднее специальное</a:t>
            </a:r>
            <a:br>
              <a:rPr lang="ru-RU" altLang="ru-RU" sz="1700"/>
            </a:br>
            <a:r>
              <a:rPr lang="ru-RU" altLang="ru-RU" sz="1700"/>
              <a:t>35 – 50 лет				Незаконченное высшее</a:t>
            </a:r>
            <a:br>
              <a:rPr lang="ru-RU" altLang="ru-RU" sz="1700"/>
            </a:br>
            <a:r>
              <a:rPr lang="ru-RU" altLang="ru-RU" sz="1700"/>
              <a:t>свыше 50 лет				Высшее</a:t>
            </a:r>
            <a:br>
              <a:rPr lang="ru-RU" altLang="ru-RU" sz="1700"/>
            </a:br>
            <a:r>
              <a:rPr lang="ru-RU" altLang="ru-RU" sz="1700"/>
              <a:t/>
            </a:r>
            <a:br>
              <a:rPr lang="ru-RU" altLang="ru-RU" sz="1700"/>
            </a:br>
            <a:r>
              <a:rPr lang="ru-RU" altLang="ru-RU" sz="1700" b="1"/>
              <a:t>Ваш профессиональный статус</a:t>
            </a:r>
            <a:r>
              <a:rPr lang="ru-RU" altLang="ru-RU" sz="1700"/>
              <a:t>		</a:t>
            </a:r>
            <a:r>
              <a:rPr lang="ru-RU" altLang="ru-RU" sz="1700" b="1"/>
              <a:t>Ваш пол:</a:t>
            </a:r>
            <a:r>
              <a:rPr lang="ru-RU" altLang="ru-RU" sz="1700"/>
              <a:t/>
            </a:r>
            <a:br>
              <a:rPr lang="ru-RU" altLang="ru-RU" sz="1700"/>
            </a:br>
            <a:r>
              <a:rPr lang="ru-RU" altLang="ru-RU" sz="1700"/>
              <a:t>Рабочий 					М </a:t>
            </a:r>
            <a:br>
              <a:rPr lang="ru-RU" altLang="ru-RU" sz="1700"/>
            </a:br>
            <a:r>
              <a:rPr lang="ru-RU" altLang="ru-RU" sz="1700"/>
              <a:t>Служащий 				Ж</a:t>
            </a:r>
            <a:br>
              <a:rPr lang="ru-RU" altLang="ru-RU" sz="1700"/>
            </a:br>
            <a:r>
              <a:rPr lang="ru-RU" altLang="ru-RU" sz="1700"/>
              <a:t>Специалист </a:t>
            </a:r>
            <a:br>
              <a:rPr lang="ru-RU" altLang="ru-RU" sz="1700"/>
            </a:br>
            <a:r>
              <a:rPr lang="ru-RU" altLang="ru-RU" sz="1700"/>
              <a:t>Учащийся, студент</a:t>
            </a:r>
            <a:br>
              <a:rPr lang="ru-RU" altLang="ru-RU" sz="1700"/>
            </a:br>
            <a:r>
              <a:rPr lang="ru-RU" altLang="ru-RU" sz="1700"/>
              <a:t>Пенсионер </a:t>
            </a:r>
            <a:br>
              <a:rPr lang="ru-RU" altLang="ru-RU" sz="1700"/>
            </a:br>
            <a:r>
              <a:rPr lang="ru-RU" altLang="ru-RU" sz="1700"/>
              <a:t>Временно не работающий</a:t>
            </a:r>
            <a:br>
              <a:rPr lang="ru-RU" altLang="ru-RU" sz="1700"/>
            </a:br>
            <a:r>
              <a:rPr lang="ru-RU" altLang="ru-RU" sz="1700"/>
              <a:t>Домохозяйка </a:t>
            </a:r>
            <a:br>
              <a:rPr lang="ru-RU" altLang="ru-RU" sz="1700"/>
            </a:br>
            <a:r>
              <a:rPr lang="ru-RU" altLang="ru-RU" sz="1700"/>
              <a:t>Другое (укажите)_____________</a:t>
            </a:r>
          </a:p>
          <a:p>
            <a:pPr eaLnBrk="1" hangingPunct="1"/>
            <a:endParaRPr lang="ru-RU" altLang="ru-RU" sz="1700"/>
          </a:p>
        </p:txBody>
      </p:sp>
      <p:pic>
        <p:nvPicPr>
          <p:cNvPr id="23556" name="Рисунок 6" descr="http://t1.gstatic.com/images?q=tbn:ANd9GcSCyUnkk6uary0mszeEgFdYCjIfOUfSIiAW3IQ86G-3gjksFain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4572000"/>
            <a:ext cx="32861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14313" y="134938"/>
            <a:ext cx="8572500" cy="508000"/>
          </a:xfrm>
        </p:spPr>
        <p:txBody>
          <a:bodyPr/>
          <a:lstStyle/>
          <a:p>
            <a:pPr>
              <a:defRPr/>
            </a:pPr>
            <a:r>
              <a:rPr lang="ru-RU" altLang="ru-RU" smtClean="0"/>
              <a:t>ЗАДАНИЕ ДЛЯ САМОСТОЯТЕЛЬНОЙ РАБОТЫ</a:t>
            </a:r>
          </a:p>
        </p:txBody>
      </p:sp>
      <p:sp>
        <p:nvSpPr>
          <p:cNvPr id="3" name="Содержимое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428750"/>
            <a:ext cx="8358187" cy="4822825"/>
          </a:xfrm>
        </p:spPr>
        <p:txBody>
          <a:bodyPr/>
          <a:lstStyle/>
          <a:p>
            <a:pPr indent="19050" algn="ctr">
              <a:buFontTx/>
              <a:buNone/>
              <a:defRPr/>
            </a:pPr>
            <a:r>
              <a:rPr lang="ru-RU" dirty="0"/>
              <a:t>Вам дан образец анкеты, необходимо:</a:t>
            </a:r>
          </a:p>
          <a:p>
            <a:pPr marL="514350" indent="-514350">
              <a:buFontTx/>
              <a:buNone/>
              <a:defRPr/>
            </a:pPr>
            <a:r>
              <a:rPr lang="ru-RU" sz="2000" dirty="0" smtClean="0"/>
              <a:t>-Ознакомиться </a:t>
            </a:r>
            <a:r>
              <a:rPr lang="ru-RU" sz="2000" dirty="0"/>
              <a:t>с содержанием анкеты</a:t>
            </a:r>
            <a:r>
              <a:rPr lang="ru-RU" sz="2000" dirty="0" smtClean="0"/>
              <a:t>.:</a:t>
            </a:r>
            <a:endParaRPr lang="ru-RU" sz="2000" dirty="0"/>
          </a:p>
          <a:p>
            <a:pPr marL="514350" indent="-514350">
              <a:buFontTx/>
              <a:buNone/>
              <a:defRPr/>
            </a:pPr>
            <a:r>
              <a:rPr lang="ru-RU" sz="2000" dirty="0" smtClean="0"/>
              <a:t>-В </a:t>
            </a:r>
            <a:r>
              <a:rPr lang="ru-RU" sz="2000" b="1" dirty="0"/>
              <a:t>основной части </a:t>
            </a:r>
            <a:r>
              <a:rPr lang="ru-RU" sz="2000" dirty="0"/>
              <a:t>анкеты найти и выписать вопросы: </a:t>
            </a:r>
          </a:p>
          <a:p>
            <a:pPr marL="514350" indent="-514350">
              <a:buFontTx/>
              <a:buNone/>
              <a:defRPr/>
            </a:pPr>
            <a:endParaRPr lang="ru-RU" sz="2000" dirty="0"/>
          </a:p>
          <a:p>
            <a:pPr marL="514350" indent="-152400">
              <a:buFont typeface="Wingdings" pitchFamily="2" charset="2"/>
              <a:buChar char="ü"/>
              <a:defRPr/>
            </a:pPr>
            <a:r>
              <a:rPr lang="ru-RU" sz="2000" dirty="0"/>
              <a:t>контактные (№ вопроса __________________)</a:t>
            </a:r>
          </a:p>
          <a:p>
            <a:pPr marL="514350" indent="-152400">
              <a:buFont typeface="Wingdings" pitchFamily="2" charset="2"/>
              <a:buChar char="ü"/>
              <a:defRPr/>
            </a:pPr>
            <a:r>
              <a:rPr lang="ru-RU" sz="2000" dirty="0"/>
              <a:t>основные  (№ вопроса __________________)</a:t>
            </a:r>
          </a:p>
          <a:p>
            <a:pPr marL="514350" indent="-152400">
              <a:buFont typeface="Wingdings" pitchFamily="2" charset="2"/>
              <a:buChar char="ü"/>
              <a:defRPr/>
            </a:pPr>
            <a:r>
              <a:rPr lang="ru-RU" sz="2000" dirty="0"/>
              <a:t>для снятия психологического напряжения (№ вопроса _____)</a:t>
            </a:r>
          </a:p>
          <a:p>
            <a:pPr marL="514350" indent="-152400">
              <a:buFont typeface="Wingdings" pitchFamily="2" charset="2"/>
              <a:buChar char="ü"/>
              <a:defRPr/>
            </a:pPr>
            <a:endParaRPr lang="ru-RU" sz="2000" dirty="0"/>
          </a:p>
          <a:p>
            <a:pPr marL="514350" indent="-514350">
              <a:buFont typeface="Wingdings" pitchFamily="2" charset="2"/>
              <a:buChar char="§"/>
              <a:defRPr/>
            </a:pPr>
            <a:r>
              <a:rPr lang="ru-RU" sz="2000" b="1" dirty="0" err="1"/>
              <a:t>Паспортичка</a:t>
            </a:r>
            <a:r>
              <a:rPr lang="ru-RU" sz="2000" b="1" dirty="0"/>
              <a:t> </a:t>
            </a:r>
            <a:r>
              <a:rPr lang="ru-RU" sz="2000" dirty="0"/>
              <a:t>анкеты  - это вопросы № _____</a:t>
            </a:r>
          </a:p>
          <a:p>
            <a:pPr marL="514350" indent="-514350">
              <a:buFontTx/>
              <a:buNone/>
              <a:defRPr/>
            </a:pPr>
            <a:r>
              <a:rPr lang="ru-RU" sz="20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71438" y="0"/>
            <a:ext cx="5759450" cy="5080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mtClean="0"/>
              <a:t>ПРИМЕР АНКЕТЫ</a:t>
            </a:r>
          </a:p>
        </p:txBody>
      </p:sp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214313" y="571500"/>
            <a:ext cx="8286750" cy="650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400" b="1" i="1"/>
              <a:t>АНКЕТА</a:t>
            </a:r>
            <a:r>
              <a:rPr lang="ru-RU" altLang="ru-RU" sz="1400"/>
              <a:t/>
            </a:r>
            <a:br>
              <a:rPr lang="ru-RU" altLang="ru-RU" sz="1400"/>
            </a:br>
            <a:r>
              <a:rPr lang="ru-RU" altLang="ru-RU" sz="1400" b="1" i="1"/>
              <a:t>Уважаемый респондент, Вам предлагается заполнить анкету для социологического исследования на тему «Отношения студентов к формированию здорового образа жизни». Опрос анонимный, фамилию и имя указывать не нужно. Все Ваши ответы будут использованы только в данном исследовании, конфиденциальность гарантируется.</a:t>
            </a:r>
          </a:p>
          <a:p>
            <a:pPr eaLnBrk="1" hangingPunct="1"/>
            <a:r>
              <a:rPr lang="ru-RU" altLang="ru-RU" sz="1400"/>
              <a:t>1.Вы выросли:</a:t>
            </a:r>
            <a:br>
              <a:rPr lang="ru-RU" altLang="ru-RU" sz="1400"/>
            </a:br>
            <a:r>
              <a:rPr lang="ru-RU" altLang="ru-RU" sz="1400"/>
              <a:t>а) в большом городе</a:t>
            </a:r>
            <a:br>
              <a:rPr lang="ru-RU" altLang="ru-RU" sz="1400"/>
            </a:br>
            <a:r>
              <a:rPr lang="ru-RU" altLang="ru-RU" sz="1400"/>
              <a:t>б) в небольшом городе</a:t>
            </a:r>
            <a:br>
              <a:rPr lang="ru-RU" altLang="ru-RU" sz="1400"/>
            </a:br>
            <a:r>
              <a:rPr lang="ru-RU" altLang="ru-RU" sz="1400"/>
              <a:t>в) в сельской местности</a:t>
            </a:r>
          </a:p>
          <a:p>
            <a:pPr eaLnBrk="1" hangingPunct="1"/>
            <a:endParaRPr lang="ru-RU" altLang="ru-RU" sz="1400"/>
          </a:p>
          <a:p>
            <a:pPr eaLnBrk="1" hangingPunct="1"/>
            <a:r>
              <a:rPr lang="ru-RU" altLang="ru-RU" sz="1400"/>
              <a:t>2.Ваш пол:</a:t>
            </a:r>
            <a:br>
              <a:rPr lang="ru-RU" altLang="ru-RU" sz="1400"/>
            </a:br>
            <a:r>
              <a:rPr lang="ru-RU" altLang="ru-RU" sz="1400"/>
              <a:t>а) мужской; </a:t>
            </a:r>
            <a:br>
              <a:rPr lang="ru-RU" altLang="ru-RU" sz="1400"/>
            </a:br>
            <a:r>
              <a:rPr lang="ru-RU" altLang="ru-RU" sz="1400"/>
              <a:t>б) женский</a:t>
            </a:r>
            <a:br>
              <a:rPr lang="ru-RU" altLang="ru-RU" sz="1400"/>
            </a:br>
            <a:r>
              <a:rPr lang="ru-RU" altLang="ru-RU" sz="1400"/>
              <a:t>3.Ваш возраст: _____ полных лет</a:t>
            </a:r>
          </a:p>
          <a:p>
            <a:pPr eaLnBrk="1" hangingPunct="1"/>
            <a:endParaRPr lang="ru-RU" altLang="ru-RU" sz="1400"/>
          </a:p>
          <a:p>
            <a:pPr eaLnBrk="1" hangingPunct="1"/>
            <a:r>
              <a:rPr lang="ru-RU" altLang="ru-RU" sz="1400"/>
              <a:t>4.Как Вы считаете, имеете ли Вы вредные привычки?</a:t>
            </a:r>
            <a:br>
              <a:rPr lang="ru-RU" altLang="ru-RU" sz="1400"/>
            </a:br>
            <a:r>
              <a:rPr lang="ru-RU" altLang="ru-RU" sz="1400"/>
              <a:t>а) да</a:t>
            </a:r>
            <a:br>
              <a:rPr lang="ru-RU" altLang="ru-RU" sz="1400"/>
            </a:br>
            <a:r>
              <a:rPr lang="ru-RU" altLang="ru-RU" sz="1400"/>
              <a:t>б) нет</a:t>
            </a:r>
            <a:br>
              <a:rPr lang="ru-RU" altLang="ru-RU" sz="1400"/>
            </a:br>
            <a:endParaRPr lang="ru-RU" altLang="ru-RU" sz="1400"/>
          </a:p>
          <a:p>
            <a:pPr eaLnBrk="1" hangingPunct="1"/>
            <a:r>
              <a:rPr lang="ru-RU" altLang="ru-RU" sz="1400"/>
              <a:t>5.Как вы проводите свое свободное время?</a:t>
            </a:r>
            <a:br>
              <a:rPr lang="ru-RU" altLang="ru-RU" sz="1400"/>
            </a:br>
            <a:r>
              <a:rPr lang="ru-RU" altLang="ru-RU" sz="1400"/>
              <a:t>а) сижу, дома смотрю телевизор или играю в компьютерные игры </a:t>
            </a:r>
            <a:br>
              <a:rPr lang="ru-RU" altLang="ru-RU" sz="1400"/>
            </a:br>
            <a:r>
              <a:rPr lang="ru-RU" altLang="ru-RU" sz="1400"/>
              <a:t>б) иду гулять с друзьями </a:t>
            </a:r>
            <a:br>
              <a:rPr lang="ru-RU" altLang="ru-RU" sz="1400"/>
            </a:br>
            <a:r>
              <a:rPr lang="ru-RU" altLang="ru-RU" sz="1400"/>
              <a:t>в) занимаюсь спортом;</a:t>
            </a:r>
            <a:br>
              <a:rPr lang="ru-RU" altLang="ru-RU" sz="1400"/>
            </a:br>
            <a:r>
              <a:rPr lang="ru-RU" altLang="ru-RU" sz="1400"/>
              <a:t>г) у меня нет свободного времени.</a:t>
            </a:r>
            <a:br>
              <a:rPr lang="ru-RU" altLang="ru-RU" sz="1400"/>
            </a:br>
            <a:endParaRPr lang="ru-RU" altLang="ru-RU" sz="1400"/>
          </a:p>
          <a:p>
            <a:pPr eaLnBrk="1" hangingPunct="1"/>
            <a:r>
              <a:rPr lang="ru-RU" altLang="ru-RU" sz="1400"/>
              <a:t>6.Вы соблюдаете правильный режим питания?</a:t>
            </a:r>
            <a:br>
              <a:rPr lang="ru-RU" altLang="ru-RU" sz="1400"/>
            </a:br>
            <a:r>
              <a:rPr lang="ru-RU" altLang="ru-RU" sz="1400"/>
              <a:t>а) да                  в) как получается</a:t>
            </a:r>
            <a:br>
              <a:rPr lang="ru-RU" altLang="ru-RU" sz="1400"/>
            </a:br>
            <a:r>
              <a:rPr lang="ru-RU" altLang="ru-RU" sz="1400"/>
              <a:t>б) нет</a:t>
            </a:r>
            <a:br>
              <a:rPr lang="ru-RU" altLang="ru-RU" sz="1400"/>
            </a:br>
            <a:endParaRPr lang="ru-RU" altLang="ru-RU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142875" y="0"/>
            <a:ext cx="5759450" cy="508000"/>
          </a:xfrm>
        </p:spPr>
        <p:txBody>
          <a:bodyPr/>
          <a:lstStyle/>
          <a:p>
            <a:pPr>
              <a:defRPr/>
            </a:pPr>
            <a:r>
              <a:rPr lang="ru-RU" altLang="ru-RU" smtClean="0"/>
              <a:t>ПРИМЕР АНКЕТЫ</a:t>
            </a:r>
          </a:p>
        </p:txBody>
      </p:sp>
      <p:sp>
        <p:nvSpPr>
          <p:cNvPr id="26627" name="TextBox 3"/>
          <p:cNvSpPr txBox="1">
            <a:spLocks noChangeArrowheads="1"/>
          </p:cNvSpPr>
          <p:nvPr/>
        </p:nvSpPr>
        <p:spPr bwMode="auto">
          <a:xfrm>
            <a:off x="214313" y="785813"/>
            <a:ext cx="8715375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1400"/>
          </a:p>
          <a:p>
            <a:pPr eaLnBrk="1" hangingPunct="1"/>
            <a:r>
              <a:rPr lang="ru-RU" altLang="ru-RU" sz="1400"/>
              <a:t>7.Занимались ли вы когда-нибудь каким-либо видом спорта, посещали спортивную секцию (Если да, то каким?)</a:t>
            </a:r>
            <a:br>
              <a:rPr lang="ru-RU" altLang="ru-RU" sz="1400"/>
            </a:br>
            <a:r>
              <a:rPr lang="ru-RU" altLang="ru-RU" sz="1400"/>
              <a:t>а) да________________________________ </a:t>
            </a:r>
            <a:br>
              <a:rPr lang="ru-RU" altLang="ru-RU" sz="1400"/>
            </a:br>
            <a:r>
              <a:rPr lang="ru-RU" altLang="ru-RU" sz="1400"/>
              <a:t>б) нет</a:t>
            </a:r>
            <a:br>
              <a:rPr lang="ru-RU" altLang="ru-RU" sz="1400"/>
            </a:br>
            <a:endParaRPr lang="ru-RU" altLang="ru-RU" sz="1400"/>
          </a:p>
          <a:p>
            <a:pPr eaLnBrk="1" hangingPunct="1"/>
            <a:r>
              <a:rPr lang="ru-RU" altLang="ru-RU" sz="1400"/>
              <a:t>8.Когда вы в последний раз занимались спортом?</a:t>
            </a:r>
            <a:br>
              <a:rPr lang="ru-RU" altLang="ru-RU" sz="1400"/>
            </a:br>
            <a:r>
              <a:rPr lang="ru-RU" altLang="ru-RU" sz="1400"/>
              <a:t>а) вчера                          в) месяц назад</a:t>
            </a:r>
            <a:br>
              <a:rPr lang="ru-RU" altLang="ru-RU" sz="1400"/>
            </a:br>
            <a:r>
              <a:rPr lang="ru-RU" altLang="ru-RU" sz="1400"/>
              <a:t>б) неделю назад            г) не помню</a:t>
            </a:r>
            <a:br>
              <a:rPr lang="ru-RU" altLang="ru-RU" sz="1400"/>
            </a:br>
            <a:endParaRPr lang="ru-RU" altLang="ru-RU" sz="1400"/>
          </a:p>
          <a:p>
            <a:pPr eaLnBrk="1" hangingPunct="1"/>
            <a:r>
              <a:rPr lang="ru-RU" altLang="ru-RU" sz="1400"/>
              <a:t>9.Если бы вы могли начать свою жизнь сначала, хотели бы заниматься каким-нибудь видом спорта?</a:t>
            </a:r>
            <a:br>
              <a:rPr lang="ru-RU" altLang="ru-RU" sz="1400"/>
            </a:br>
            <a:r>
              <a:rPr lang="ru-RU" altLang="ru-RU" sz="1400"/>
              <a:t>а) да, конечно                в) зачем мне это нужно?</a:t>
            </a:r>
            <a:br>
              <a:rPr lang="ru-RU" altLang="ru-RU" sz="1400"/>
            </a:br>
            <a:r>
              <a:rPr lang="ru-RU" altLang="ru-RU" sz="1400"/>
              <a:t>б) скорее всего, нет       г) затрудняюсь ответить</a:t>
            </a:r>
            <a:br>
              <a:rPr lang="ru-RU" altLang="ru-RU" sz="1400"/>
            </a:br>
            <a:endParaRPr lang="ru-RU" altLang="ru-RU" sz="1400"/>
          </a:p>
          <a:p>
            <a:pPr eaLnBrk="1" hangingPunct="1"/>
            <a:r>
              <a:rPr lang="ru-RU" altLang="ru-RU" sz="1400"/>
              <a:t>10.Как вы считаете, способствует ли здоровый образ жизни успеху в других сферах человеческой деятельности (учеба, работа и т.д.)</a:t>
            </a:r>
            <a:br>
              <a:rPr lang="ru-RU" altLang="ru-RU" sz="1400"/>
            </a:br>
            <a:r>
              <a:rPr lang="ru-RU" altLang="ru-RU" sz="1400"/>
              <a:t>а) да                 в) затрудняюсь ответить</a:t>
            </a:r>
            <a:br>
              <a:rPr lang="ru-RU" altLang="ru-RU" sz="1400"/>
            </a:br>
            <a:r>
              <a:rPr lang="ru-RU" altLang="ru-RU" sz="1400"/>
              <a:t>б) нет</a:t>
            </a:r>
          </a:p>
          <a:p>
            <a:pPr eaLnBrk="1" hangingPunct="1"/>
            <a:endParaRPr lang="ru-RU" altLang="ru-RU" sz="1400"/>
          </a:p>
          <a:p>
            <a:pPr eaLnBrk="1" hangingPunct="1"/>
            <a:r>
              <a:rPr lang="ru-RU" altLang="ru-RU" sz="1400"/>
              <a:t>12.Можете ли вы себе позволить посещение различных спортивных секций, залов, бассейна и т.д.</a:t>
            </a:r>
            <a:br>
              <a:rPr lang="ru-RU" altLang="ru-RU" sz="1400"/>
            </a:br>
            <a:r>
              <a:rPr lang="ru-RU" altLang="ru-RU" sz="1400"/>
              <a:t>а) могу, регулярно посещаю</a:t>
            </a:r>
            <a:br>
              <a:rPr lang="ru-RU" altLang="ru-RU" sz="1400"/>
            </a:br>
            <a:r>
              <a:rPr lang="ru-RU" altLang="ru-RU" sz="1400"/>
              <a:t>б) могу, но не вижу в этом смысла </a:t>
            </a:r>
            <a:br>
              <a:rPr lang="ru-RU" altLang="ru-RU" sz="1400"/>
            </a:br>
            <a:r>
              <a:rPr lang="ru-RU" altLang="ru-RU" sz="1400"/>
              <a:t>в) не могу, т.к. нет времени</a:t>
            </a:r>
            <a:br>
              <a:rPr lang="ru-RU" altLang="ru-RU" sz="1400"/>
            </a:br>
            <a:r>
              <a:rPr lang="ru-RU" altLang="ru-RU" sz="1400"/>
              <a:t>г) не могу, т.к. не хватает денег  </a:t>
            </a:r>
            <a:br>
              <a:rPr lang="ru-RU" altLang="ru-RU" sz="1400"/>
            </a:br>
            <a:endParaRPr lang="ru-RU" altLang="ru-RU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14313" y="0"/>
            <a:ext cx="5759450" cy="508000"/>
          </a:xfrm>
        </p:spPr>
        <p:txBody>
          <a:bodyPr/>
          <a:lstStyle/>
          <a:p>
            <a:pPr>
              <a:defRPr/>
            </a:pPr>
            <a:r>
              <a:rPr lang="ru-RU" altLang="ru-RU" smtClean="0"/>
              <a:t>ПРИМЕР АНКЕТЫ</a:t>
            </a:r>
          </a:p>
        </p:txBody>
      </p:sp>
      <p:sp>
        <p:nvSpPr>
          <p:cNvPr id="27651" name="TextBox 3"/>
          <p:cNvSpPr txBox="1">
            <a:spLocks noChangeArrowheads="1"/>
          </p:cNvSpPr>
          <p:nvPr/>
        </p:nvSpPr>
        <p:spPr bwMode="auto">
          <a:xfrm>
            <a:off x="428625" y="571500"/>
            <a:ext cx="8715375" cy="704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/>
              <a:t>13.Часто ли вы задумываетесь о правильности своего образа жизни?</a:t>
            </a:r>
            <a:br>
              <a:rPr lang="ru-RU" altLang="ru-RU" sz="1400"/>
            </a:br>
            <a:r>
              <a:rPr lang="ru-RU" altLang="ru-RU" sz="1400"/>
              <a:t>а) часто               в) вообще об этом не думаю</a:t>
            </a:r>
            <a:br>
              <a:rPr lang="ru-RU" altLang="ru-RU" sz="1400"/>
            </a:br>
            <a:r>
              <a:rPr lang="ru-RU" altLang="ru-RU" sz="1400"/>
              <a:t>б) очень редко </a:t>
            </a:r>
            <a:br>
              <a:rPr lang="ru-RU" altLang="ru-RU" sz="1400"/>
            </a:br>
            <a:endParaRPr lang="ru-RU" altLang="ru-RU" sz="1400"/>
          </a:p>
          <a:p>
            <a:pPr eaLnBrk="1" hangingPunct="1"/>
            <a:r>
              <a:rPr lang="ru-RU" altLang="ru-RU" sz="1400"/>
              <a:t>14.Ваше личное отношение к здоровому образу жизни</a:t>
            </a:r>
            <a:br>
              <a:rPr lang="ru-RU" altLang="ru-RU" sz="1400"/>
            </a:br>
            <a:r>
              <a:rPr lang="ru-RU" altLang="ru-RU" sz="1400"/>
              <a:t>а) это здорово;</a:t>
            </a:r>
            <a:br>
              <a:rPr lang="ru-RU" altLang="ru-RU" sz="1400"/>
            </a:br>
            <a:r>
              <a:rPr lang="ru-RU" altLang="ru-RU" sz="1400"/>
              <a:t>б) можно обойтись и без него; </a:t>
            </a:r>
            <a:br>
              <a:rPr lang="ru-RU" altLang="ru-RU" sz="1400"/>
            </a:br>
            <a:r>
              <a:rPr lang="ru-RU" altLang="ru-RU" sz="1400"/>
              <a:t>в) иногда следует соблюдать;</a:t>
            </a:r>
            <a:br>
              <a:rPr lang="ru-RU" altLang="ru-RU" sz="1400"/>
            </a:br>
            <a:r>
              <a:rPr lang="ru-RU" altLang="ru-RU" sz="1400"/>
              <a:t>г) не могу ответить;</a:t>
            </a:r>
            <a:br>
              <a:rPr lang="ru-RU" altLang="ru-RU" sz="1400"/>
            </a:br>
            <a:endParaRPr lang="ru-RU" altLang="ru-RU" sz="1400"/>
          </a:p>
          <a:p>
            <a:pPr eaLnBrk="1" hangingPunct="1"/>
            <a:r>
              <a:rPr lang="ru-RU" altLang="ru-RU" sz="1400"/>
              <a:t>15.Какое количество денег вы тратите на приобретение витаминов, полезных продуктов питания (фрукты, овощи и т.д.)</a:t>
            </a:r>
            <a:br>
              <a:rPr lang="ru-RU" altLang="ru-RU" sz="1400"/>
            </a:br>
            <a:r>
              <a:rPr lang="ru-RU" altLang="ru-RU" sz="1400"/>
              <a:t>а) много (почти все)</a:t>
            </a:r>
            <a:br>
              <a:rPr lang="ru-RU" altLang="ru-RU" sz="1400"/>
            </a:br>
            <a:r>
              <a:rPr lang="ru-RU" altLang="ru-RU" sz="1400"/>
              <a:t>б) достаточно много</a:t>
            </a:r>
            <a:br>
              <a:rPr lang="ru-RU" altLang="ru-RU" sz="1400"/>
            </a:br>
            <a:r>
              <a:rPr lang="ru-RU" altLang="ru-RU" sz="1400"/>
              <a:t>в) мало</a:t>
            </a:r>
            <a:br>
              <a:rPr lang="ru-RU" altLang="ru-RU" sz="1400"/>
            </a:br>
            <a:r>
              <a:rPr lang="ru-RU" altLang="ru-RU" sz="1400"/>
              <a:t>г) почти не трачу </a:t>
            </a:r>
          </a:p>
          <a:p>
            <a:pPr eaLnBrk="1" hangingPunct="1"/>
            <a:endParaRPr lang="ru-RU" altLang="ru-RU" sz="1400"/>
          </a:p>
          <a:p>
            <a:pPr eaLnBrk="1" hangingPunct="1"/>
            <a:r>
              <a:rPr lang="ru-RU" altLang="ru-RU" sz="1400"/>
              <a:t>16.Для поднятия жизненного тонуса необходимо (выбрать все возможные варианты):</a:t>
            </a:r>
            <a:br>
              <a:rPr lang="ru-RU" altLang="ru-RU" sz="1400"/>
            </a:br>
            <a:r>
              <a:rPr lang="ru-RU" altLang="ru-RU" sz="1400"/>
              <a:t>а) соблюдение режима дня</a:t>
            </a:r>
            <a:br>
              <a:rPr lang="ru-RU" altLang="ru-RU" sz="1400"/>
            </a:br>
            <a:r>
              <a:rPr lang="ru-RU" altLang="ru-RU" sz="1400"/>
              <a:t>б) занятие спортом</a:t>
            </a:r>
            <a:br>
              <a:rPr lang="ru-RU" altLang="ru-RU" sz="1400"/>
            </a:br>
            <a:r>
              <a:rPr lang="ru-RU" altLang="ru-RU" sz="1400"/>
              <a:t>в) постоянные прогулки на природе</a:t>
            </a:r>
            <a:br>
              <a:rPr lang="ru-RU" altLang="ru-RU" sz="1400"/>
            </a:br>
            <a:r>
              <a:rPr lang="ru-RU" altLang="ru-RU" sz="1400"/>
              <a:t>г) употребление алкоголя</a:t>
            </a:r>
            <a:br>
              <a:rPr lang="ru-RU" altLang="ru-RU" sz="1400"/>
            </a:br>
            <a:r>
              <a:rPr lang="ru-RU" altLang="ru-RU" sz="1400"/>
              <a:t>д) использование легкого наркотика</a:t>
            </a:r>
            <a:br>
              <a:rPr lang="ru-RU" altLang="ru-RU" sz="1400"/>
            </a:br>
            <a:r>
              <a:rPr lang="ru-RU" altLang="ru-RU" sz="1400"/>
              <a:t>е) одухотворенная литература</a:t>
            </a:r>
            <a:br>
              <a:rPr lang="ru-RU" altLang="ru-RU" sz="1400"/>
            </a:br>
            <a:r>
              <a:rPr lang="ru-RU" altLang="ru-RU" sz="1400"/>
              <a:t>ж) Ваш вариант___________________________________________</a:t>
            </a:r>
            <a:br>
              <a:rPr lang="ru-RU" altLang="ru-RU" sz="1400"/>
            </a:br>
            <a:endParaRPr lang="ru-RU" altLang="ru-RU" sz="1400"/>
          </a:p>
          <a:p>
            <a:pPr eaLnBrk="1" hangingPunct="1"/>
            <a:r>
              <a:rPr lang="ru-RU" altLang="ru-RU" sz="1400"/>
              <a:t>17.Как Вы считаете, абсолютно здоровая нация это:</a:t>
            </a:r>
            <a:br>
              <a:rPr lang="ru-RU" altLang="ru-RU" sz="1400"/>
            </a:br>
            <a:r>
              <a:rPr lang="ru-RU" altLang="ru-RU" sz="1400"/>
              <a:t>а) иллюзия     б) реальность.</a:t>
            </a:r>
          </a:p>
          <a:p>
            <a:pPr eaLnBrk="1" hangingPunct="1"/>
            <a:r>
              <a:rPr lang="ru-RU" altLang="ru-RU" sz="1400" b="1" i="1"/>
              <a:t>			БОЛЬШОЕ СПАСИБО ЗА ВАШИ ОТВЕТЫ!</a:t>
            </a:r>
            <a:endParaRPr lang="ru-RU" altLang="ru-RU" sz="1400"/>
          </a:p>
          <a:p>
            <a:pPr eaLnBrk="1" hangingPunct="1"/>
            <a:r>
              <a:rPr lang="ru-RU" altLang="ru-RU" sz="1600"/>
              <a:t/>
            </a:r>
            <a:br>
              <a:rPr lang="ru-RU" altLang="ru-RU" sz="1600"/>
            </a:br>
            <a:endParaRPr lang="ru-RU" altLang="ru-RU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85750" y="0"/>
            <a:ext cx="5759450" cy="508000"/>
          </a:xfrm>
        </p:spPr>
        <p:txBody>
          <a:bodyPr/>
          <a:lstStyle/>
          <a:p>
            <a:pPr>
              <a:defRPr/>
            </a:pPr>
            <a:r>
              <a:rPr lang="ru-RU" altLang="ru-RU" smtClean="0"/>
              <a:t>Самостоятельная работа</a:t>
            </a:r>
          </a:p>
        </p:txBody>
      </p:sp>
      <p:sp>
        <p:nvSpPr>
          <p:cNvPr id="5" name="TextBox 4">
            <a:extLst>
              <a:ext uri="{FF2B5EF4-FFF2-40B4-BE49-F238E27FC236}"/>
            </a:extLst>
          </p:cNvPr>
          <p:cNvSpPr txBox="1"/>
          <p:nvPr/>
        </p:nvSpPr>
        <p:spPr>
          <a:xfrm>
            <a:off x="1214438" y="1052513"/>
            <a:ext cx="6715125" cy="2216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14350" indent="-514350" eaLnBrk="1" hangingPunct="1">
              <a:defRPr/>
            </a:pPr>
            <a:r>
              <a:rPr lang="ru-RU" sz="2400" dirty="0"/>
              <a:t>Работа в парах.</a:t>
            </a:r>
          </a:p>
          <a:p>
            <a:pPr marL="514350" indent="-514350" eaLnBrk="1" hangingPunct="1">
              <a:defRPr/>
            </a:pPr>
            <a:endParaRPr lang="ru-RU" sz="2400" dirty="0"/>
          </a:p>
          <a:p>
            <a:pPr indent="26988" eaLnBrk="1" hangingPunct="1">
              <a:defRPr/>
            </a:pPr>
            <a:r>
              <a:rPr lang="ru-RU" sz="2400" dirty="0"/>
              <a:t>Соблюдая Правила составления анкет, разработайте анкету </a:t>
            </a:r>
          </a:p>
          <a:p>
            <a:pPr marL="514350" indent="-514350" eaLnBrk="1" hangingPunct="1">
              <a:defRPr/>
            </a:pPr>
            <a:r>
              <a:rPr lang="ru-RU" sz="2400" dirty="0"/>
              <a:t>(10-15 вопросов,  тема -  свободная)</a:t>
            </a:r>
          </a:p>
          <a:p>
            <a:pPr eaLnBrk="1" hangingPunct="1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Самостоятельная работа</a:t>
            </a:r>
          </a:p>
        </p:txBody>
      </p:sp>
      <p:sp>
        <p:nvSpPr>
          <p:cNvPr id="29699" name="Объект 2"/>
          <p:cNvSpPr>
            <a:spLocks noGrp="1" noChangeArrowheads="1"/>
          </p:cNvSpPr>
          <p:nvPr>
            <p:ph idx="1"/>
          </p:nvPr>
        </p:nvSpPr>
        <p:spPr>
          <a:xfrm>
            <a:off x="0" y="1628775"/>
            <a:ext cx="9036050" cy="4822825"/>
          </a:xfrm>
        </p:spPr>
        <p:txBody>
          <a:bodyPr/>
          <a:lstStyle/>
          <a:p>
            <a:r>
              <a:rPr lang="ru-RU" altLang="ru-RU" smtClean="0"/>
              <a:t>В чем специфика методов опроса? </a:t>
            </a:r>
          </a:p>
          <a:p>
            <a:r>
              <a:rPr lang="ru-RU" altLang="ru-RU" smtClean="0"/>
              <a:t>Какие  этапы проведение опроса? </a:t>
            </a:r>
          </a:p>
          <a:p>
            <a:r>
              <a:rPr lang="ru-RU" altLang="ru-RU" smtClean="0"/>
              <a:t>Перечислите виды вопросов в чем специфика каждого из них? </a:t>
            </a:r>
          </a:p>
          <a:p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1143000" y="214313"/>
            <a:ext cx="6643688" cy="508000"/>
          </a:xfrm>
        </p:spPr>
        <p:txBody>
          <a:bodyPr/>
          <a:lstStyle/>
          <a:p>
            <a:pPr algn="ctr">
              <a:defRPr/>
            </a:pPr>
            <a:r>
              <a:rPr lang="uk-UA" altLang="ru-RU" sz="2400" smtClean="0"/>
              <a:t>Широкое использование данного метода объясняется:</a:t>
            </a:r>
            <a:r>
              <a:rPr lang="ru-RU" altLang="ru-RU" sz="2400" smtClean="0"/>
              <a:t/>
            </a:r>
            <a:br>
              <a:rPr lang="ru-RU" altLang="ru-RU" sz="2400" smtClean="0"/>
            </a:br>
            <a:endParaRPr lang="ru-RU" altLang="ru-RU" sz="2400" smtClean="0"/>
          </a:p>
        </p:txBody>
      </p:sp>
      <p:sp>
        <p:nvSpPr>
          <p:cNvPr id="5123" name="Содержимое 2"/>
          <p:cNvSpPr>
            <a:spLocks noGrp="1" noChangeArrowheads="1"/>
          </p:cNvSpPr>
          <p:nvPr>
            <p:ph idx="1"/>
          </p:nvPr>
        </p:nvSpPr>
        <p:spPr>
          <a:xfrm>
            <a:off x="0" y="692150"/>
            <a:ext cx="8929688" cy="4822825"/>
          </a:xfrm>
        </p:spPr>
        <p:txBody>
          <a:bodyPr/>
          <a:lstStyle/>
          <a:p>
            <a:pPr>
              <a:buFontTx/>
              <a:buNone/>
            </a:pPr>
            <a:endParaRPr lang="ru-RU" altLang="ru-RU" smtClean="0"/>
          </a:p>
          <a:p>
            <a:pPr algn="just"/>
            <a:r>
              <a:rPr lang="uk-UA" altLang="ru-RU" smtClean="0"/>
              <a:t>Универсальностью,</a:t>
            </a:r>
            <a:endParaRPr lang="ru-RU" altLang="ru-RU" smtClean="0"/>
          </a:p>
          <a:p>
            <a:pPr algn="just"/>
            <a:r>
              <a:rPr lang="uk-UA" altLang="ru-RU" smtClean="0"/>
              <a:t>Сравнительной легкостью применения и обработки данных. </a:t>
            </a:r>
            <a:endParaRPr lang="ru-RU" altLang="ru-RU" smtClean="0"/>
          </a:p>
          <a:p>
            <a:pPr algn="just"/>
            <a:r>
              <a:rPr lang="uk-UA" altLang="ru-RU" smtClean="0"/>
              <a:t>Короткий срок получения информации о реальной деятельности, поступках опрашиваемого, информацию о его настроениях, намерениях, оценках окружающей действительности. </a:t>
            </a:r>
            <a:endParaRPr lang="ru-RU" altLang="ru-RU" smtClean="0"/>
          </a:p>
          <a:p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1285875" y="0"/>
            <a:ext cx="6143625" cy="714375"/>
          </a:xfrm>
        </p:spPr>
        <p:txBody>
          <a:bodyPr/>
          <a:lstStyle/>
          <a:p>
            <a:pPr algn="ctr">
              <a:defRPr/>
            </a:pPr>
            <a:r>
              <a:rPr lang="ru-RU" altLang="ru-RU" b="0" smtClean="0"/>
              <a:t>Достоинства опросных методов</a:t>
            </a:r>
            <a:r>
              <a:rPr lang="en-US" altLang="ru-RU" b="0" smtClean="0"/>
              <a:t>:</a:t>
            </a:r>
            <a:endParaRPr lang="ru-RU" altLang="ru-RU" b="0" smtClean="0"/>
          </a:p>
        </p:txBody>
      </p:sp>
      <p:sp>
        <p:nvSpPr>
          <p:cNvPr id="6147" name="Содержимое 2"/>
          <p:cNvSpPr>
            <a:spLocks noGrp="1" noChangeArrowheads="1"/>
          </p:cNvSpPr>
          <p:nvPr>
            <p:ph idx="1"/>
          </p:nvPr>
        </p:nvSpPr>
        <p:spPr>
          <a:xfrm>
            <a:off x="0" y="1143000"/>
            <a:ext cx="9144000" cy="6165850"/>
          </a:xfrm>
        </p:spPr>
        <p:txBody>
          <a:bodyPr/>
          <a:lstStyle/>
          <a:p>
            <a:pPr algn="just"/>
            <a:r>
              <a:rPr lang="ru-RU" altLang="ru-RU" sz="3200" smtClean="0"/>
              <a:t>Быстрота получения информации:</a:t>
            </a:r>
          </a:p>
          <a:p>
            <a:pPr algn="just"/>
            <a:r>
              <a:rPr lang="ru-RU" altLang="ru-RU" sz="3200" smtClean="0"/>
              <a:t>Возможность получения информации в широких пределах заданной тематики;</a:t>
            </a:r>
          </a:p>
          <a:p>
            <a:pPr algn="just"/>
            <a:r>
              <a:rPr lang="ru-RU" altLang="ru-RU" sz="3200" smtClean="0"/>
              <a:t>Возможность математической обработки полученной информации;</a:t>
            </a:r>
          </a:p>
          <a:p>
            <a:pPr algn="just"/>
            <a:r>
              <a:rPr lang="ru-RU" altLang="ru-RU" sz="3200" smtClean="0"/>
              <a:t>Сравнительная легкость получения большого количества данных.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1214438" y="0"/>
            <a:ext cx="5759450" cy="508000"/>
          </a:xfrm>
        </p:spPr>
        <p:txBody>
          <a:bodyPr/>
          <a:lstStyle/>
          <a:p>
            <a:pPr algn="ctr">
              <a:defRPr/>
            </a:pPr>
            <a:r>
              <a:rPr lang="ru-RU" altLang="ru-RU" smtClean="0"/>
              <a:t>Виды опросов</a:t>
            </a:r>
            <a:r>
              <a:rPr lang="en-US" altLang="ru-RU" smtClean="0"/>
              <a:t>:</a:t>
            </a:r>
            <a:endParaRPr lang="ru-RU" altLang="ru-RU" smtClean="0"/>
          </a:p>
        </p:txBody>
      </p:sp>
      <p:sp>
        <p:nvSpPr>
          <p:cNvPr id="7171" name="Содержимое 2"/>
          <p:cNvSpPr>
            <a:spLocks noGrp="1" noChangeArrowheads="1"/>
          </p:cNvSpPr>
          <p:nvPr>
            <p:ph idx="1"/>
          </p:nvPr>
        </p:nvSpPr>
        <p:spPr>
          <a:xfrm>
            <a:off x="0" y="1928813"/>
            <a:ext cx="9144000" cy="6165850"/>
          </a:xfrm>
        </p:spPr>
        <p:txBody>
          <a:bodyPr/>
          <a:lstStyle/>
          <a:p>
            <a:r>
              <a:rPr lang="en-US" altLang="ru-RU" sz="3600" smtClean="0"/>
              <a:t>C</a:t>
            </a:r>
            <a:r>
              <a:rPr lang="ru-RU" altLang="ru-RU" sz="3600" smtClean="0"/>
              <a:t>плошной и выборочный;</a:t>
            </a:r>
          </a:p>
          <a:p>
            <a:r>
              <a:rPr lang="ru-RU" altLang="ru-RU" sz="3600" smtClean="0"/>
              <a:t>Индивидуальный и групповой;</a:t>
            </a:r>
          </a:p>
          <a:p>
            <a:r>
              <a:rPr lang="ru-RU" altLang="ru-RU" sz="3600" smtClean="0"/>
              <a:t>Очный и заочный;</a:t>
            </a:r>
          </a:p>
          <a:p>
            <a:r>
              <a:rPr lang="ru-RU" altLang="ru-RU" sz="3600" smtClean="0"/>
              <a:t>Гласный и анонимный.</a:t>
            </a:r>
          </a:p>
          <a:p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1331913" y="0"/>
            <a:ext cx="6597650" cy="508000"/>
          </a:xfrm>
        </p:spPr>
        <p:txBody>
          <a:bodyPr/>
          <a:lstStyle/>
          <a:p>
            <a:pPr>
              <a:defRPr/>
            </a:pPr>
            <a:r>
              <a:rPr lang="ru-RU" altLang="ru-RU" smtClean="0"/>
              <a:t>Требования к опросным методам</a:t>
            </a:r>
          </a:p>
        </p:txBody>
      </p:sp>
      <p:sp>
        <p:nvSpPr>
          <p:cNvPr id="8195" name="Содержимое 2"/>
          <p:cNvSpPr>
            <a:spLocks noGrp="1" noChangeArrowheads="1"/>
          </p:cNvSpPr>
          <p:nvPr>
            <p:ph idx="1"/>
          </p:nvPr>
        </p:nvSpPr>
        <p:spPr>
          <a:xfrm>
            <a:off x="0" y="692150"/>
            <a:ext cx="9144000" cy="4822825"/>
          </a:xfrm>
        </p:spPr>
        <p:txBody>
          <a:bodyPr/>
          <a:lstStyle/>
          <a:p>
            <a:pPr algn="just"/>
            <a:r>
              <a:rPr lang="ru-RU" altLang="ru-RU" smtClean="0"/>
              <a:t>Соответствие вопросов целям и задачам исследования;</a:t>
            </a:r>
          </a:p>
          <a:p>
            <a:pPr algn="just"/>
            <a:r>
              <a:rPr lang="ru-RU" altLang="ru-RU" smtClean="0"/>
              <a:t>Адекватное отражение измеряемых характеристик в содержании вопросов;</a:t>
            </a:r>
          </a:p>
          <a:p>
            <a:pPr algn="just"/>
            <a:r>
              <a:rPr lang="ru-RU" altLang="ru-RU" smtClean="0"/>
              <a:t>Нейтральность и однозначность вопросов, обеспечивающие наибольшую объективность ответов;</a:t>
            </a:r>
          </a:p>
          <a:p>
            <a:pPr algn="just"/>
            <a:r>
              <a:rPr lang="ru-RU" altLang="ru-RU" smtClean="0"/>
              <a:t>Доступность и понятность вопросов;</a:t>
            </a:r>
          </a:p>
          <a:p>
            <a:pPr algn="just"/>
            <a:r>
              <a:rPr lang="ru-RU" altLang="ru-RU" smtClean="0"/>
              <a:t>Самостоятельность ответов;</a:t>
            </a:r>
          </a:p>
          <a:p>
            <a:pPr algn="just"/>
            <a:r>
              <a:rPr lang="ru-RU" altLang="ru-RU" smtClean="0"/>
              <a:t>Доверительная психологическая обстановка при опросе.</a:t>
            </a:r>
          </a:p>
          <a:p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altLang="ru-RU" smtClean="0"/>
              <a:t>Этапы опроса</a:t>
            </a:r>
            <a:r>
              <a:rPr lang="en-US" altLang="ru-RU" smtClean="0"/>
              <a:t>:</a:t>
            </a:r>
            <a:endParaRPr lang="ru-RU" altLang="ru-RU" smtClean="0"/>
          </a:p>
        </p:txBody>
      </p:sp>
      <p:sp>
        <p:nvSpPr>
          <p:cNvPr id="9219" name="Содержимое 2"/>
          <p:cNvSpPr>
            <a:spLocks noGrp="1" noChangeArrowheads="1"/>
          </p:cNvSpPr>
          <p:nvPr>
            <p:ph idx="1"/>
          </p:nvPr>
        </p:nvSpPr>
        <p:spPr>
          <a:xfrm>
            <a:off x="0" y="1785938"/>
            <a:ext cx="9144000" cy="4822825"/>
          </a:xfrm>
        </p:spPr>
        <p:txBody>
          <a:bodyPr/>
          <a:lstStyle/>
          <a:p>
            <a:pPr algn="just"/>
            <a:r>
              <a:rPr lang="ru-RU" altLang="ru-RU" sz="4000" smtClean="0"/>
              <a:t>Адаптация</a:t>
            </a:r>
            <a:r>
              <a:rPr lang="en-US" altLang="ru-RU" sz="4000" smtClean="0"/>
              <a:t>;</a:t>
            </a:r>
          </a:p>
          <a:p>
            <a:pPr algn="just"/>
            <a:r>
              <a:rPr lang="ru-RU" altLang="ru-RU" sz="4000" smtClean="0"/>
              <a:t>Достижение поставленной цели</a:t>
            </a:r>
            <a:r>
              <a:rPr lang="en-US" altLang="ru-RU" sz="4000" smtClean="0"/>
              <a:t>;</a:t>
            </a:r>
            <a:r>
              <a:rPr lang="ru-RU" altLang="ru-RU" sz="4000" smtClean="0"/>
              <a:t> </a:t>
            </a:r>
            <a:endParaRPr lang="en-US" altLang="ru-RU" sz="4000" smtClean="0"/>
          </a:p>
          <a:p>
            <a:pPr algn="just"/>
            <a:r>
              <a:rPr lang="en-US" altLang="ru-RU" sz="4000" smtClean="0"/>
              <a:t>C</a:t>
            </a:r>
            <a:r>
              <a:rPr lang="ru-RU" altLang="ru-RU" sz="4000" smtClean="0"/>
              <a:t>нятие напряжения.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2"/>
          <p:cNvSpPr>
            <a:spLocks noGrp="1" noChangeArrowheads="1"/>
          </p:cNvSpPr>
          <p:nvPr>
            <p:ph idx="1"/>
          </p:nvPr>
        </p:nvSpPr>
        <p:spPr>
          <a:xfrm>
            <a:off x="214313" y="1643063"/>
            <a:ext cx="8715375" cy="4822825"/>
          </a:xfrm>
        </p:spPr>
        <p:txBody>
          <a:bodyPr/>
          <a:lstStyle/>
          <a:p>
            <a:pPr marL="4763" indent="19050" algn="just" eaLnBrk="1" hangingPunct="1">
              <a:buFontTx/>
              <a:buNone/>
            </a:pPr>
            <a:r>
              <a:rPr lang="uk-UA" altLang="ru-RU" sz="3200" smtClean="0">
                <a:solidFill>
                  <a:schemeClr val="tx1"/>
                </a:solidFill>
              </a:rPr>
              <a:t>Беседа </a:t>
            </a:r>
            <a:r>
              <a:rPr lang="en-US" altLang="ru-RU" sz="3200" smtClean="0">
                <a:solidFill>
                  <a:schemeClr val="tx1"/>
                </a:solidFill>
              </a:rPr>
              <a:t>- </a:t>
            </a:r>
            <a:r>
              <a:rPr lang="uk-UA" altLang="ru-RU" smtClean="0">
                <a:solidFill>
                  <a:schemeClr val="tx1"/>
                </a:solidFill>
              </a:rPr>
              <a:t>это один из методов опроса, представляющий собой относительно свободный диалог между исследователем и исследуемым (исследуемыми) на определенную тему, т.е. метод получения информации на основе вербальной (словесной) коммуникации. </a:t>
            </a:r>
          </a:p>
        </p:txBody>
      </p:sp>
      <p:pic>
        <p:nvPicPr>
          <p:cNvPr id="10243" name="Picture 5" descr="http://t1.gstatic.com/images?q=tbn:ANd9GcSANPA3pWslL792DS2F4eDPAuhfnyWmebytSs6ORHOoJd0I0_3pS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188" y="642938"/>
            <a:ext cx="571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>
            <a:extLst>
              <a:ext uri="{FF2B5EF4-FFF2-40B4-BE49-F238E27FC236}"/>
            </a:extLst>
          </p:cNvPr>
          <p:cNvSpPr/>
          <p:nvPr/>
        </p:nvSpPr>
        <p:spPr>
          <a:xfrm>
            <a:off x="2714625" y="0"/>
            <a:ext cx="2786063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uk-UA" sz="3600" dirty="0" err="1">
                <a:solidFill>
                  <a:schemeClr val="bg1"/>
                </a:solidFill>
                <a:latin typeface="+mj-lt"/>
              </a:rPr>
              <a:t>Беседа</a:t>
            </a:r>
            <a:endParaRPr lang="ru-RU" sz="36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071563"/>
            <a:ext cx="8143875" cy="6523037"/>
          </a:xfrm>
        </p:spPr>
        <p:txBody>
          <a:bodyPr/>
          <a:lstStyle/>
          <a:p>
            <a:pPr marL="4763" indent="19050" algn="just" eaLnBrk="1" hangingPunct="1">
              <a:buFont typeface="Wingdings" pitchFamily="2" charset="2"/>
              <a:buChar char="Ø"/>
              <a:defRPr/>
            </a:pPr>
            <a:r>
              <a:rPr lang="ru-RU" sz="2400" dirty="0"/>
              <a:t>Я</a:t>
            </a:r>
            <a:r>
              <a:rPr lang="uk-UA" sz="2400" dirty="0" err="1"/>
              <a:t>сные</a:t>
            </a:r>
            <a:r>
              <a:rPr lang="uk-UA" sz="2400" dirty="0"/>
              <a:t>, сжатые и содержательные вступительные </a:t>
            </a:r>
            <a:r>
              <a:rPr lang="uk-UA" sz="2400" dirty="0" err="1"/>
              <a:t>фразы</a:t>
            </a:r>
            <a:r>
              <a:rPr lang="uk-UA" sz="2400" dirty="0"/>
              <a:t> и </a:t>
            </a:r>
            <a:r>
              <a:rPr lang="uk-UA" sz="2400" dirty="0" err="1"/>
              <a:t>объяснения</a:t>
            </a:r>
            <a:r>
              <a:rPr lang="uk-UA" sz="2400" dirty="0"/>
              <a:t>;</a:t>
            </a:r>
            <a:endParaRPr lang="ru-RU" sz="2400" dirty="0"/>
          </a:p>
          <a:p>
            <a:pPr marL="4763" indent="19050" algn="just" eaLnBrk="1" hangingPunct="1">
              <a:buFont typeface="Wingdings" pitchFamily="2" charset="2"/>
              <a:buChar char="Ø"/>
              <a:defRPr/>
            </a:pPr>
            <a:r>
              <a:rPr lang="uk-UA" sz="2400" dirty="0" err="1"/>
              <a:t>Проявление</a:t>
            </a:r>
            <a:r>
              <a:rPr lang="uk-UA" sz="2400" dirty="0"/>
              <a:t> </a:t>
            </a:r>
            <a:r>
              <a:rPr lang="uk-UA" sz="2400" dirty="0" err="1"/>
              <a:t>уважения</a:t>
            </a:r>
            <a:r>
              <a:rPr lang="uk-UA" sz="2400" dirty="0"/>
              <a:t> к </a:t>
            </a:r>
            <a:r>
              <a:rPr lang="uk-UA" sz="2400" dirty="0" err="1"/>
              <a:t>личности</a:t>
            </a:r>
            <a:r>
              <a:rPr lang="uk-UA" sz="2400" dirty="0"/>
              <a:t> </a:t>
            </a:r>
            <a:r>
              <a:rPr lang="uk-UA" sz="2400" dirty="0" err="1"/>
              <a:t>собеседника</a:t>
            </a:r>
            <a:r>
              <a:rPr lang="uk-UA" sz="2400" dirty="0"/>
              <a:t>, </a:t>
            </a:r>
            <a:r>
              <a:rPr lang="uk-UA" sz="2400" dirty="0" err="1"/>
              <a:t>внимание</a:t>
            </a:r>
            <a:r>
              <a:rPr lang="uk-UA" sz="2400" dirty="0"/>
              <a:t> к </a:t>
            </a:r>
            <a:r>
              <a:rPr lang="uk-UA" sz="2400" dirty="0" err="1"/>
              <a:t>его</a:t>
            </a:r>
            <a:r>
              <a:rPr lang="uk-UA" sz="2400" dirty="0"/>
              <a:t> </a:t>
            </a:r>
            <a:r>
              <a:rPr lang="uk-UA" sz="2400" dirty="0" err="1"/>
              <a:t>мнению</a:t>
            </a:r>
            <a:r>
              <a:rPr lang="uk-UA" sz="2400" dirty="0"/>
              <a:t> и </a:t>
            </a:r>
            <a:r>
              <a:rPr lang="uk-UA" sz="2400" dirty="0" err="1"/>
              <a:t>интересам</a:t>
            </a:r>
            <a:r>
              <a:rPr lang="uk-UA" sz="2400" dirty="0"/>
              <a:t> (</a:t>
            </a:r>
            <a:r>
              <a:rPr lang="uk-UA" sz="2400" dirty="0" err="1"/>
              <a:t>нужно</a:t>
            </a:r>
            <a:r>
              <a:rPr lang="uk-UA" sz="2400" dirty="0"/>
              <a:t> </a:t>
            </a:r>
            <a:r>
              <a:rPr lang="uk-UA" sz="2400" dirty="0" err="1"/>
              <a:t>дать</a:t>
            </a:r>
            <a:r>
              <a:rPr lang="uk-UA" sz="2400" dirty="0"/>
              <a:t> это </a:t>
            </a:r>
            <a:r>
              <a:rPr lang="uk-UA" sz="2400" dirty="0" err="1"/>
              <a:t>почувствовать</a:t>
            </a:r>
            <a:r>
              <a:rPr lang="uk-UA" sz="2400" dirty="0"/>
              <a:t>);</a:t>
            </a:r>
            <a:endParaRPr lang="ru-RU" sz="2400" dirty="0"/>
          </a:p>
          <a:p>
            <a:pPr marL="4763" indent="19050" algn="just" eaLnBrk="1" hangingPunct="1">
              <a:buFont typeface="Wingdings" pitchFamily="2" charset="2"/>
              <a:buChar char="Ø"/>
              <a:defRPr/>
            </a:pPr>
            <a:r>
              <a:rPr lang="uk-UA" sz="2400" dirty="0" err="1"/>
              <a:t>Положительные</a:t>
            </a:r>
            <a:r>
              <a:rPr lang="uk-UA" sz="2400" dirty="0"/>
              <a:t> </a:t>
            </a:r>
            <a:r>
              <a:rPr lang="uk-UA" sz="2400" dirty="0" err="1"/>
              <a:t>замечания</a:t>
            </a:r>
            <a:r>
              <a:rPr lang="uk-UA" sz="2400" dirty="0"/>
              <a:t> (у любого </a:t>
            </a:r>
            <a:r>
              <a:rPr lang="uk-UA" sz="2400" dirty="0" err="1"/>
              <a:t>человека</a:t>
            </a:r>
            <a:r>
              <a:rPr lang="uk-UA" sz="2400" dirty="0"/>
              <a:t> </a:t>
            </a:r>
            <a:r>
              <a:rPr lang="uk-UA" sz="2400" dirty="0" err="1"/>
              <a:t>есть</a:t>
            </a:r>
            <a:r>
              <a:rPr lang="uk-UA" sz="2400" dirty="0"/>
              <a:t> </a:t>
            </a:r>
            <a:r>
              <a:rPr lang="uk-UA" sz="2400" dirty="0" err="1"/>
              <a:t>положительные</a:t>
            </a:r>
            <a:r>
              <a:rPr lang="uk-UA" sz="2400" dirty="0"/>
              <a:t> </a:t>
            </a:r>
            <a:r>
              <a:rPr lang="uk-UA" sz="2400" dirty="0" err="1"/>
              <a:t>качества</a:t>
            </a:r>
            <a:r>
              <a:rPr lang="uk-UA" sz="2400" dirty="0"/>
              <a:t>);</a:t>
            </a:r>
            <a:endParaRPr lang="ru-RU" sz="2400" dirty="0"/>
          </a:p>
          <a:p>
            <a:pPr marL="4763" indent="19050"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uk-UA" sz="2400" dirty="0" err="1"/>
              <a:t>Искусное</a:t>
            </a:r>
            <a:r>
              <a:rPr lang="uk-UA" sz="2400" dirty="0"/>
              <a:t> проявление </a:t>
            </a:r>
            <a:r>
              <a:rPr lang="uk-UA" sz="2400" dirty="0" err="1"/>
              <a:t>экспрессии</a:t>
            </a:r>
            <a:r>
              <a:rPr lang="uk-UA" sz="2400" dirty="0"/>
              <a:t> (тон, тембр </a:t>
            </a:r>
            <a:r>
              <a:rPr lang="uk-UA" sz="2400" dirty="0" err="1"/>
              <a:t>голоса</a:t>
            </a:r>
            <a:r>
              <a:rPr lang="uk-UA" sz="2400" dirty="0"/>
              <a:t>, </a:t>
            </a:r>
            <a:r>
              <a:rPr lang="uk-UA" sz="2400" dirty="0" err="1"/>
              <a:t>интонации</a:t>
            </a:r>
            <a:r>
              <a:rPr lang="uk-UA" sz="2400" dirty="0"/>
              <a:t>, </a:t>
            </a:r>
            <a:r>
              <a:rPr lang="uk-UA" sz="2400" dirty="0" err="1"/>
              <a:t>мимика</a:t>
            </a:r>
            <a:r>
              <a:rPr lang="uk-UA" sz="2400" dirty="0"/>
              <a:t> и т.п.), </a:t>
            </a:r>
            <a:r>
              <a:rPr lang="uk-UA" sz="2400" dirty="0" err="1"/>
              <a:t>которая</a:t>
            </a:r>
            <a:r>
              <a:rPr lang="uk-UA" sz="2400" dirty="0"/>
              <a:t> призвана </a:t>
            </a:r>
            <a:r>
              <a:rPr lang="uk-UA" sz="2400" dirty="0" err="1"/>
              <a:t>подтвердить</a:t>
            </a:r>
            <a:r>
              <a:rPr lang="uk-UA" sz="2400" dirty="0"/>
              <a:t> </a:t>
            </a:r>
            <a:r>
              <a:rPr lang="uk-UA" sz="2400" dirty="0" err="1"/>
              <a:t>убежденность</a:t>
            </a:r>
            <a:r>
              <a:rPr lang="uk-UA" sz="2400" dirty="0"/>
              <a:t> </a:t>
            </a:r>
            <a:r>
              <a:rPr lang="uk-UA" sz="2400" dirty="0" err="1"/>
              <a:t>человека</a:t>
            </a:r>
            <a:r>
              <a:rPr lang="uk-UA" sz="2400" dirty="0"/>
              <a:t> в том, о </a:t>
            </a:r>
            <a:r>
              <a:rPr lang="uk-UA" sz="2400" dirty="0" err="1"/>
              <a:t>чем</a:t>
            </a:r>
            <a:r>
              <a:rPr lang="uk-UA" sz="2400" dirty="0"/>
              <a:t> </a:t>
            </a:r>
            <a:r>
              <a:rPr lang="uk-UA" sz="2400" dirty="0" err="1"/>
              <a:t>идет</a:t>
            </a:r>
            <a:r>
              <a:rPr lang="uk-UA" sz="2400" dirty="0"/>
              <a:t> </a:t>
            </a:r>
            <a:r>
              <a:rPr lang="uk-UA" sz="2400" dirty="0" err="1"/>
              <a:t>речь</a:t>
            </a:r>
            <a:r>
              <a:rPr lang="uk-UA" sz="2400" dirty="0"/>
              <a:t>, </a:t>
            </a:r>
            <a:r>
              <a:rPr lang="uk-UA" sz="2400" dirty="0" err="1"/>
              <a:t>его</a:t>
            </a:r>
            <a:r>
              <a:rPr lang="uk-UA" sz="2400" dirty="0"/>
              <a:t> </a:t>
            </a:r>
            <a:r>
              <a:rPr lang="uk-UA" sz="2400" dirty="0" err="1"/>
              <a:t>заинтересованность</a:t>
            </a:r>
            <a:r>
              <a:rPr lang="uk-UA" sz="2400" dirty="0"/>
              <a:t> в </a:t>
            </a:r>
            <a:r>
              <a:rPr lang="uk-UA" sz="2400" dirty="0" err="1"/>
              <a:t>затрагиваемых</a:t>
            </a:r>
            <a:r>
              <a:rPr lang="uk-UA" sz="2400" dirty="0"/>
              <a:t> </a:t>
            </a:r>
            <a:r>
              <a:rPr lang="uk-UA" sz="2400" dirty="0" err="1"/>
              <a:t>вопросах</a:t>
            </a:r>
            <a:r>
              <a:rPr lang="uk-UA" sz="3200" dirty="0"/>
              <a:t>.</a:t>
            </a:r>
            <a:endParaRPr lang="ru-RU" sz="3200" dirty="0"/>
          </a:p>
          <a:p>
            <a:pPr eaLnBrk="1" hangingPunct="1">
              <a:buFontTx/>
              <a:buNone/>
              <a:defRPr/>
            </a:pPr>
            <a:endParaRPr lang="ru-RU" sz="1800" dirty="0"/>
          </a:p>
        </p:txBody>
      </p:sp>
      <p:sp>
        <p:nvSpPr>
          <p:cNvPr id="4" name="Прямоугольник 3">
            <a:extLst>
              <a:ext uri="{FF2B5EF4-FFF2-40B4-BE49-F238E27FC236}"/>
            </a:extLst>
          </p:cNvPr>
          <p:cNvSpPr/>
          <p:nvPr/>
        </p:nvSpPr>
        <p:spPr>
          <a:xfrm>
            <a:off x="357188" y="0"/>
            <a:ext cx="800100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defRPr/>
            </a:pPr>
            <a:r>
              <a:rPr lang="uk-UA" sz="2800" kern="0" dirty="0">
                <a:solidFill>
                  <a:schemeClr val="bg1"/>
                </a:solidFill>
                <a:latin typeface="Arial"/>
              </a:rPr>
              <a:t>Благоприятный для беседы климат создают</a:t>
            </a:r>
            <a:r>
              <a:rPr lang="uk-UA" sz="2800" kern="0" dirty="0">
                <a:solidFill>
                  <a:srgbClr val="000000"/>
                </a:solidFill>
                <a:latin typeface="Arial"/>
              </a:rPr>
              <a:t>:</a:t>
            </a:r>
            <a:endParaRPr lang="ru-RU" sz="2800" kern="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268" name="Picture 5" descr="http://t1.gstatic.com/images?q=tbn:ANd9GcSANPA3pWslL792DS2F4eDPAuhfnyWmebytSs6ORHOoJd0I0_3pS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642938"/>
            <a:ext cx="571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19">
  <a:themeElements>
    <a:clrScheme name="219 8">
      <a:dk1>
        <a:srgbClr val="4D4D4D"/>
      </a:dk1>
      <a:lt1>
        <a:srgbClr val="FFFFFF"/>
      </a:lt1>
      <a:dk2>
        <a:srgbClr val="000000"/>
      </a:dk2>
      <a:lt2>
        <a:srgbClr val="224700"/>
      </a:lt2>
      <a:accent1>
        <a:srgbClr val="68A500"/>
      </a:accent1>
      <a:accent2>
        <a:srgbClr val="8CB400"/>
      </a:accent2>
      <a:accent3>
        <a:srgbClr val="FFFFFF"/>
      </a:accent3>
      <a:accent4>
        <a:srgbClr val="404040"/>
      </a:accent4>
      <a:accent5>
        <a:srgbClr val="B9CFAA"/>
      </a:accent5>
      <a:accent6>
        <a:srgbClr val="7EA300"/>
      </a:accent6>
      <a:hlink>
        <a:srgbClr val="C0C425"/>
      </a:hlink>
      <a:folHlink>
        <a:srgbClr val="EAEAEA"/>
      </a:folHlink>
    </a:clrScheme>
    <a:fontScheme name="21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19 1">
        <a:dk1>
          <a:srgbClr val="4D4D4D"/>
        </a:dk1>
        <a:lt1>
          <a:srgbClr val="FFFFFF"/>
        </a:lt1>
        <a:dk2>
          <a:srgbClr val="000000"/>
        </a:dk2>
        <a:lt2>
          <a:srgbClr val="6E6046"/>
        </a:lt2>
        <a:accent1>
          <a:srgbClr val="B69E77"/>
        </a:accent1>
        <a:accent2>
          <a:srgbClr val="9E280E"/>
        </a:accent2>
        <a:accent3>
          <a:srgbClr val="FFFFFF"/>
        </a:accent3>
        <a:accent4>
          <a:srgbClr val="404040"/>
        </a:accent4>
        <a:accent5>
          <a:srgbClr val="D7CCBD"/>
        </a:accent5>
        <a:accent6>
          <a:srgbClr val="8F230C"/>
        </a:accent6>
        <a:hlink>
          <a:srgbClr val="FFC6A4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9 2">
        <a:dk1>
          <a:srgbClr val="4D4D4D"/>
        </a:dk1>
        <a:lt1>
          <a:srgbClr val="FFFFFF"/>
        </a:lt1>
        <a:dk2>
          <a:srgbClr val="000000"/>
        </a:dk2>
        <a:lt2>
          <a:srgbClr val="6E6046"/>
        </a:lt2>
        <a:accent1>
          <a:srgbClr val="B69E77"/>
        </a:accent1>
        <a:accent2>
          <a:srgbClr val="9E280E"/>
        </a:accent2>
        <a:accent3>
          <a:srgbClr val="FFFFFF"/>
        </a:accent3>
        <a:accent4>
          <a:srgbClr val="404040"/>
        </a:accent4>
        <a:accent5>
          <a:srgbClr val="D7CCBD"/>
        </a:accent5>
        <a:accent6>
          <a:srgbClr val="8F230C"/>
        </a:accent6>
        <a:hlink>
          <a:srgbClr val="E1C6A4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9 3">
        <a:dk1>
          <a:srgbClr val="4D4D4D"/>
        </a:dk1>
        <a:lt1>
          <a:srgbClr val="FFFFFF"/>
        </a:lt1>
        <a:dk2>
          <a:srgbClr val="000000"/>
        </a:dk2>
        <a:lt2>
          <a:srgbClr val="532F3C"/>
        </a:lt2>
        <a:accent1>
          <a:srgbClr val="CDC09A"/>
        </a:accent1>
        <a:accent2>
          <a:srgbClr val="AC9F55"/>
        </a:accent2>
        <a:accent3>
          <a:srgbClr val="FFFFFF"/>
        </a:accent3>
        <a:accent4>
          <a:srgbClr val="404040"/>
        </a:accent4>
        <a:accent5>
          <a:srgbClr val="E3DCCA"/>
        </a:accent5>
        <a:accent6>
          <a:srgbClr val="9B904C"/>
        </a:accent6>
        <a:hlink>
          <a:srgbClr val="DBD3C7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9 4">
        <a:dk1>
          <a:srgbClr val="4D4D4D"/>
        </a:dk1>
        <a:lt1>
          <a:srgbClr val="FFFFFF"/>
        </a:lt1>
        <a:dk2>
          <a:srgbClr val="000000"/>
        </a:dk2>
        <a:lt2>
          <a:srgbClr val="064300"/>
        </a:lt2>
        <a:accent1>
          <a:srgbClr val="AC927F"/>
        </a:accent1>
        <a:accent2>
          <a:srgbClr val="3AAE00"/>
        </a:accent2>
        <a:accent3>
          <a:srgbClr val="FFFFFF"/>
        </a:accent3>
        <a:accent4>
          <a:srgbClr val="404040"/>
        </a:accent4>
        <a:accent5>
          <a:srgbClr val="D2C7C0"/>
        </a:accent5>
        <a:accent6>
          <a:srgbClr val="349D00"/>
        </a:accent6>
        <a:hlink>
          <a:srgbClr val="D2B8A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9 5">
        <a:dk1>
          <a:srgbClr val="4D4D4D"/>
        </a:dk1>
        <a:lt1>
          <a:srgbClr val="FFFFFF"/>
        </a:lt1>
        <a:dk2>
          <a:srgbClr val="000000"/>
        </a:dk2>
        <a:lt2>
          <a:srgbClr val="033100"/>
        </a:lt2>
        <a:accent1>
          <a:srgbClr val="2F9400"/>
        </a:accent1>
        <a:accent2>
          <a:srgbClr val="6C838B"/>
        </a:accent2>
        <a:accent3>
          <a:srgbClr val="FFFFFF"/>
        </a:accent3>
        <a:accent4>
          <a:srgbClr val="404040"/>
        </a:accent4>
        <a:accent5>
          <a:srgbClr val="ADC8AA"/>
        </a:accent5>
        <a:accent6>
          <a:srgbClr val="61767D"/>
        </a:accent6>
        <a:hlink>
          <a:srgbClr val="996E68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9 6">
        <a:dk1>
          <a:srgbClr val="4D4D4D"/>
        </a:dk1>
        <a:lt1>
          <a:srgbClr val="FFFFFF"/>
        </a:lt1>
        <a:dk2>
          <a:srgbClr val="000000"/>
        </a:dk2>
        <a:lt2>
          <a:srgbClr val="063B00"/>
        </a:lt2>
        <a:accent1>
          <a:srgbClr val="33A800"/>
        </a:accent1>
        <a:accent2>
          <a:srgbClr val="B26D33"/>
        </a:accent2>
        <a:accent3>
          <a:srgbClr val="FFFFFF"/>
        </a:accent3>
        <a:accent4>
          <a:srgbClr val="404040"/>
        </a:accent4>
        <a:accent5>
          <a:srgbClr val="ADD1AA"/>
        </a:accent5>
        <a:accent6>
          <a:srgbClr val="A1622D"/>
        </a:accent6>
        <a:hlink>
          <a:srgbClr val="CE793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9 7">
        <a:dk1>
          <a:srgbClr val="4D4D4D"/>
        </a:dk1>
        <a:lt1>
          <a:srgbClr val="FFFFFF"/>
        </a:lt1>
        <a:dk2>
          <a:srgbClr val="000000"/>
        </a:dk2>
        <a:lt2>
          <a:srgbClr val="224700"/>
        </a:lt2>
        <a:accent1>
          <a:srgbClr val="68A500"/>
        </a:accent1>
        <a:accent2>
          <a:srgbClr val="8CB400"/>
        </a:accent2>
        <a:accent3>
          <a:srgbClr val="FFFFFF"/>
        </a:accent3>
        <a:accent4>
          <a:srgbClr val="404040"/>
        </a:accent4>
        <a:accent5>
          <a:srgbClr val="B9CFAA"/>
        </a:accent5>
        <a:accent6>
          <a:srgbClr val="7EA300"/>
        </a:accent6>
        <a:hlink>
          <a:srgbClr val="DC888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9 8">
        <a:dk1>
          <a:srgbClr val="4D4D4D"/>
        </a:dk1>
        <a:lt1>
          <a:srgbClr val="FFFFFF"/>
        </a:lt1>
        <a:dk2>
          <a:srgbClr val="000000"/>
        </a:dk2>
        <a:lt2>
          <a:srgbClr val="224700"/>
        </a:lt2>
        <a:accent1>
          <a:srgbClr val="68A500"/>
        </a:accent1>
        <a:accent2>
          <a:srgbClr val="8CB400"/>
        </a:accent2>
        <a:accent3>
          <a:srgbClr val="FFFFFF"/>
        </a:accent3>
        <a:accent4>
          <a:srgbClr val="404040"/>
        </a:accent4>
        <a:accent5>
          <a:srgbClr val="B9CFAA"/>
        </a:accent5>
        <a:accent6>
          <a:srgbClr val="7EA300"/>
        </a:accent6>
        <a:hlink>
          <a:srgbClr val="C0C425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9 9">
        <a:dk1>
          <a:srgbClr val="4D4D4D"/>
        </a:dk1>
        <a:lt1>
          <a:srgbClr val="FFFFFF"/>
        </a:lt1>
        <a:dk2>
          <a:srgbClr val="000000"/>
        </a:dk2>
        <a:lt2>
          <a:srgbClr val="265400"/>
        </a:lt2>
        <a:accent1>
          <a:srgbClr val="37A091"/>
        </a:accent1>
        <a:accent2>
          <a:srgbClr val="CC8587"/>
        </a:accent2>
        <a:accent3>
          <a:srgbClr val="FFFFFF"/>
        </a:accent3>
        <a:accent4>
          <a:srgbClr val="404040"/>
        </a:accent4>
        <a:accent5>
          <a:srgbClr val="AECDC7"/>
        </a:accent5>
        <a:accent6>
          <a:srgbClr val="B9787A"/>
        </a:accent6>
        <a:hlink>
          <a:srgbClr val="FCE46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9 10">
        <a:dk1>
          <a:srgbClr val="4D4D4D"/>
        </a:dk1>
        <a:lt1>
          <a:srgbClr val="FFFFFF"/>
        </a:lt1>
        <a:dk2>
          <a:srgbClr val="000000"/>
        </a:dk2>
        <a:lt2>
          <a:srgbClr val="546715"/>
        </a:lt2>
        <a:accent1>
          <a:srgbClr val="EF733A"/>
        </a:accent1>
        <a:accent2>
          <a:srgbClr val="C1D72E"/>
        </a:accent2>
        <a:accent3>
          <a:srgbClr val="FFFFFF"/>
        </a:accent3>
        <a:accent4>
          <a:srgbClr val="404040"/>
        </a:accent4>
        <a:accent5>
          <a:srgbClr val="F6BCAE"/>
        </a:accent5>
        <a:accent6>
          <a:srgbClr val="AFC329"/>
        </a:accent6>
        <a:hlink>
          <a:srgbClr val="F19545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9 11">
        <a:dk1>
          <a:srgbClr val="4D4D4D"/>
        </a:dk1>
        <a:lt1>
          <a:srgbClr val="FFFFFF"/>
        </a:lt1>
        <a:dk2>
          <a:srgbClr val="000000"/>
        </a:dk2>
        <a:lt2>
          <a:srgbClr val="406910"/>
        </a:lt2>
        <a:accent1>
          <a:srgbClr val="D04611"/>
        </a:accent1>
        <a:accent2>
          <a:srgbClr val="77BB0F"/>
        </a:accent2>
        <a:accent3>
          <a:srgbClr val="FFFFFF"/>
        </a:accent3>
        <a:accent4>
          <a:srgbClr val="404040"/>
        </a:accent4>
        <a:accent5>
          <a:srgbClr val="E4B0AA"/>
        </a:accent5>
        <a:accent6>
          <a:srgbClr val="6BA90C"/>
        </a:accent6>
        <a:hlink>
          <a:srgbClr val="6CA2C7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9 12">
        <a:dk1>
          <a:srgbClr val="4D4D4D"/>
        </a:dk1>
        <a:lt1>
          <a:srgbClr val="FFFFFF"/>
        </a:lt1>
        <a:dk2>
          <a:srgbClr val="000000"/>
        </a:dk2>
        <a:lt2>
          <a:srgbClr val="506314"/>
        </a:lt2>
        <a:accent1>
          <a:srgbClr val="C0D532"/>
        </a:accent1>
        <a:accent2>
          <a:srgbClr val="7F9D1E"/>
        </a:accent2>
        <a:accent3>
          <a:srgbClr val="FFFFFF"/>
        </a:accent3>
        <a:accent4>
          <a:srgbClr val="404040"/>
        </a:accent4>
        <a:accent5>
          <a:srgbClr val="DCE7AD"/>
        </a:accent5>
        <a:accent6>
          <a:srgbClr val="728E1A"/>
        </a:accent6>
        <a:hlink>
          <a:srgbClr val="A5A5A5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9 13">
        <a:dk1>
          <a:srgbClr val="4D4D4D"/>
        </a:dk1>
        <a:lt1>
          <a:srgbClr val="FFFFFF"/>
        </a:lt1>
        <a:dk2>
          <a:srgbClr val="000000"/>
        </a:dk2>
        <a:lt2>
          <a:srgbClr val="506314"/>
        </a:lt2>
        <a:accent1>
          <a:srgbClr val="C0D532"/>
        </a:accent1>
        <a:accent2>
          <a:srgbClr val="7F9D1E"/>
        </a:accent2>
        <a:accent3>
          <a:srgbClr val="FFFFFF"/>
        </a:accent3>
        <a:accent4>
          <a:srgbClr val="404040"/>
        </a:accent4>
        <a:accent5>
          <a:srgbClr val="DCE7AD"/>
        </a:accent5>
        <a:accent6>
          <a:srgbClr val="728E1A"/>
        </a:accent6>
        <a:hlink>
          <a:srgbClr val="33660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9 14">
        <a:dk1>
          <a:srgbClr val="4D4D4D"/>
        </a:dk1>
        <a:lt1>
          <a:srgbClr val="FFFFFF"/>
        </a:lt1>
        <a:dk2>
          <a:srgbClr val="000000"/>
        </a:dk2>
        <a:lt2>
          <a:srgbClr val="506314"/>
        </a:lt2>
        <a:accent1>
          <a:srgbClr val="C0D532"/>
        </a:accent1>
        <a:accent2>
          <a:srgbClr val="7F9D1E"/>
        </a:accent2>
        <a:accent3>
          <a:srgbClr val="FFFFFF"/>
        </a:accent3>
        <a:accent4>
          <a:srgbClr val="404040"/>
        </a:accent4>
        <a:accent5>
          <a:srgbClr val="DCE7AD"/>
        </a:accent5>
        <a:accent6>
          <a:srgbClr val="728E1A"/>
        </a:accent6>
        <a:hlink>
          <a:srgbClr val="8CA824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</TotalTime>
  <Words>1131</Words>
  <Application>Microsoft Office PowerPoint</Application>
  <PresentationFormat>Экран (4:3)</PresentationFormat>
  <Paragraphs>164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Tahoma</vt:lpstr>
      <vt:lpstr>Wingdings</vt:lpstr>
      <vt:lpstr>Times New Roman</vt:lpstr>
      <vt:lpstr>219</vt:lpstr>
      <vt:lpstr>МЕТОДЫ ОПРОСА:</vt:lpstr>
      <vt:lpstr>Опрос</vt:lpstr>
      <vt:lpstr>Широкое использование данного метода объясняется: </vt:lpstr>
      <vt:lpstr>Достоинства опросных методов:</vt:lpstr>
      <vt:lpstr>Виды опросов:</vt:lpstr>
      <vt:lpstr>Требования к опросным методам</vt:lpstr>
      <vt:lpstr>Этапы опроса:</vt:lpstr>
      <vt:lpstr>Презентация PowerPoint</vt:lpstr>
      <vt:lpstr>Презентация PowerPoint</vt:lpstr>
      <vt:lpstr>Презентация PowerPoint</vt:lpstr>
      <vt:lpstr>Анализ результатов беседы (или отзыв)</vt:lpstr>
      <vt:lpstr>Презентация PowerPoint</vt:lpstr>
      <vt:lpstr>Презентация PowerPoint</vt:lpstr>
      <vt:lpstr> Виды интервью</vt:lpstr>
      <vt:lpstr>Презентация PowerPoint</vt:lpstr>
      <vt:lpstr>Фиксация информации</vt:lpstr>
      <vt:lpstr>Презентация PowerPoint</vt:lpstr>
      <vt:lpstr>УЧИМСЯ СОСТАВЛЯТЬ АНКЕТУ</vt:lpstr>
      <vt:lpstr>УЧИМСЯ СОСТАВЛЯТЬ АНКЕТУ</vt:lpstr>
      <vt:lpstr>УЧИМСЯ СОСТАВЛЯТЬ АНКЕТУ</vt:lpstr>
      <vt:lpstr>УЧИМСЯ СОСТАВЛЯТЬ АНКЕТУ</vt:lpstr>
      <vt:lpstr>ЗАДАНИЕ ДЛЯ САМОСТОЯТЕЛЬНОЙ РАБОТЫ</vt:lpstr>
      <vt:lpstr>ПРИМЕР АНКЕТЫ</vt:lpstr>
      <vt:lpstr>ПРИМЕР АНКЕТЫ</vt:lpstr>
      <vt:lpstr>ПРИМЕР АНКЕТЫ</vt:lpstr>
      <vt:lpstr>Самостоятельная работа</vt:lpstr>
      <vt:lpstr>Самостоятельная работа</vt:lpstr>
    </vt:vector>
  </TitlesOfParts>
  <Company>Организация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Customer</dc:creator>
  <cp:lastModifiedBy>Овчинникова Елена Ивановна</cp:lastModifiedBy>
  <cp:revision>47</cp:revision>
  <dcterms:created xsi:type="dcterms:W3CDTF">2011-11-05T12:19:28Z</dcterms:created>
  <dcterms:modified xsi:type="dcterms:W3CDTF">2020-12-25T06:23:53Z</dcterms:modified>
</cp:coreProperties>
</file>