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9" r:id="rId4"/>
    <p:sldId id="270" r:id="rId5"/>
    <p:sldId id="271" r:id="rId6"/>
    <p:sldId id="272" r:id="rId7"/>
    <p:sldId id="274" r:id="rId8"/>
    <p:sldId id="273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86" r:id="rId20"/>
    <p:sldId id="258" r:id="rId21"/>
    <p:sldId id="259" r:id="rId22"/>
    <p:sldId id="260" r:id="rId23"/>
    <p:sldId id="261" r:id="rId24"/>
    <p:sldId id="262" r:id="rId25"/>
    <p:sldId id="263" r:id="rId26"/>
    <p:sldId id="264" r:id="rId27"/>
    <p:sldId id="265" r:id="rId28"/>
    <p:sldId id="266" r:id="rId29"/>
    <p:sldId id="267" r:id="rId30"/>
    <p:sldId id="268" r:id="rId31"/>
    <p:sldId id="285" r:id="rId32"/>
    <p:sldId id="287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1" d="100"/>
          <a:sy n="91" d="100"/>
        </p:scale>
        <p:origin x="-10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B0930-2D6D-45F4-9F41-F1483CEFECB7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4BD4CB30-BC57-4154-8007-30578B3CB6E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6712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B0930-2D6D-45F4-9F41-F1483CEFECB7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4CB30-BC57-4154-8007-30578B3CB6E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2644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B0930-2D6D-45F4-9F41-F1483CEFECB7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4CB30-BC57-4154-8007-30578B3CB6E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9188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B0930-2D6D-45F4-9F41-F1483CEFECB7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4CB30-BC57-4154-8007-30578B3CB6E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8082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B0930-2D6D-45F4-9F41-F1483CEFECB7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4CB30-BC57-4154-8007-30578B3CB6E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1435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B0930-2D6D-45F4-9F41-F1483CEFECB7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4CB30-BC57-4154-8007-30578B3CB6E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6710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B0930-2D6D-45F4-9F41-F1483CEFECB7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4CB30-BC57-4154-8007-30578B3CB6E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1930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B0930-2D6D-45F4-9F41-F1483CEFECB7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4CB30-BC57-4154-8007-30578B3CB6E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6135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B0930-2D6D-45F4-9F41-F1483CEFECB7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4CB30-BC57-4154-8007-30578B3CB6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766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B0930-2D6D-45F4-9F41-F1483CEFECB7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4CB30-BC57-4154-8007-30578B3CB6E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6470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36FB0930-2D6D-45F4-9F41-F1483CEFECB7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4CB30-BC57-4154-8007-30578B3CB6E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7723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FB0930-2D6D-45F4-9F41-F1483CEFECB7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4BD4CB30-BC57-4154-8007-30578B3CB6E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0612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C68004-023B-4116-BD41-DEEAB55459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83391" y="970671"/>
            <a:ext cx="8637073" cy="254143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dirty="0"/>
              <a:t>МЕТОДЫ ИССЛЕДОВАНИЯ В </a:t>
            </a:r>
            <a:r>
              <a:rPr lang="ru-RU" sz="5300" dirty="0" smtClean="0"/>
              <a:t>физической культуре и спорт</a:t>
            </a:r>
            <a:r>
              <a:rPr lang="ru-RU" dirty="0" smtClean="0"/>
              <a:t>е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2447DB7-9312-4A9D-8F80-D300A0E3DA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Автор-составитель : Минин Александр  Алексеевич</a:t>
            </a:r>
            <a:r>
              <a:rPr lang="ru-RU" smtClean="0"/>
              <a:t>,  практикант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6709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Электронные источники научной информации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015732"/>
            <a:ext cx="11943471" cy="4188120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зависимости от режима доступа электронные источники информации можно разделить на источники локального доступа (с информацией, зафиксированной на отдельном физическом носителе, который должен быть помещен пользователем в компьютер) и источники удаленного доступа (с информацией на винчестере либо других запоминающих устройствах или размещенной в информационных сетях, в Интернете).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Виды электронных источников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015732"/>
            <a:ext cx="12191999" cy="413185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Электронные</a:t>
            </a:r>
            <a:r>
              <a:rPr lang="ru-RU" dirty="0" smtClean="0"/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версии периодических журналов и газет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Электронные книги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Компьютерные конференции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Базы данных на КОД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Электронная библиотека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ГИС Интернет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Библиографическое описание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" y="2015732"/>
            <a:ext cx="12192000" cy="4427271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Библиографическое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сведений о документе, его составной части или группе документов, приведённых в соответствии с определёнными правилами и являющихся результатом аналитико-синтетической переработки информации. Требования к библиографическому описанию устанавливает ГОСТ 7.1-2003.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Пример Библиографического описание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8813" y="2015732"/>
            <a:ext cx="12023188" cy="399117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Книги и учебные пособия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Малиновский Ю.М. Основы коммуникации: Учебное пособие. – М.: ИПК РУДН, 2013.–111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Балахонская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Л.В.,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ергеева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Е.В. Лингвистика речевого воздействия: Учебное пособие / Л.В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Балахонская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Е.В Сергеева. –М.: ФЛИНТА: Наука, 2016. –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111-135.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Дмитриева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.М. Психология общения: Учебное пособие для вузов / Т.М. Дмитриева, Ю.П. Козлов.– 2-е изд.,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перераб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И доп.; Юбилейное издание. – М.: Изд-во РУДН, 2010. – 404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4.Лощенкова А.М. Возрастная психология: социально-психологический тренинг / А.М.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Лощенкова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М.: Смысл, 2017 – 99 с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Пример Библиографического описание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3218" y="2015732"/>
            <a:ext cx="11938782" cy="3450613"/>
          </a:xfrm>
        </p:spPr>
        <p:txBody>
          <a:bodyPr/>
          <a:lstStyle/>
          <a:p>
            <a:pPr>
              <a:buNone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Периодические издания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Вислугузов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В. Спортивное общение / Вадим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Вислугузов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// Спорт вокруг нас. – 2015. – 19 сент. –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14.  ( Газета)</a:t>
            </a:r>
          </a:p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Лян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Сио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Спортивная жизнь. // Вестник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Моск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ун-та. Сер.9, Образ жизни. – 2016. – № 4. –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.18-32.( Журнал)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Пример Библиографического описание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6948" y="2311154"/>
            <a:ext cx="11995052" cy="345061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Монографии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Иссерс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Народная физическая культура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Международный анализ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Монография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М.: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ИПК РУДН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2018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224 c.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Абашидзе А.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Дискурсивные практики нашего времени: Монография. – М.: ЛЕНАНД, 2015. – 272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Пример Библиографического описание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18784"/>
            <a:ext cx="11957538" cy="3892699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Диссертации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1.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Белозеров, И.В. Спортивная политика 21-го века: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дис.....канд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пед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наук: 07.00.02: защищена 22.01.02: утв. 15.07.02 / Белозеров Иван Валентинович. – Москва, 2002. – 215 с.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 smtClean="0"/>
              <a:t> 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Гусев, 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портивная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тренировка: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дис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… канд.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пед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наук : защищена 20.06.2006 : утв. 25.11.2006 / . - СПб., 20с</a:t>
            </a:r>
          </a:p>
          <a:p>
            <a:pPr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Автореферат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Гусев,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А.М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портивная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тренировка: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автореф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дис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… канд.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пед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наук : 19.05.2006 / . - СПб., 20с.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Пример Библиографического описание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 электронных источников)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6" y="1814732"/>
            <a:ext cx="11619914" cy="41218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Пример Библиографического описание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(Иностранных источников)</a:t>
            </a:r>
            <a:endParaRPr lang="ru-RU" dirty="0"/>
          </a:p>
        </p:txBody>
      </p:sp>
      <p:pic>
        <p:nvPicPr>
          <p:cNvPr id="5" name="Содержимое 4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8800"/>
            <a:ext cx="12192000" cy="42765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Алгоритм поиска научной информации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321168"/>
            <a:ext cx="12191999" cy="4986997"/>
          </a:xfrm>
        </p:spPr>
        <p:txBody>
          <a:bodyPr>
            <a:normAutofit fontScale="32500" lnSpcReduction="20000"/>
          </a:bodyPr>
          <a:lstStyle/>
          <a:p>
            <a:pPr fontAlgn="base">
              <a:buNone/>
            </a:pP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1. Разбить тему на разделы и подразделы.</a:t>
            </a:r>
          </a:p>
          <a:p>
            <a:pPr fontAlgn="base">
              <a:buNone/>
            </a:pP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2. Определить перечень энциклопедий, словарей и справочников, к помощи которых можно обратиться за толкованием непонятных</a:t>
            </a:r>
            <a:r>
              <a:rPr lang="en-US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слов</a:t>
            </a:r>
            <a:r>
              <a:rPr lang="en-US" sz="49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fontAlgn="base">
              <a:buNone/>
            </a:pP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3. Перевести информационный запрос на информационно-поисковый язык:</a:t>
            </a:r>
            <a:r>
              <a:rPr lang="en-US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выделить ключевые слова;</a:t>
            </a:r>
            <a:r>
              <a:rPr lang="en-US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определить индексы в соответствии с ключевыми словами;</a:t>
            </a:r>
            <a:r>
              <a:rPr lang="en-US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определить языковые рамки поиска;</a:t>
            </a:r>
            <a:r>
              <a:rPr lang="en-US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определить хронологические рамки поиска.</a:t>
            </a:r>
          </a:p>
          <a:p>
            <a:pPr fontAlgn="base">
              <a:buNone/>
            </a:pP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4. Уточнить, нет ли готовой библиографии по теме или отдельным ее разделам (библиографический список литературы, тематическая картотека, база данных,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прикнижные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пристатейные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списки литературы, изданной за последние 2-3 года).</a:t>
            </a:r>
          </a:p>
          <a:p>
            <a:pPr fontAlgn="base">
              <a:buNone/>
            </a:pP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5. Если есть готовая библиография, дополнить ее новой литературой, просмотрев новые поступления литературы в библиотеку за последний год</a:t>
            </a:r>
          </a:p>
          <a:p>
            <a:pPr fontAlgn="base">
              <a:buNone/>
            </a:pP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6. Если нет готовой библиографии, выделить ретроспективный поиск информации по каталогам, картотекам и базам данных</a:t>
            </a:r>
            <a:r>
              <a:rPr lang="en-US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библиотеки. </a:t>
            </a:r>
          </a:p>
          <a:p>
            <a:pPr fontAlgn="base">
              <a:buNone/>
            </a:pP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7. Заключительный этап поиска информации заканчивается путем мониторинга и поиска новых научных данных</a:t>
            </a:r>
            <a:r>
              <a:rPr lang="en-US" sz="49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и исследований</a:t>
            </a:r>
            <a:r>
              <a:rPr lang="en-US" sz="49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470CC80-4285-4C32-AB64-3EE2AE9E3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207" y="342420"/>
            <a:ext cx="9603275" cy="1049235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1.</a:t>
            </a:r>
            <a:r>
              <a:rPr lang="ru-RU" dirty="0"/>
              <a:t> Анализ научно-методической </a:t>
            </a:r>
            <a:r>
              <a:rPr lang="ru-RU" dirty="0" smtClean="0"/>
              <a:t>литературы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9179555-C4DD-4BEB-9058-5F33947B90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1143" y="2015732"/>
            <a:ext cx="9893711" cy="4109297"/>
          </a:xfrm>
        </p:spPr>
        <p:txBody>
          <a:bodyPr>
            <a:normAutofit/>
          </a:bodyPr>
          <a:lstStyle/>
          <a:p>
            <a:pPr algn="just"/>
            <a:r>
              <a:rPr lang="ru-RU" sz="2800" dirty="0"/>
              <a:t>Анализ научно-методической литературы - один из широко применяемых и эффективных способов сбора и анализа первичной информации. Исследование литературных данных дополняется ознакомлением с опытом работы педагогов и тренеров, так как многие вопросы недостаточно освещены в методической литературе</a:t>
            </a:r>
            <a:r>
              <a:rPr lang="en-US" sz="2800" dirty="0" smtClean="0"/>
              <a:t>.</a:t>
            </a:r>
            <a:r>
              <a:rPr lang="ru-RU" sz="2800" dirty="0" smtClean="0"/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0892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6E2DFC6-B6C0-430F-A73B-9604F4F46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2</a:t>
            </a:r>
            <a:r>
              <a:rPr lang="en-US" dirty="0"/>
              <a:t>. </a:t>
            </a:r>
            <a:r>
              <a:rPr lang="ru-RU" dirty="0"/>
              <a:t>Педагогическое наблюдение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2F87AF7-E99C-44D9-B10D-2059FC449A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10101792" cy="3450613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3200" dirty="0"/>
              <a:t>Педагогическое наблюдение - целенаправленное восприятие какого-либо педагогического явления, с помощью которого исследователь вооружается конкретным фактическим материалом или данными в области физического воспитания и спорта</a:t>
            </a:r>
          </a:p>
        </p:txBody>
      </p:sp>
    </p:spTree>
    <p:extLst>
      <p:ext uri="{BB962C8B-B14F-4D97-AF65-F5344CB8AC3E}">
        <p14:creationId xmlns:p14="http://schemas.microsoft.com/office/powerpoint/2010/main" val="199872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955240B-927E-4D24-99D1-FB567B73A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2" y="933389"/>
            <a:ext cx="9603275" cy="1049235"/>
          </a:xfrm>
        </p:spPr>
        <p:txBody>
          <a:bodyPr/>
          <a:lstStyle/>
          <a:p>
            <a:pPr algn="ctr"/>
            <a:r>
              <a:rPr lang="ru-RU" dirty="0"/>
              <a:t>Виды педагогических наблюдений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( </a:t>
            </a:r>
            <a:r>
              <a:rPr lang="ru-RU" dirty="0"/>
              <a:t>по связи с объектом)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F82973E0-A643-4A63-8033-3440A8F5E1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9270608">
            <a:off x="5563178" y="1945468"/>
            <a:ext cx="1563522" cy="1821718"/>
          </a:xfrm>
          <a:prstGeom prst="rect">
            <a:avLst/>
          </a:prstGeom>
        </p:spPr>
      </p:pic>
      <p:sp>
        <p:nvSpPr>
          <p:cNvPr id="4" name="Стрелка: вниз 3">
            <a:extLst>
              <a:ext uri="{FF2B5EF4-FFF2-40B4-BE49-F238E27FC236}">
                <a16:creationId xmlns:a16="http://schemas.microsoft.com/office/drawing/2014/main" xmlns="" id="{54ADCD75-C0F4-4500-B419-A888FF96E044}"/>
              </a:ext>
            </a:extLst>
          </p:cNvPr>
          <p:cNvSpPr/>
          <p:nvPr/>
        </p:nvSpPr>
        <p:spPr>
          <a:xfrm rot="2284118">
            <a:off x="1483102" y="1819356"/>
            <a:ext cx="672154" cy="17975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B07E39F-00B2-4C1A-891A-59E4290F6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753163">
            <a:off x="7885118" y="1964950"/>
            <a:ext cx="1645028" cy="194486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530A967-DA17-4B27-B161-E9D2D2BBBD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4656" y="1681595"/>
            <a:ext cx="2024047" cy="2048434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E860FA4F-94DE-4CDE-9E33-985A1F42E4BF}"/>
              </a:ext>
            </a:extLst>
          </p:cNvPr>
          <p:cNvSpPr/>
          <p:nvPr/>
        </p:nvSpPr>
        <p:spPr>
          <a:xfrm>
            <a:off x="1" y="3564568"/>
            <a:ext cx="335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Непосредственное наблюдение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EC37C881-356E-4982-8F43-D2A94072D82B}"/>
              </a:ext>
            </a:extLst>
          </p:cNvPr>
          <p:cNvSpPr/>
          <p:nvPr/>
        </p:nvSpPr>
        <p:spPr>
          <a:xfrm>
            <a:off x="2658039" y="3933900"/>
            <a:ext cx="32281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Опосредованное наблюдение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29E0DEB6-1940-4AF1-85A4-D74343520C84}"/>
              </a:ext>
            </a:extLst>
          </p:cNvPr>
          <p:cNvSpPr/>
          <p:nvPr/>
        </p:nvSpPr>
        <p:spPr>
          <a:xfrm>
            <a:off x="5637979" y="4155181"/>
            <a:ext cx="24984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Открытое наблюдение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1FD8D36B-9F4A-46EE-8782-205073C27559}"/>
              </a:ext>
            </a:extLst>
          </p:cNvPr>
          <p:cNvSpPr/>
          <p:nvPr/>
        </p:nvSpPr>
        <p:spPr>
          <a:xfrm>
            <a:off x="8219063" y="4339847"/>
            <a:ext cx="23798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Скрытое наблюдение </a:t>
            </a:r>
          </a:p>
        </p:txBody>
      </p:sp>
    </p:spTree>
    <p:extLst>
      <p:ext uri="{BB962C8B-B14F-4D97-AF65-F5344CB8AC3E}">
        <p14:creationId xmlns:p14="http://schemas.microsoft.com/office/powerpoint/2010/main" val="211115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B90481-BA4C-4080-B856-BF253852D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Виды педагогических наблюдений</a:t>
            </a:r>
            <a:br>
              <a:rPr lang="ru-RU" dirty="0"/>
            </a:br>
            <a:r>
              <a:rPr lang="ru-RU" dirty="0"/>
              <a:t> ( по времени проведения) 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8020FBE1-DC61-499E-9402-CA3E16C9EA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73152">
            <a:off x="6503882" y="1692510"/>
            <a:ext cx="2024047" cy="204843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8858ADF-0586-42CE-9B7A-60A8214DC8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56153">
            <a:off x="2514948" y="1692510"/>
            <a:ext cx="2024047" cy="2048434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7BBE5C9D-D0E5-4543-808B-B5215DDDBC60}"/>
              </a:ext>
            </a:extLst>
          </p:cNvPr>
          <p:cNvSpPr/>
          <p:nvPr/>
        </p:nvSpPr>
        <p:spPr>
          <a:xfrm>
            <a:off x="1615807" y="3785841"/>
            <a:ext cx="38223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/>
              <a:t>Непрерывное наблюдение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CD2F294D-E8EC-4F46-AB99-378F9A3C14D6}"/>
              </a:ext>
            </a:extLst>
          </p:cNvPr>
          <p:cNvSpPr/>
          <p:nvPr/>
        </p:nvSpPr>
        <p:spPr>
          <a:xfrm>
            <a:off x="6453599" y="3785840"/>
            <a:ext cx="35566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/>
              <a:t>Дискретное наблюдение </a:t>
            </a:r>
          </a:p>
        </p:txBody>
      </p:sp>
    </p:spTree>
    <p:extLst>
      <p:ext uri="{BB962C8B-B14F-4D97-AF65-F5344CB8AC3E}">
        <p14:creationId xmlns:p14="http://schemas.microsoft.com/office/powerpoint/2010/main" val="287459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3. Беседа, интервью, анкетирование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083" y="2015732"/>
            <a:ext cx="11966917" cy="3892699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Беседа применяется как самостоятельный метод или как дополнительный в целях получения необходимой информации или разъяснений по поводу того, что не было достаточно ясным при наблюдении. </a:t>
            </a:r>
          </a:p>
          <a:p>
            <a:pPr algn="just"/>
            <a:r>
              <a:rPr lang="ru-RU" dirty="0" smtClean="0"/>
              <a:t>Интервью - проводимый по определенному плану устный опрос, при котором запись ответов респондента проводится либо исследователем (его ассистентом), либо механически (с помощью записывающих устройств на различные носители информации)</a:t>
            </a:r>
            <a:r>
              <a:rPr lang="en-US" dirty="0" smtClean="0"/>
              <a:t>.</a:t>
            </a:r>
          </a:p>
          <a:p>
            <a:pPr algn="just"/>
            <a:r>
              <a:rPr lang="ru-RU" dirty="0" smtClean="0"/>
              <a:t>Анкетирование - метод получения информации посредством письменных ответов на систему заранее подготовленных и стандартизированных вопросов с точно указанным способом ответов</a:t>
            </a:r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Анкетирование</a:t>
            </a:r>
            <a:br>
              <a:rPr lang="ru-RU" dirty="0" smtClean="0"/>
            </a:br>
            <a:r>
              <a:rPr lang="ru-RU" dirty="0" smtClean="0"/>
              <a:t>(Классификация вопросов) </a:t>
            </a:r>
            <a:endParaRPr lang="ru-RU" dirty="0"/>
          </a:p>
        </p:txBody>
      </p:sp>
      <p:pic>
        <p:nvPicPr>
          <p:cNvPr id="4" name="Содержимое 3">
            <a:extLst>
              <a:ext uri="{FF2B5EF4-FFF2-40B4-BE49-F238E27FC236}">
                <a16:creationId xmlns:a16="http://schemas.microsoft.com/office/drawing/2014/main" xmlns="" id="{B8858ADF-0586-42CE-9B7A-60A8214DC8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20296133">
            <a:off x="9067550" y="1605381"/>
            <a:ext cx="2024047" cy="204843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8858ADF-0586-42CE-9B7A-60A8214DC8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56153">
            <a:off x="1684954" y="1692510"/>
            <a:ext cx="2024047" cy="204843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8858ADF-0586-42CE-9B7A-60A8214DC8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848678">
            <a:off x="472789" y="1662031"/>
            <a:ext cx="2024047" cy="204843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8858ADF-0586-42CE-9B7A-60A8214DC8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56153">
            <a:off x="3748215" y="1687819"/>
            <a:ext cx="2024047" cy="204843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8858ADF-0586-42CE-9B7A-60A8214DC8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56153">
            <a:off x="5180778" y="1713609"/>
            <a:ext cx="2024047" cy="204843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06011" y="3792974"/>
            <a:ext cx="14383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Прямые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923797" y="3792975"/>
            <a:ext cx="16259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Косвенные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907342" y="3792975"/>
            <a:ext cx="15295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Открытые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665803" y="3736704"/>
            <a:ext cx="14622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Закрытые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459330" y="3750769"/>
            <a:ext cx="2141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Дезъюктивные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640100" y="3722636"/>
            <a:ext cx="21802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Конъюктивные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B8858ADF-0586-42CE-9B7A-60A8214DC8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35239">
            <a:off x="7265455" y="1673424"/>
            <a:ext cx="2037078" cy="20616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4. Контрольные испытания (тесты)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Контрольные испытания (тесты</a:t>
            </a:r>
            <a:r>
              <a:rPr lang="ru-RU" b="1" dirty="0" smtClean="0"/>
              <a:t>)</a:t>
            </a:r>
            <a:r>
              <a:rPr lang="ru-RU" dirty="0" smtClean="0"/>
              <a:t> - оценка полученного эмпирического и теоретического материала по качественным (т.е. не имеющим определенных единиц измерения) и количественным показателям в процессе контрольных испытаний (тестов).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Разновидности тестов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015732"/>
            <a:ext cx="12013809" cy="4244391"/>
          </a:xfrm>
        </p:spPr>
        <p:txBody>
          <a:bodyPr>
            <a:normAutofit/>
          </a:bodyPr>
          <a:lstStyle/>
          <a:p>
            <a:r>
              <a:rPr lang="ru-RU" dirty="0" smtClean="0"/>
              <a:t>- тесты функционального исследования (регистрация ЧСС, МПК и др.);</a:t>
            </a:r>
          </a:p>
          <a:p>
            <a:r>
              <a:rPr lang="ru-RU" dirty="0" smtClean="0"/>
              <a:t>- тесты для исследования физической работоспособности (Гарвардский степ-тест и т. п.);</a:t>
            </a:r>
          </a:p>
          <a:p>
            <a:r>
              <a:rPr lang="ru-RU" dirty="0" smtClean="0"/>
              <a:t>- тесты для исследования физических качеств (подтягивание, прыжок в длину с места и др.);</a:t>
            </a:r>
          </a:p>
          <a:p>
            <a:r>
              <a:rPr lang="ru-RU" dirty="0" smtClean="0"/>
              <a:t>- тесты для измерения технических и тактических навыков(например, в волейболе - игровой ориентации);</a:t>
            </a:r>
          </a:p>
          <a:p>
            <a:r>
              <a:rPr lang="ru-RU" dirty="0" smtClean="0"/>
              <a:t>- тесты для определения психологической подготовленности;</a:t>
            </a:r>
          </a:p>
          <a:p>
            <a:r>
              <a:rPr lang="ru-RU" dirty="0" smtClean="0"/>
              <a:t>- антропометрические измерения (масса тела, рост, окружность грудной клетки и т.п.).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5. </a:t>
            </a:r>
            <a:r>
              <a:rPr lang="ru-RU" dirty="0" err="1" smtClean="0"/>
              <a:t>Хронометрирование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88871" y="2381492"/>
            <a:ext cx="10266809" cy="3450613"/>
          </a:xfrm>
        </p:spPr>
        <p:txBody>
          <a:bodyPr/>
          <a:lstStyle/>
          <a:p>
            <a:r>
              <a:rPr lang="ru-RU" dirty="0" err="1" smtClean="0"/>
              <a:t>Хронометрирование</a:t>
            </a:r>
            <a:r>
              <a:rPr lang="ru-RU" dirty="0" smtClean="0"/>
              <a:t> проводится для определения времени выполнения какого-либо одного действия; времени выполнения длительного действия, являющегося частью занятия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 6. Экспертное оценивание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Экспертное оценивание</a:t>
            </a:r>
            <a:r>
              <a:rPr lang="ru-RU" dirty="0" smtClean="0"/>
              <a:t> - применяется в педагогических исследованиях для оценки явлений, не имеющих количественного выражения (качество выполнения гимнастических упражнений, артистизм в фигурном катании и др.). Наиболее простой способ экспертизы - ранжирование (определение относительной значимости объектов экспертизы на основе упорядочения).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7. Педагогический эксперимент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Педагогический эксперимент</a:t>
            </a:r>
            <a:r>
              <a:rPr lang="ru-RU" dirty="0" smtClean="0"/>
              <a:t>- это специально организуемое исследование, проводимое с целью выяснения эффективности применения тех или иных методов, средств, форм, видов, приемов и нового содержания обучения и тренировки.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1579" y="720113"/>
            <a:ext cx="9603275" cy="1049235"/>
          </a:xfrm>
        </p:spPr>
        <p:txBody>
          <a:bodyPr/>
          <a:lstStyle/>
          <a:p>
            <a:pPr algn="ctr"/>
            <a:r>
              <a:rPr lang="en-US" dirty="0" smtClean="0"/>
              <a:t>1.</a:t>
            </a:r>
            <a:r>
              <a:rPr lang="ru-RU" dirty="0" smtClean="0"/>
              <a:t> Анализ научно-методической литературы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28800"/>
            <a:ext cx="12191999" cy="4178105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· прежде чем писать работу, необходимо разобраться в том, что уже исследовано другими авторами;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· в процессе работы над информационными материалами выясняется, что можно и необходимо творчески заимствовать из работ других авторов и перенести в собственную работу в качестве своеобразной базы, с целью сравнения и противопоставления;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· в литературных источниках находят числовые данные, которые необходимы для иллюстрации своей работы, осуществления различных оценок и расчётов;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· анализ работ других авторов по теме работы исследования неизбежно должен присутствовать в качестве составной части выпускной или курсовой работы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8. </a:t>
            </a:r>
            <a:r>
              <a:rPr lang="ru-RU" b="1" smtClean="0"/>
              <a:t>Обработка результатов</a:t>
            </a:r>
            <a:r>
              <a:rPr lang="ru-RU" smtClean="0"/>
              <a:t> 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Обработка результатов</a:t>
            </a:r>
            <a:r>
              <a:rPr lang="ru-RU" dirty="0" smtClean="0"/>
              <a:t> может производиться как в качественном (на основе теоретических, логических выводов и обобщений), так и количественном аспекте. Количественная обработка материалов может осуществляться методами матема­тической статистики - науки, изучающей количественные показатели тех или иных явлений (определение достоверности различий по: t-критерию </a:t>
            </a:r>
            <a:r>
              <a:rPr lang="ru-RU" dirty="0" err="1" smtClean="0"/>
              <a:t>Стьюдента,T-критерию</a:t>
            </a:r>
            <a:r>
              <a:rPr lang="ru-RU" dirty="0" smtClean="0"/>
              <a:t> Уайта, критерию χ2 и др.).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Домашние задание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1015" y="2015732"/>
            <a:ext cx="11980985" cy="4469474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Найти по одному виду источников информацию согласно тематики свой курсовой работы 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Учебник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Научное пособие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 Журнал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Газета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 Электронный источник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 Диссертацию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автореферат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5. Источник на иностранном языке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rot="18917791">
            <a:off x="1725900" y="1540243"/>
            <a:ext cx="9603275" cy="345061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5400" dirty="0" smtClean="0"/>
              <a:t>Спасибо за внимание!!!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Изучение научных публикаций желательно проводить по этапам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9995" y="2015732"/>
            <a:ext cx="10224860" cy="4075579"/>
          </a:xfrm>
        </p:spPr>
        <p:txBody>
          <a:bodyPr>
            <a:normAutofit fontScale="925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 общее ознакомление с произведением в целом по его оглавлению;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 беглый просмотр всего содержания;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 чтение в порядке последовательности расположения материала;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4. выборочное чтение и выписка представляющих интерес материалов;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5. критическая оценка записанного, его редактирование.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Виды источников научной информации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0504" y="1875055"/>
            <a:ext cx="10464011" cy="4047443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Источник научной информации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– это условное обозначение научного документа или издания, которые служат не только важнейшими источниками, но и средством передачи научной информации в пространстве и времени.</a:t>
            </a:r>
          </a:p>
          <a:p>
            <a:pPr algn="just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По форме представления источники научной информации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можно разделить на документальные (книга, журнал и т.д.) и электронные (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электронные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версии документальных источников, электронные базы, глобальные информационные сети).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1068" y="790452"/>
            <a:ext cx="9603275" cy="1049235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По новизне информации научные источники делятся</a:t>
            </a:r>
            <a:r>
              <a:rPr lang="en-US" dirty="0" smtClean="0"/>
              <a:t>:</a:t>
            </a:r>
            <a:endParaRPr lang="ru-RU" dirty="0"/>
          </a:p>
        </p:txBody>
      </p:sp>
      <p:sp>
        <p:nvSpPr>
          <p:cNvPr id="5" name="Стрелка: вниз 3">
            <a:extLst>
              <a:ext uri="{FF2B5EF4-FFF2-40B4-BE49-F238E27FC236}">
                <a16:creationId xmlns:a16="http://schemas.microsoft.com/office/drawing/2014/main" xmlns="" id="{54ADCD75-C0F4-4500-B419-A888FF96E044}"/>
              </a:ext>
            </a:extLst>
          </p:cNvPr>
          <p:cNvSpPr/>
          <p:nvPr/>
        </p:nvSpPr>
        <p:spPr>
          <a:xfrm>
            <a:off x="2397502" y="1847491"/>
            <a:ext cx="672154" cy="17975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: вниз 3">
            <a:extLst>
              <a:ext uri="{FF2B5EF4-FFF2-40B4-BE49-F238E27FC236}">
                <a16:creationId xmlns:a16="http://schemas.microsoft.com/office/drawing/2014/main" xmlns="" id="{54ADCD75-C0F4-4500-B419-A888FF96E044}"/>
              </a:ext>
            </a:extLst>
          </p:cNvPr>
          <p:cNvSpPr/>
          <p:nvPr/>
        </p:nvSpPr>
        <p:spPr>
          <a:xfrm>
            <a:off x="7783082" y="1859213"/>
            <a:ext cx="672154" cy="17975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3761658"/>
            <a:ext cx="558487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Первичными считаются те документы и издания, в которых преимущественно содержатся новые сведения или новое осмысление известных идей и фактов. К первичным документам и изданиям можно отнести большинство книг (за исключением справочников)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96000" y="3686966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Вторичными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считаются документы и издания, в которых содержатся сведения о первичных документах. Это справочники и энциклопедии, обзоры, реферативные журналы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Виды документальных источников информации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9655" y="2015732"/>
            <a:ext cx="10295199" cy="4033376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Непериодическое издание –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издание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выходящее однократно, не имеющее продолжения.</a:t>
            </a: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Наибольшее распространение среди непериодических изданий в научном мире имеет издание, которое называется книгой. Согласно ГОСТ 7.60-2003 книгой называется книжное издание объемом свыше 48 страниц.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9211" y="804518"/>
            <a:ext cx="9603275" cy="1049235"/>
          </a:xfrm>
        </p:spPr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ru-RU" dirty="0" smtClean="0"/>
              <a:t>Научная книга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13206"/>
            <a:ext cx="11999741" cy="4206240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dirty="0" smtClean="0"/>
              <a:t>  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Научная книга – важнейшее средство обобщения научной информации, содержащее результаты теоретических и  экспериментальных исследований, изложения стратегических проблем науки. 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Виды научных книг</a:t>
            </a:r>
            <a:r>
              <a:rPr lang="en-US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Монография </a:t>
            </a:r>
          </a:p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           Сборник научных трудов</a:t>
            </a:r>
          </a:p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                                       Диссертация</a:t>
            </a:r>
          </a:p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Автореферат диссертации</a:t>
            </a:r>
          </a:p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Тезисы докладов научной конференции</a:t>
            </a:r>
          </a:p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Научный отчет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Учебная книга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71003"/>
            <a:ext cx="12192000" cy="429064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Учебная книга – это основное средство обучения, элемент учебного процесса, в котором отражены систематизированные сведения научного или прикладного характера, изложенные в форме, удобной для изучения и преподавания.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Виды учебных книг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Учебник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2.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Учебное пособие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3.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Курс лекций </a:t>
            </a:r>
          </a:p>
          <a:p>
            <a:pPr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Периодическое издание – сериальное издание, выходящее через определенные промежутки времени, как правило, с постоянным для каждого года числом номеров, не повторяющимися по содержанию, однотипно оформленными, нумерованными и датированными выпусками, имеющими одинаковое заглавие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Газета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2.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Журнал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TM10001114[[fn=Галерея]]</Template>
  <TotalTime>315</TotalTime>
  <Words>1385</Words>
  <Application>Microsoft Office PowerPoint</Application>
  <PresentationFormat>Произвольный</PresentationFormat>
  <Paragraphs>127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Галерея</vt:lpstr>
      <vt:lpstr>МЕТОДЫ ИССЛЕДОВАНИЯ В физической культуре и спорте</vt:lpstr>
      <vt:lpstr>1. Анализ научно-методической литературы</vt:lpstr>
      <vt:lpstr>1. Анализ научно-методической литературы</vt:lpstr>
      <vt:lpstr>Изучение научных публикаций желательно проводить по этапам</vt:lpstr>
      <vt:lpstr>Виды источников научной информации</vt:lpstr>
      <vt:lpstr>По новизне информации научные источники делятся:</vt:lpstr>
      <vt:lpstr>Виды документальных источников информации</vt:lpstr>
      <vt:lpstr> Научная книга</vt:lpstr>
      <vt:lpstr>Учебная книга</vt:lpstr>
      <vt:lpstr>Электронные источники научной информации</vt:lpstr>
      <vt:lpstr>Виды электронных источников</vt:lpstr>
      <vt:lpstr>Библиографическое описание</vt:lpstr>
      <vt:lpstr>Пример Библиографического описание</vt:lpstr>
      <vt:lpstr>Пример Библиографического описание</vt:lpstr>
      <vt:lpstr>Пример Библиографического описание</vt:lpstr>
      <vt:lpstr>Пример Библиографического описание</vt:lpstr>
      <vt:lpstr>Пример Библиографического описание  ( электронных источников)</vt:lpstr>
      <vt:lpstr>Пример Библиографического описание  (Иностранных источников)</vt:lpstr>
      <vt:lpstr> Алгоритм поиска научной информации</vt:lpstr>
      <vt:lpstr>2. Педагогическое наблюдение </vt:lpstr>
      <vt:lpstr>Виды педагогических наблюдений  ( по связи с объектом) </vt:lpstr>
      <vt:lpstr>Виды педагогических наблюдений  ( по времени проведения) </vt:lpstr>
      <vt:lpstr>3. Беседа, интервью, анкетирование</vt:lpstr>
      <vt:lpstr>Анкетирование (Классификация вопросов) </vt:lpstr>
      <vt:lpstr>4. Контрольные испытания (тесты) </vt:lpstr>
      <vt:lpstr>Разновидности тестов</vt:lpstr>
      <vt:lpstr>5. Хронометрирование. </vt:lpstr>
      <vt:lpstr> 6. Экспертное оценивание </vt:lpstr>
      <vt:lpstr>7. Педагогический эксперимент</vt:lpstr>
      <vt:lpstr>8. Обработка результатов </vt:lpstr>
      <vt:lpstr>Домашние задание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МЕТОДЫ ИССЛЕДОВАНИЯ В фкИс</dc:title>
  <dc:creator>регистратор2-6</dc:creator>
  <cp:lastModifiedBy>Овчинникова Елена Ивановна</cp:lastModifiedBy>
  <cp:revision>31</cp:revision>
  <dcterms:created xsi:type="dcterms:W3CDTF">2020-11-24T03:50:29Z</dcterms:created>
  <dcterms:modified xsi:type="dcterms:W3CDTF">2020-12-25T06:27:30Z</dcterms:modified>
</cp:coreProperties>
</file>