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61" r:id="rId4"/>
    <p:sldId id="262" r:id="rId5"/>
    <p:sldId id="263" r:id="rId6"/>
    <p:sldId id="265" r:id="rId7"/>
    <p:sldId id="266" r:id="rId8"/>
    <p:sldId id="264" r:id="rId9"/>
    <p:sldId id="267" r:id="rId10"/>
    <p:sldId id="268" r:id="rId11"/>
    <p:sldId id="257" r:id="rId12"/>
    <p:sldId id="269" r:id="rId13"/>
    <p:sldId id="271" r:id="rId14"/>
    <p:sldId id="283" r:id="rId15"/>
    <p:sldId id="272" r:id="rId16"/>
    <p:sldId id="270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82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234842"/>
            <a:ext cx="84582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Педагогическое наблюдение</a:t>
            </a:r>
            <a:br>
              <a:rPr lang="ru-RU" dirty="0" smtClean="0"/>
            </a:br>
            <a:r>
              <a:rPr lang="ru-RU" dirty="0" smtClean="0"/>
              <a:t>	хронометраж</a:t>
            </a:r>
            <a:r>
              <a:rPr lang="en-US" dirty="0" smtClean="0"/>
              <a:t>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	</a:t>
            </a:r>
            <a:r>
              <a:rPr lang="ru-RU" dirty="0" smtClean="0"/>
              <a:t> </a:t>
            </a:r>
            <a:r>
              <a:rPr lang="ru-RU" dirty="0" err="1"/>
              <a:t>пульсометрия</a:t>
            </a:r>
            <a:r>
              <a:rPr lang="en-US" dirty="0" smtClean="0"/>
              <a:t>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	</a:t>
            </a:r>
            <a:r>
              <a:rPr lang="ru-RU" dirty="0" smtClean="0"/>
              <a:t> педагогический </a:t>
            </a:r>
            <a:r>
              <a:rPr lang="ru-RU" dirty="0"/>
              <a:t>анализ </a:t>
            </a:r>
            <a:r>
              <a:rPr lang="ru-RU" dirty="0" smtClean="0"/>
              <a:t>урока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Автор-составитель:</a:t>
            </a:r>
            <a:br>
              <a:rPr lang="ru-RU" dirty="0" smtClean="0"/>
            </a:br>
            <a:r>
              <a:rPr lang="ru-RU" dirty="0" smtClean="0"/>
              <a:t>Минин А.А., </a:t>
            </a:r>
            <a:r>
              <a:rPr lang="ru-RU" dirty="0"/>
              <a:t>с</a:t>
            </a:r>
            <a:r>
              <a:rPr lang="ru-RU" dirty="0" smtClean="0"/>
              <a:t>тудент гр. ФКОм-19, практикант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214C279-DEFC-4A9D-89BA-B63E662EA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Требования, предъявляемые к процессу наблюдения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19FEC12-D954-492D-9CDC-C6235C459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59333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1. Целенаправленность. </a:t>
            </a:r>
            <a:endParaRPr lang="en-US" dirty="0"/>
          </a:p>
          <a:p>
            <a:pPr algn="just"/>
            <a:r>
              <a:rPr lang="ru-RU" dirty="0"/>
              <a:t>2. Объективность. </a:t>
            </a:r>
            <a:endParaRPr lang="en-US" dirty="0"/>
          </a:p>
          <a:p>
            <a:pPr algn="just"/>
            <a:r>
              <a:rPr lang="ru-RU" dirty="0"/>
              <a:t>3.  Наличие плана наблюдения. </a:t>
            </a:r>
            <a:endParaRPr lang="en-US" dirty="0"/>
          </a:p>
          <a:p>
            <a:pPr algn="just"/>
            <a:r>
              <a:rPr lang="ru-RU" dirty="0"/>
              <a:t>4. Разработка процедуры. </a:t>
            </a:r>
            <a:endParaRPr lang="en-US" dirty="0"/>
          </a:p>
          <a:p>
            <a:pPr algn="just"/>
            <a:r>
              <a:rPr lang="ru-RU" dirty="0"/>
              <a:t>5. Учет возможных ошибок. </a:t>
            </a:r>
            <a:endParaRPr lang="en-US" dirty="0"/>
          </a:p>
          <a:p>
            <a:pPr algn="just"/>
            <a:r>
              <a:rPr lang="ru-RU" dirty="0" smtClean="0"/>
              <a:t>6.Возможность </a:t>
            </a:r>
            <a:r>
              <a:rPr lang="ru-RU" dirty="0"/>
              <a:t>сравнения, измерения, математической обработки полученных сведений. </a:t>
            </a:r>
            <a:endParaRPr lang="en-US" dirty="0"/>
          </a:p>
          <a:p>
            <a:pPr algn="just"/>
            <a:r>
              <a:rPr lang="ru-RU" dirty="0" smtClean="0"/>
              <a:t>7.Необходимое </a:t>
            </a:r>
            <a:r>
              <a:rPr lang="ru-RU" dirty="0"/>
              <a:t>и достаточное количество наблюдаемых признаков. </a:t>
            </a:r>
            <a:endParaRPr lang="en-US" dirty="0"/>
          </a:p>
          <a:p>
            <a:pPr algn="just"/>
            <a:r>
              <a:rPr lang="ru-RU" dirty="0"/>
              <a:t>8. Оптимальность. </a:t>
            </a:r>
          </a:p>
        </p:txBody>
      </p:sp>
    </p:spTree>
    <p:extLst>
      <p:ext uri="{BB962C8B-B14F-4D97-AF65-F5344CB8AC3E}">
        <p14:creationId xmlns:p14="http://schemas.microsoft.com/office/powerpoint/2010/main" val="402202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8229600" cy="1066800"/>
          </a:xfrm>
        </p:spPr>
        <p:txBody>
          <a:bodyPr/>
          <a:lstStyle/>
          <a:p>
            <a:pPr algn="ctr"/>
            <a:r>
              <a:rPr lang="ru-RU" dirty="0"/>
              <a:t>Хронометраж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308" y="1676400"/>
            <a:ext cx="9114692" cy="4325112"/>
          </a:xfrm>
        </p:spPr>
        <p:txBody>
          <a:bodyPr/>
          <a:lstStyle/>
          <a:p>
            <a:pPr marL="109728" indent="0" algn="just">
              <a:buNone/>
            </a:pPr>
            <a:r>
              <a:rPr lang="ru-RU" b="1" dirty="0"/>
              <a:t>Хронометраж</a:t>
            </a:r>
            <a:r>
              <a:rPr lang="ru-RU" dirty="0"/>
              <a:t> — метод изучения затрат времени с помощью фиксации и замеров продолжительности выполняемых действий</a:t>
            </a:r>
            <a:r>
              <a:rPr lang="en-US" dirty="0"/>
              <a:t>.</a:t>
            </a:r>
          </a:p>
          <a:p>
            <a:pPr marL="109728" indent="0" algn="just">
              <a:buNone/>
            </a:pPr>
            <a:endParaRPr lang="en-US" dirty="0"/>
          </a:p>
          <a:p>
            <a:pPr marL="109728" indent="0" algn="just">
              <a:buNone/>
            </a:pPr>
            <a:endParaRPr lang="en-US" dirty="0"/>
          </a:p>
          <a:p>
            <a:pPr marL="109728" indent="0" algn="just">
              <a:buNone/>
            </a:pPr>
            <a:r>
              <a:rPr lang="ru-RU" dirty="0" err="1"/>
              <a:t>Хронометрирования</a:t>
            </a:r>
            <a:r>
              <a:rPr lang="ru-RU" dirty="0"/>
              <a:t> урока проводится с целью получения данных об общей моторной плотности урока, значительно уточняющих и углубляющих педагогический анализ урока.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FA68255-06C2-4714-B023-89F76F230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00042"/>
            <a:ext cx="8229600" cy="1066800"/>
          </a:xfrm>
        </p:spPr>
        <p:txBody>
          <a:bodyPr/>
          <a:lstStyle/>
          <a:p>
            <a:pPr algn="ctr"/>
            <a:r>
              <a:rPr lang="ru-RU" dirty="0"/>
              <a:t>Хронометраж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203C0E3-DADC-4092-A5BC-C86103A8C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49424"/>
            <a:ext cx="9144000" cy="4325112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/>
              <a:t>- «объяснение» (</a:t>
            </a:r>
            <a:r>
              <a:rPr lang="ru-RU" dirty="0" err="1"/>
              <a:t>объяснение</a:t>
            </a:r>
            <a:r>
              <a:rPr lang="ru-RU" dirty="0"/>
              <a:t> учителя и показ упражнений);</a:t>
            </a:r>
          </a:p>
          <a:p>
            <a:pPr algn="just"/>
            <a:r>
              <a:rPr lang="ru-RU" dirty="0"/>
              <a:t>- «выполнение упражнений» (выполнение учащимися упражнений);</a:t>
            </a:r>
          </a:p>
          <a:p>
            <a:pPr algn="just"/>
            <a:r>
              <a:rPr lang="ru-RU" dirty="0"/>
              <a:t>- «отдых» (ожидание учащимися выполнения очередного задания и отдых после выполнения упражнений);</a:t>
            </a:r>
          </a:p>
          <a:p>
            <a:pPr algn="just"/>
            <a:r>
              <a:rPr lang="ru-RU" dirty="0"/>
              <a:t>- «организация» (построения, переход от одного вида занятий к другому, подготовка мест занятий, уборка оборудования и инвентаря, а также другие вспомогательные мероприятия).</a:t>
            </a:r>
          </a:p>
          <a:p>
            <a:pPr algn="just"/>
            <a:r>
              <a:rPr lang="ru-RU" dirty="0"/>
              <a:t> «простой»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751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F670BCD-D3D7-40CF-BE5F-AD3758B64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48" y="357166"/>
            <a:ext cx="8229600" cy="1066800"/>
          </a:xfrm>
        </p:spPr>
        <p:txBody>
          <a:bodyPr/>
          <a:lstStyle/>
          <a:p>
            <a:r>
              <a:rPr lang="ru-RU" dirty="0"/>
              <a:t>Общая плотность урока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D12E030-D100-42D3-9D55-0AD0DBD5D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</p:spPr>
        <p:txBody>
          <a:bodyPr>
            <a:normAutofit fontScale="70000" lnSpcReduction="20000"/>
          </a:bodyPr>
          <a:lstStyle/>
          <a:p>
            <a:pPr marL="109728" indent="0" algn="just">
              <a:buNone/>
            </a:pPr>
            <a:r>
              <a:rPr lang="ru-RU" dirty="0"/>
              <a:t>Общая плотность урока – отношение рационально затраченного    времени к общему времени урока умноженное на 100 %.</a:t>
            </a:r>
          </a:p>
          <a:p>
            <a:pPr algn="just">
              <a:buNone/>
            </a:pPr>
            <a:r>
              <a:rPr lang="ru-RU" dirty="0"/>
              <a:t>Общая плотность полноценного урока физической культуры должна</a:t>
            </a:r>
          </a:p>
          <a:p>
            <a:pPr algn="just">
              <a:buNone/>
            </a:pPr>
            <a:r>
              <a:rPr lang="ru-RU" dirty="0"/>
              <a:t>теоретически приближаться к 100 %. К снижению общей плотности урока</a:t>
            </a:r>
          </a:p>
          <a:p>
            <a:pPr algn="just">
              <a:buNone/>
            </a:pPr>
            <a:r>
              <a:rPr lang="ru-RU" dirty="0"/>
              <a:t>приводят следующие причины:</a:t>
            </a:r>
          </a:p>
          <a:p>
            <a:endParaRPr lang="ru-RU" dirty="0"/>
          </a:p>
          <a:p>
            <a:r>
              <a:rPr lang="ru-RU" dirty="0"/>
              <a:t>- неоправданные простои на уроке (опоздание, несвоевременная подготовка мест занятий и инвентаря и т.п.);</a:t>
            </a:r>
          </a:p>
          <a:p>
            <a:endParaRPr lang="ru-RU" dirty="0"/>
          </a:p>
          <a:p>
            <a:r>
              <a:rPr lang="ru-RU" dirty="0"/>
              <a:t>- неподготовленность учителя к уроку, непродуманные содержание и организация урока, приводящие к неизбежной потере времени;</a:t>
            </a:r>
          </a:p>
          <a:p>
            <a:endParaRPr lang="ru-RU" dirty="0"/>
          </a:p>
          <a:p>
            <a:r>
              <a:rPr lang="ru-RU" dirty="0"/>
              <a:t>- излишняя и малоэффективная словесная информация для учащихся на уроке;</a:t>
            </a:r>
          </a:p>
          <a:p>
            <a:endParaRPr lang="ru-RU" dirty="0"/>
          </a:p>
          <a:p>
            <a:r>
              <a:rPr lang="ru-RU" dirty="0"/>
              <a:t>- нерациональное использование времени из-за неудовлетворительной дисциплины занимающихся, многократных повторений объяснения, команд и распоряжений учителем, замечаний ученикам.</a:t>
            </a:r>
          </a:p>
        </p:txBody>
      </p:sp>
    </p:spTree>
    <p:extLst>
      <p:ext uri="{BB962C8B-B14F-4D97-AF65-F5344CB8AC3E}">
        <p14:creationId xmlns:p14="http://schemas.microsoft.com/office/powerpoint/2010/main" val="70384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Геймер\Desktop\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8520" y="-3023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4B41FFBF-96FB-47D7-920A-9A9590E4DAA5}"/>
              </a:ext>
            </a:extLst>
          </p:cNvPr>
          <p:cNvSpPr/>
          <p:nvPr/>
        </p:nvSpPr>
        <p:spPr>
          <a:xfrm>
            <a:off x="4932040" y="5329288"/>
            <a:ext cx="7920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99"/>
                </a:solidFill>
              </a:rPr>
              <a:t>-45 м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09E6665-B8CD-46FD-B045-0D9EB4A11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472" y="357166"/>
            <a:ext cx="8229600" cy="1066800"/>
          </a:xfrm>
        </p:spPr>
        <p:txBody>
          <a:bodyPr/>
          <a:lstStyle/>
          <a:p>
            <a:r>
              <a:rPr lang="ru-RU" dirty="0"/>
              <a:t>Моторная плотность урока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E622685-1213-4F0A-A16F-4D2AFED83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42908" y="1285860"/>
            <a:ext cx="8972616" cy="4717172"/>
          </a:xfrm>
        </p:spPr>
        <p:txBody>
          <a:bodyPr/>
          <a:lstStyle/>
          <a:p>
            <a:pPr algn="just">
              <a:buNone/>
            </a:pPr>
            <a:r>
              <a:rPr lang="ru-RU" dirty="0"/>
              <a:t>       Моторная плотность урока – отношение времени, затраченного на выполнение упражнений к общему времени урока умноженное на 100 %.</a:t>
            </a:r>
          </a:p>
        </p:txBody>
      </p:sp>
      <p:pic>
        <p:nvPicPr>
          <p:cNvPr id="4099" name="Picture 3" descr="C:\Users\Геймер\Desktop\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43248"/>
            <a:ext cx="9144000" cy="37147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4090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C095C17-31F2-4ED5-B9E6-0B7402863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2400" y="313710"/>
            <a:ext cx="8229600" cy="1066800"/>
          </a:xfrm>
        </p:spPr>
        <p:txBody>
          <a:bodyPr/>
          <a:lstStyle/>
          <a:p>
            <a:pPr algn="ctr"/>
            <a:r>
              <a:rPr lang="ru-RU" dirty="0" err="1"/>
              <a:t>Пульсометрия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12EE0FF-D82B-41DC-8A35-E97396888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24000"/>
            <a:ext cx="8229600" cy="4325112"/>
          </a:xfrm>
        </p:spPr>
        <p:txBody>
          <a:bodyPr/>
          <a:lstStyle/>
          <a:p>
            <a:pPr marL="109728" indent="0" algn="just">
              <a:buNone/>
            </a:pPr>
            <a:r>
              <a:rPr lang="ru-RU" dirty="0" err="1"/>
              <a:t>Пульсометрия</a:t>
            </a:r>
            <a:r>
              <a:rPr lang="ru-RU" dirty="0"/>
              <a:t> - метод, позволяющий определить адекватность реакции организма учащихся на величину выполненной физической нагрузки. Суть метода заключается в подсчете и анализе частоты сердечных сокращений (ЧСС) у учащихся в различные периоды урока или физкультурных занятий.</a:t>
            </a:r>
          </a:p>
        </p:txBody>
      </p:sp>
    </p:spTree>
    <p:extLst>
      <p:ext uri="{BB962C8B-B14F-4D97-AF65-F5344CB8AC3E}">
        <p14:creationId xmlns:p14="http://schemas.microsoft.com/office/powerpoint/2010/main" val="224532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5A9A6F4-296A-455F-8D60-82534DD07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38200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Для создания представления о составе показателей </a:t>
            </a:r>
            <a:r>
              <a:rPr lang="ru-RU" dirty="0" err="1"/>
              <a:t>пульсометрии</a:t>
            </a:r>
            <a:r>
              <a:rPr lang="ru-RU" dirty="0"/>
              <a:t> обсудим их некоторый перечень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9545B09-0AAF-4EFE-9C65-E9B52811C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2532888"/>
            <a:ext cx="9067800" cy="432511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/>
              <a:t>1. Пульс покоя. </a:t>
            </a:r>
          </a:p>
          <a:p>
            <a:pPr algn="just"/>
            <a:r>
              <a:rPr lang="ru-RU" dirty="0"/>
              <a:t>2. Пульс после нагрузки.</a:t>
            </a:r>
          </a:p>
          <a:p>
            <a:pPr algn="just"/>
            <a:r>
              <a:rPr lang="ru-RU" dirty="0"/>
              <a:t> 3. Средний пульс.</a:t>
            </a:r>
          </a:p>
          <a:p>
            <a:pPr algn="just"/>
            <a:r>
              <a:rPr lang="ru-RU" dirty="0"/>
              <a:t> 4. Суммарный пульс.</a:t>
            </a:r>
          </a:p>
          <a:p>
            <a:pPr algn="just"/>
            <a:r>
              <a:rPr lang="ru-RU" dirty="0"/>
              <a:t> 5. Усеченная </a:t>
            </a:r>
            <a:r>
              <a:rPr lang="ru-RU" dirty="0" err="1"/>
              <a:t>пульсометрия</a:t>
            </a:r>
            <a:r>
              <a:rPr lang="ru-RU" dirty="0"/>
              <a:t> восстановления.</a:t>
            </a:r>
          </a:p>
          <a:p>
            <a:pPr algn="just"/>
            <a:r>
              <a:rPr lang="ru-RU" dirty="0"/>
              <a:t> 6. Разница максимального значения пульса на занятии (для наблюдаемого испытуемого) и пульса до начала занятия</a:t>
            </a:r>
          </a:p>
          <a:p>
            <a:pPr algn="just"/>
            <a:r>
              <a:rPr lang="ru-RU" dirty="0"/>
              <a:t>7. Разница пульса до занятия и пульса после окончания занятия</a:t>
            </a:r>
          </a:p>
          <a:p>
            <a:pPr algn="just"/>
            <a:r>
              <a:rPr lang="en-US" dirty="0"/>
              <a:t>8.</a:t>
            </a:r>
            <a:r>
              <a:rPr lang="ru-RU" dirty="0"/>
              <a:t>Время восстановления пульса после занятия до исходного уровня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9.</a:t>
            </a:r>
            <a:r>
              <a:rPr lang="ru-RU" dirty="0"/>
              <a:t> Динамика значений пульса в процессе урока (</a:t>
            </a:r>
            <a:r>
              <a:rPr lang="ru-RU" dirty="0" err="1"/>
              <a:t>пульсометрия</a:t>
            </a:r>
            <a:r>
              <a:rPr lang="ru-RU" dirty="0"/>
              <a:t>).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024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62CF16-3539-4CD6-9E81-4E5E99D59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/>
          <a:lstStyle/>
          <a:p>
            <a:r>
              <a:rPr lang="ru-RU" dirty="0"/>
              <a:t>Организация </a:t>
            </a:r>
            <a:r>
              <a:rPr lang="ru-RU" dirty="0" err="1"/>
              <a:t>пульсометрии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E68FC0E-1303-450C-AD5D-4C5D0BA343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76400"/>
            <a:ext cx="9144000" cy="5181600"/>
          </a:xfrm>
        </p:spPr>
        <p:txBody>
          <a:bodyPr>
            <a:normAutofit fontScale="85000" lnSpcReduction="20000"/>
          </a:bodyPr>
          <a:lstStyle/>
          <a:p>
            <a:pPr marL="109728" indent="0" algn="just">
              <a:buNone/>
            </a:pPr>
            <a:r>
              <a:rPr lang="ru-RU" dirty="0"/>
              <a:t>1) Предварительная подготовка. Она включает выбор объекта исследования, оформление протокола измерений. </a:t>
            </a:r>
          </a:p>
          <a:p>
            <a:pPr marL="109728" indent="0" algn="just">
              <a:buNone/>
            </a:pPr>
            <a:endParaRPr lang="en-US" dirty="0"/>
          </a:p>
          <a:p>
            <a:pPr marL="109728" indent="0" algn="just">
              <a:buNone/>
            </a:pPr>
            <a:r>
              <a:rPr lang="ru-RU" dirty="0"/>
              <a:t>2) Выполнение измерения. Наблюдение проводится за одним (произвольно выбранным) учеником. Измеряется (в течение 10 сек.) пульс покоя (до урока), а также после каждого двигательного действия. Целесообразно в течение урока произвести 15-20 измерений пульса. </a:t>
            </a:r>
          </a:p>
          <a:p>
            <a:pPr marL="109728" indent="0" algn="just">
              <a:buNone/>
            </a:pPr>
            <a:endParaRPr lang="en-US" dirty="0"/>
          </a:p>
          <a:p>
            <a:pPr marL="109728" indent="0" algn="just">
              <a:buNone/>
            </a:pPr>
            <a:r>
              <a:rPr lang="ru-RU" dirty="0"/>
              <a:t>3) Окончательное оформление протокола, которое включает: </a:t>
            </a:r>
            <a:endParaRPr lang="en-US" dirty="0"/>
          </a:p>
          <a:p>
            <a:pPr algn="just"/>
            <a:r>
              <a:rPr lang="ru-RU" dirty="0"/>
              <a:t>а) пересчет величины пульса измеренных за 10 сек. в минутное исчисление, </a:t>
            </a:r>
            <a:endParaRPr lang="en-US" dirty="0"/>
          </a:p>
          <a:p>
            <a:pPr algn="just"/>
            <a:r>
              <a:rPr lang="ru-RU" dirty="0"/>
              <a:t>б) определение в % (от пульса покоя) динамики пульса, </a:t>
            </a:r>
            <a:endParaRPr lang="en-US" dirty="0"/>
          </a:p>
          <a:p>
            <a:pPr algn="just"/>
            <a:r>
              <a:rPr lang="ru-RU" dirty="0"/>
              <a:t>в) анализ полученных результатов, </a:t>
            </a:r>
          </a:p>
          <a:p>
            <a:pPr algn="just"/>
            <a:r>
              <a:rPr lang="ru-RU" dirty="0"/>
              <a:t>г) вычерчивание пульсовой кривой. В системе координат, где по оси </a:t>
            </a:r>
            <a:r>
              <a:rPr lang="ru-RU" dirty="0" err="1"/>
              <a:t>абцисс</a:t>
            </a:r>
            <a:r>
              <a:rPr lang="ru-RU" dirty="0"/>
              <a:t> - минуты урока, а по оси ординат - значения пульса.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762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CA0ED8-C5E1-4546-BFCA-F4F9C5209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066800"/>
          </a:xfrm>
        </p:spPr>
        <p:txBody>
          <a:bodyPr/>
          <a:lstStyle/>
          <a:p>
            <a:r>
              <a:rPr lang="ru-RU" dirty="0"/>
              <a:t>Анализ полученных данных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E282898-CFF9-44E0-BDF8-97C2921DD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76400"/>
            <a:ext cx="9144000" cy="5181600"/>
          </a:xfrm>
        </p:spPr>
        <p:txBody>
          <a:bodyPr>
            <a:normAutofit fontScale="92500" lnSpcReduction="10000"/>
          </a:bodyPr>
          <a:lstStyle/>
          <a:p>
            <a:pPr marL="109728" indent="0" algn="just">
              <a:buNone/>
            </a:pPr>
            <a:r>
              <a:rPr lang="ru-RU" dirty="0"/>
              <a:t>1) Величины максимального пульса - по ним судят об интенсивности нагрузки. </a:t>
            </a:r>
          </a:p>
          <a:p>
            <a:pPr marL="109728" indent="0" algn="just">
              <a:buNone/>
            </a:pPr>
            <a:endParaRPr lang="ru-RU" dirty="0"/>
          </a:p>
          <a:p>
            <a:pPr marL="109728" indent="0" algn="just">
              <a:buNone/>
            </a:pPr>
            <a:r>
              <a:rPr lang="ru-RU" dirty="0"/>
              <a:t>2) Величина т.н. "среднего" пульса, полученного делением суммы всех измеренных показателей пульса за урок на количество этих измерений. </a:t>
            </a:r>
          </a:p>
          <a:p>
            <a:pPr marL="109728" indent="0" algn="just">
              <a:buNone/>
            </a:pPr>
            <a:endParaRPr lang="ru-RU" dirty="0"/>
          </a:p>
          <a:p>
            <a:pPr marL="109728" indent="0" algn="just">
              <a:buNone/>
            </a:pPr>
            <a:r>
              <a:rPr lang="ru-RU" dirty="0"/>
              <a:t>3) Указанные величины вычисляются и анализируются за весь урок и по каждой из частей урока в отдельности. </a:t>
            </a:r>
          </a:p>
          <a:p>
            <a:pPr marL="109728" indent="0" algn="just">
              <a:buNone/>
            </a:pPr>
            <a:endParaRPr lang="ru-RU" dirty="0"/>
          </a:p>
          <a:p>
            <a:pPr marL="109728" indent="0" algn="just">
              <a:buNone/>
            </a:pPr>
            <a:r>
              <a:rPr lang="ru-RU" dirty="0"/>
              <a:t>4) Обсуждается динамика пульса. При анализе пульсовой кривой необходимо учитывать раздел программы, место занятий, тип урока и его содержание. </a:t>
            </a:r>
          </a:p>
        </p:txBody>
      </p:sp>
    </p:spTree>
    <p:extLst>
      <p:ext uri="{BB962C8B-B14F-4D97-AF65-F5344CB8AC3E}">
        <p14:creationId xmlns:p14="http://schemas.microsoft.com/office/powerpoint/2010/main" val="257733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58605FA-CB22-42A0-97CB-A804BEF5C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66" y="838200"/>
            <a:ext cx="8229600" cy="1066800"/>
          </a:xfrm>
        </p:spPr>
        <p:txBody>
          <a:bodyPr/>
          <a:lstStyle/>
          <a:p>
            <a:r>
              <a:rPr lang="ru-RU" dirty="0"/>
              <a:t>Педагогическое наблюдение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2F84422-9914-419B-8872-61A4167C6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249424"/>
            <a:ext cx="8839200" cy="4325112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ru-RU" dirty="0"/>
              <a:t>Педагогическое наблюдение - это организованный анализ и оценка учебного или учебно-тренировочного процесса без вмешательства в его течение. Педагогическое наблюдение как метод исследования представляет собой целенаправленное восприятие какого-либо педагогического явления, с помощью которого исследователь получает конкретный фактический материал или данные.</a:t>
            </a:r>
          </a:p>
        </p:txBody>
      </p:sp>
    </p:spTree>
    <p:extLst>
      <p:ext uri="{BB962C8B-B14F-4D97-AF65-F5344CB8AC3E}">
        <p14:creationId xmlns:p14="http://schemas.microsoft.com/office/powerpoint/2010/main" val="60625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F6A2A7-33C0-4250-8E76-1E4430DF5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338" y="685800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/>
              <a:t>Пед</a:t>
            </a:r>
            <a:r>
              <a:rPr lang="en-US" dirty="0"/>
              <a:t>.</a:t>
            </a:r>
            <a:r>
              <a:rPr lang="ru-RU" dirty="0"/>
              <a:t>анализ урока физической культуры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549EFA8-D295-414C-A20E-219835C6FD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2249424"/>
            <a:ext cx="8534400" cy="4325112"/>
          </a:xfrm>
        </p:spPr>
        <p:txBody>
          <a:bodyPr/>
          <a:lstStyle/>
          <a:p>
            <a:pPr algn="just"/>
            <a:r>
              <a:rPr lang="ru-RU" dirty="0"/>
              <a:t>Педагогический анализ урока физической культуры заключается в детальном рассмотрении и оценке всех составных частей и компонентов урока, включая методику обучения и воспитания, объем нагрузки, методику воспитания физических качеств, содержание изучаемого материала, деятельность педагога и учащихся на уроке и т.д.</a:t>
            </a:r>
          </a:p>
        </p:txBody>
      </p:sp>
    </p:spTree>
    <p:extLst>
      <p:ext uri="{BB962C8B-B14F-4D97-AF65-F5344CB8AC3E}">
        <p14:creationId xmlns:p14="http://schemas.microsoft.com/office/powerpoint/2010/main" val="25745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C7D0852-FA6C-4B78-B3EF-A3E534D1A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СХЕМА АНАЛИЗА УРОКА ФИЗИЧЕСКОЙ КУЛЬТУРЫ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4337DE3-26DC-4829-98D8-B2B22640C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5105400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dirty="0" err="1"/>
              <a:t>I.Общие</a:t>
            </a:r>
            <a:r>
              <a:rPr lang="ru-RU" dirty="0"/>
              <a:t> сведения.</a:t>
            </a:r>
          </a:p>
          <a:p>
            <a:pPr marL="109728" indent="0">
              <a:buNone/>
            </a:pPr>
            <a:r>
              <a:rPr lang="ru-RU" dirty="0"/>
              <a:t>1.Учебное заведение ______</a:t>
            </a:r>
          </a:p>
          <a:p>
            <a:pPr marL="109728" indent="0">
              <a:buNone/>
            </a:pPr>
            <a:r>
              <a:rPr lang="ru-RU" dirty="0"/>
              <a:t>2.  класс__________</a:t>
            </a:r>
          </a:p>
          <a:p>
            <a:pPr marL="109728" indent="0">
              <a:buNone/>
            </a:pPr>
            <a:r>
              <a:rPr lang="ru-RU" dirty="0"/>
              <a:t>3.Число занимающихся по списку ________Занималось _________</a:t>
            </a:r>
          </a:p>
          <a:p>
            <a:pPr marL="109728" indent="0">
              <a:buNone/>
            </a:pPr>
            <a:r>
              <a:rPr lang="ru-RU" dirty="0"/>
              <a:t>4.Учебная четверть __________ Дата проведения занятия ________</a:t>
            </a:r>
          </a:p>
          <a:p>
            <a:pPr marL="109728" indent="0">
              <a:buNone/>
            </a:pPr>
            <a:r>
              <a:rPr lang="ru-RU" dirty="0"/>
              <a:t>5.Место проведения_________________________</a:t>
            </a:r>
          </a:p>
          <a:p>
            <a:pPr marL="109728" indent="0">
              <a:buNone/>
            </a:pPr>
            <a:r>
              <a:rPr lang="ru-RU" dirty="0"/>
              <a:t>6.Учитель ____________________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891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6E4170-A021-4D92-A041-5F5B26FA1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297E8B4-7D1E-455A-8072-2F2012431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76672"/>
            <a:ext cx="9144000" cy="6607818"/>
          </a:xfrm>
        </p:spPr>
        <p:txBody>
          <a:bodyPr/>
          <a:lstStyle/>
          <a:p>
            <a:pPr marL="109728" indent="0" algn="ctr">
              <a:buNone/>
            </a:pPr>
            <a:r>
              <a:rPr lang="ru-RU" dirty="0"/>
              <a:t>II. План-конспект урока</a:t>
            </a:r>
          </a:p>
          <a:p>
            <a:pPr algn="just"/>
            <a:endParaRPr lang="en-US" dirty="0"/>
          </a:p>
          <a:p>
            <a:pPr algn="just"/>
            <a:endParaRPr lang="en-US" dirty="0"/>
          </a:p>
          <a:p>
            <a:pPr algn="just">
              <a:buNone/>
            </a:pPr>
            <a:r>
              <a:rPr lang="ru-RU" dirty="0"/>
              <a:t>7.Номер урока с начала учебного года </a:t>
            </a:r>
          </a:p>
          <a:p>
            <a:pPr algn="just">
              <a:buNone/>
            </a:pPr>
            <a:r>
              <a:rPr lang="ru-RU" dirty="0"/>
              <a:t>8.Задачи урока</a:t>
            </a:r>
          </a:p>
          <a:p>
            <a:pPr algn="just">
              <a:buNone/>
            </a:pPr>
            <a:r>
              <a:rPr lang="ru-RU" dirty="0"/>
              <a:t>9.Соответствие  содержания  занятия поставленным задачам, программным требованиям и рабочему плану </a:t>
            </a:r>
          </a:p>
          <a:p>
            <a:pPr algn="just">
              <a:buNone/>
            </a:pPr>
            <a:r>
              <a:rPr lang="ru-RU" dirty="0"/>
              <a:t>10.Структура урока, содержание учебного материала, дозировка нагрузки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516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A8C9196-C12C-439A-BBD5-46BFD89FD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C6C78C5-5654-412F-87EC-7500C2D2D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10" y="764704"/>
            <a:ext cx="9122790" cy="5809832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ru-RU" dirty="0"/>
              <a:t>III. Оценка качества проведения урока.</a:t>
            </a:r>
          </a:p>
          <a:p>
            <a:pPr marL="109728" indent="0" algn="just">
              <a:buNone/>
            </a:pPr>
            <a:r>
              <a:rPr lang="ru-RU" dirty="0"/>
              <a:t>11.Подготовленность мест занятия, оборудования, инвентаря и их санитарно-гигиеническое состояние </a:t>
            </a:r>
          </a:p>
          <a:p>
            <a:pPr marL="109728" indent="0" algn="just">
              <a:buNone/>
            </a:pPr>
            <a:r>
              <a:rPr lang="ru-RU" dirty="0"/>
              <a:t>12.Обеспечение техники безопасности </a:t>
            </a:r>
          </a:p>
          <a:p>
            <a:pPr marL="109728" indent="0" algn="just">
              <a:buNone/>
            </a:pPr>
            <a:r>
              <a:rPr lang="ru-RU" dirty="0"/>
              <a:t>13.Пунктуальность начала и окончания урока </a:t>
            </a:r>
          </a:p>
          <a:p>
            <a:pPr marL="109728" indent="0" algn="just">
              <a:buNone/>
            </a:pPr>
            <a:r>
              <a:rPr lang="ru-RU" dirty="0"/>
              <a:t>14.Внешний вид учителя: жесты, мимика, общение </a:t>
            </a:r>
          </a:p>
          <a:p>
            <a:pPr marL="109728" indent="0" algn="just">
              <a:buNone/>
            </a:pPr>
            <a:r>
              <a:rPr lang="ru-RU" dirty="0"/>
              <a:t>15 .Дисциплина и активность занимающихся </a:t>
            </a:r>
          </a:p>
          <a:p>
            <a:pPr marL="109728" indent="0" algn="just">
              <a:buNone/>
            </a:pPr>
            <a:r>
              <a:rPr lang="ru-RU" dirty="0"/>
              <a:t>16.Выбор места учителем для объяснения задания, подачи команд и  т. д. во всех частях урока</a:t>
            </a:r>
          </a:p>
          <a:p>
            <a:pPr marL="109728" indent="0" algn="just">
              <a:buNone/>
            </a:pPr>
            <a:r>
              <a:rPr lang="ru-RU" dirty="0"/>
              <a:t>17.Целесообразность использования площадки, эффективность использования инвентаря и оборудования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250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1223181-00FD-4E85-9987-86957A148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921C2A5-534C-45C9-AD14-2E0C7A8D3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09600"/>
            <a:ext cx="9144000" cy="6248400"/>
          </a:xfrm>
        </p:spPr>
        <p:txBody>
          <a:bodyPr>
            <a:normAutofit fontScale="85000" lnSpcReduction="20000"/>
          </a:bodyPr>
          <a:lstStyle/>
          <a:p>
            <a:pPr marL="109728" indent="0" algn="ctr">
              <a:buNone/>
            </a:pPr>
            <a:r>
              <a:rPr lang="ru-RU" sz="3800" dirty="0"/>
              <a:t>IV. Методический аспект.</a:t>
            </a:r>
          </a:p>
          <a:p>
            <a:pPr marL="109728" indent="0" algn="just">
              <a:buNone/>
            </a:pPr>
            <a:r>
              <a:rPr lang="ru-RU" sz="3800" dirty="0"/>
              <a:t>19.Реализация обучающих, совершенствующих и развивающих задач на уроке </a:t>
            </a:r>
          </a:p>
          <a:p>
            <a:pPr marL="109728" indent="0" algn="just">
              <a:buNone/>
            </a:pPr>
            <a:r>
              <a:rPr lang="ru-RU" sz="3800" dirty="0"/>
              <a:t>20.Методическая ценность и качество применения словесных методов обучения (правильность подачи команд, содержательность объяснения, умение вести беседу, культура речи, знание и пояснение терминологии)</a:t>
            </a:r>
          </a:p>
          <a:p>
            <a:pPr marL="109728" indent="0" algn="just">
              <a:buNone/>
            </a:pPr>
            <a:r>
              <a:rPr lang="ru-RU" sz="3800" dirty="0"/>
              <a:t>21. Методическая ценность и качество применения специальных методов ФК</a:t>
            </a:r>
          </a:p>
          <a:p>
            <a:pPr marL="109728" indent="0" algn="just">
              <a:buNone/>
            </a:pPr>
            <a:r>
              <a:rPr lang="ru-RU" sz="3800" dirty="0"/>
              <a:t>22. Методическая ценность и качество показа упражнений </a:t>
            </a:r>
          </a:p>
          <a:p>
            <a:pPr marL="109728" indent="0" algn="just">
              <a:buNone/>
            </a:pPr>
            <a:r>
              <a:rPr lang="ru-RU" sz="3800" dirty="0"/>
              <a:t>23.Предупреждение и исправление ошибок </a:t>
            </a:r>
          </a:p>
          <a:p>
            <a:pPr marL="109728" indent="0" algn="just">
              <a:buNone/>
            </a:pPr>
            <a:r>
              <a:rPr lang="ru-RU" sz="3800" dirty="0"/>
              <a:t>24.Соответчтвие содержания, методов и приемов обучения в соответствии с задачами урока </a:t>
            </a:r>
          </a:p>
          <a:p>
            <a:pPr marL="10972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701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E854CA-6F47-490D-93D9-086A1BFA0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A648C21-B88D-4B70-8FE3-3E5B525A76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4704"/>
            <a:ext cx="9144000" cy="609329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/>
              <a:t>25.Использование различных форм организации учебной деятельности (поточный,  групповой,  фронтальный ) в различных частях урока (подготовительной, основной, заключительной)</a:t>
            </a:r>
          </a:p>
          <a:p>
            <a:pPr>
              <a:buNone/>
            </a:pPr>
            <a:r>
              <a:rPr lang="ru-RU" dirty="0"/>
              <a:t>26.Реализация ключевых подходов на уроке (дифференцированного, личностно-ориентированного, деятельностного, практико-ориентированного</a:t>
            </a:r>
          </a:p>
          <a:p>
            <a:pPr>
              <a:buNone/>
            </a:pPr>
            <a:r>
              <a:rPr lang="ru-RU" dirty="0"/>
              <a:t>27.Использование методов стимулирования. Разнообразие методов и приемов </a:t>
            </a:r>
          </a:p>
          <a:p>
            <a:pPr>
              <a:buNone/>
            </a:pPr>
            <a:r>
              <a:rPr lang="ru-RU" dirty="0"/>
              <a:t>28.Соблюдение дидактических принципов:</a:t>
            </a:r>
          </a:p>
          <a:p>
            <a:r>
              <a:rPr lang="ru-RU" dirty="0"/>
              <a:t>а)сознательности и активности </a:t>
            </a:r>
          </a:p>
          <a:p>
            <a:r>
              <a:rPr lang="ru-RU" dirty="0"/>
              <a:t>б)наглядности </a:t>
            </a:r>
          </a:p>
          <a:p>
            <a:r>
              <a:rPr lang="ru-RU" dirty="0"/>
              <a:t>в)доступности и индивидуальности </a:t>
            </a:r>
          </a:p>
          <a:p>
            <a:r>
              <a:rPr lang="ru-RU" dirty="0"/>
              <a:t>г)систематичности </a:t>
            </a:r>
          </a:p>
          <a:p>
            <a:r>
              <a:rPr lang="ru-RU" dirty="0"/>
              <a:t>29.Плотность урока:</a:t>
            </a:r>
          </a:p>
          <a:p>
            <a:r>
              <a:rPr lang="ru-RU" dirty="0"/>
              <a:t>а)общая плотность (высокая, средняя, удовлетворительная, неудовлетворительная)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545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00707D-083D-4F6F-922C-5CD443A49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45589FF-EEDC-4FDA-9586-DFD7CEDC28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48680"/>
            <a:ext cx="9144000" cy="6309320"/>
          </a:xfrm>
        </p:spPr>
        <p:txBody>
          <a:bodyPr>
            <a:normAutofit fontScale="85000" lnSpcReduction="20000"/>
          </a:bodyPr>
          <a:lstStyle/>
          <a:p>
            <a:pPr marL="109728" indent="0" algn="ctr">
              <a:buNone/>
            </a:pPr>
            <a:r>
              <a:rPr lang="ru-RU" dirty="0"/>
              <a:t>V. Выводы.</a:t>
            </a:r>
          </a:p>
          <a:p>
            <a:pPr marL="109728" indent="0" algn="just">
              <a:buNone/>
            </a:pPr>
            <a:r>
              <a:rPr lang="ru-RU" dirty="0"/>
              <a:t>33. Эффективность решения поставленных задач на уроке.</a:t>
            </a:r>
          </a:p>
          <a:p>
            <a:pPr marL="109728" indent="0" algn="just">
              <a:buNone/>
            </a:pPr>
            <a:r>
              <a:rPr lang="ru-RU" dirty="0"/>
              <a:t>34. Отклонение от плана-конспекта и причины.</a:t>
            </a:r>
          </a:p>
          <a:p>
            <a:pPr marL="109728" indent="0" algn="just">
              <a:buNone/>
            </a:pPr>
            <a:r>
              <a:rPr lang="ru-RU" dirty="0"/>
              <a:t>35. Ценность занятия с точки зрения физического развития.</a:t>
            </a:r>
          </a:p>
          <a:p>
            <a:pPr marL="109728" indent="0" algn="just">
              <a:buNone/>
            </a:pPr>
            <a:r>
              <a:rPr lang="ru-RU" dirty="0"/>
              <a:t>36. Образовательная ценность занятия.</a:t>
            </a:r>
          </a:p>
          <a:p>
            <a:pPr marL="109728" indent="0" algn="just">
              <a:buNone/>
            </a:pPr>
            <a:r>
              <a:rPr lang="ru-RU" dirty="0"/>
              <a:t>37. Воспитательная ценность занятия.</a:t>
            </a:r>
          </a:p>
          <a:p>
            <a:pPr marL="109728" indent="0" algn="just">
              <a:buNone/>
            </a:pPr>
            <a:r>
              <a:rPr lang="ru-RU" dirty="0"/>
              <a:t>38. Указать положительные моменты в работе учителя.</a:t>
            </a:r>
          </a:p>
          <a:p>
            <a:pPr marL="109728" indent="0" algn="just">
              <a:buNone/>
            </a:pPr>
            <a:r>
              <a:rPr lang="ru-RU" dirty="0"/>
              <a:t>39. Недостатки и ошибки, допущенные в процессе образовательной деятельности </a:t>
            </a:r>
          </a:p>
          <a:p>
            <a:pPr marL="109728" indent="0" algn="just">
              <a:buNone/>
            </a:pPr>
            <a:r>
              <a:rPr lang="ru-RU" dirty="0"/>
              <a:t>40. Общая оценка проведенного урока (соответствие урока поставленным целям и задачам, наличие объективных и субъективных причин, мешающих качественному проведению урока, трудности, возникшие в ходе занятия, и способы их устранения учителем и т. д.).</a:t>
            </a:r>
          </a:p>
          <a:p>
            <a:pPr marL="109728" indent="0" algn="just">
              <a:buNone/>
            </a:pPr>
            <a:r>
              <a:rPr lang="ru-RU" dirty="0"/>
              <a:t>41. Предложения и рекомендации:</a:t>
            </a:r>
          </a:p>
          <a:p>
            <a:pPr algn="just"/>
            <a:r>
              <a:rPr lang="ru-RU" dirty="0"/>
              <a:t>– по совершенствованию организации урока </a:t>
            </a:r>
          </a:p>
          <a:p>
            <a:pPr algn="just"/>
            <a:r>
              <a:rPr lang="ru-RU" dirty="0"/>
              <a:t>–методическому обеспечению  урока </a:t>
            </a:r>
          </a:p>
          <a:p>
            <a:pPr algn="just"/>
            <a:r>
              <a:rPr lang="ru-RU" dirty="0"/>
              <a:t>«___» ____________ 20__ г. Подпись проводившего анализ урока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846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79BC8BD-1B62-4EC0-834A-3F824F194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066800"/>
          </a:xfrm>
        </p:spPr>
        <p:txBody>
          <a:bodyPr/>
          <a:lstStyle/>
          <a:p>
            <a:pPr algn="ctr"/>
            <a:r>
              <a:rPr lang="ru-RU" dirty="0"/>
              <a:t>Сущность наблюдения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7D84927-17D2-4969-A605-7D8804AFB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28802"/>
            <a:ext cx="9144000" cy="4645734"/>
          </a:xfrm>
        </p:spPr>
        <p:txBody>
          <a:bodyPr/>
          <a:lstStyle/>
          <a:p>
            <a:pPr algn="just"/>
            <a:r>
              <a:rPr lang="ru-RU" dirty="0"/>
              <a:t>Сущность наблюдения - точная и полная фиксация фактов с помощью всех органов чувств и имеющегося жизненного опыта, знаний и умений.</a:t>
            </a:r>
          </a:p>
          <a:p>
            <a:pPr algn="just"/>
            <a:r>
              <a:rPr lang="ru-RU" dirty="0"/>
              <a:t>Функция наблюдения состоит в избирательном приеме сведений об </a:t>
            </a:r>
            <a:r>
              <a:rPr lang="ru-RU" dirty="0" err="1"/>
              <a:t>изу-чаемом</a:t>
            </a:r>
            <a:r>
              <a:rPr lang="ru-RU" dirty="0"/>
              <a:t> предмете, процессе, явлении в условиях обратной и прямой связи </a:t>
            </a:r>
            <a:r>
              <a:rPr lang="ru-RU" dirty="0" smtClean="0"/>
              <a:t>исследователя </a:t>
            </a:r>
            <a:r>
              <a:rPr lang="ru-RU" dirty="0"/>
              <a:t>с предметом наблюдения.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056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5FDEC0C-02EC-4C67-990F-2A6CBE60B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Объекты педагогических наблюдений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A181534-AE93-4B26-B570-F3CE106A4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49424"/>
            <a:ext cx="8915400" cy="4325112"/>
          </a:xfrm>
        </p:spPr>
        <p:txBody>
          <a:bodyPr>
            <a:normAutofit fontScale="92500" lnSpcReduction="20000"/>
          </a:bodyPr>
          <a:lstStyle/>
          <a:p>
            <a:pPr marL="109728" indent="0" algn="just">
              <a:buNone/>
            </a:pPr>
            <a:r>
              <a:rPr lang="ru-RU" dirty="0"/>
              <a:t>Объектами педагогических наблюдений могут быть: средства и методы обучения, воспитания, развития, совершенствования физических качеств, тактической подготовки, </a:t>
            </a:r>
            <a:r>
              <a:rPr lang="ru-RU" dirty="0" smtClean="0"/>
              <a:t>психологической подготовки, учебно-тренировочная и соревновательная деятельность</a:t>
            </a:r>
            <a:r>
              <a:rPr lang="ru-RU" dirty="0"/>
              <a:t>, деятельность учителя физической культуры (тренера), взаимоотношения между школьниками, спортсменами; параметры, характеризующие технику выполнения физических упражнений; характер и величина тренировочных нагрузок и т.д.</a:t>
            </a:r>
          </a:p>
          <a:p>
            <a:pPr marL="109728" indent="0" algn="just">
              <a:buNone/>
            </a:pPr>
            <a:r>
              <a:rPr lang="ru-RU" dirty="0"/>
              <a:t>Выбор объекта наблюдения полностью определяется задачами исследования.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76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A9C2CD3-1961-4052-9015-21B32058C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092" y="342211"/>
            <a:ext cx="8229600" cy="1066800"/>
          </a:xfrm>
        </p:spPr>
        <p:txBody>
          <a:bodyPr/>
          <a:lstStyle/>
          <a:p>
            <a:r>
              <a:rPr lang="ru-RU" dirty="0"/>
              <a:t>Виды </a:t>
            </a:r>
            <a:r>
              <a:rPr lang="ru-RU" dirty="0" err="1"/>
              <a:t>пед</a:t>
            </a:r>
            <a:r>
              <a:rPr lang="en-US" dirty="0"/>
              <a:t>. </a:t>
            </a:r>
            <a:r>
              <a:rPr lang="ru-RU" dirty="0"/>
              <a:t>наблюдений </a:t>
            </a:r>
          </a:p>
        </p:txBody>
      </p:sp>
      <p:sp>
        <p:nvSpPr>
          <p:cNvPr id="26" name="Овал 25">
            <a:extLst>
              <a:ext uri="{FF2B5EF4-FFF2-40B4-BE49-F238E27FC236}">
                <a16:creationId xmlns="" xmlns:a16="http://schemas.microsoft.com/office/drawing/2014/main" id="{5895117F-EB55-4C4D-BA85-69A29F8B2089}"/>
              </a:ext>
            </a:extLst>
          </p:cNvPr>
          <p:cNvSpPr/>
          <p:nvPr/>
        </p:nvSpPr>
        <p:spPr>
          <a:xfrm>
            <a:off x="0" y="1695757"/>
            <a:ext cx="1982372" cy="14292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По форме </a:t>
            </a:r>
          </a:p>
        </p:txBody>
      </p:sp>
      <p:sp>
        <p:nvSpPr>
          <p:cNvPr id="27" name="Овал 26">
            <a:extLst>
              <a:ext uri="{FF2B5EF4-FFF2-40B4-BE49-F238E27FC236}">
                <a16:creationId xmlns="" xmlns:a16="http://schemas.microsoft.com/office/drawing/2014/main" id="{97A2D9B6-5219-4451-9334-6CDC207764E2}"/>
              </a:ext>
            </a:extLst>
          </p:cNvPr>
          <p:cNvSpPr/>
          <p:nvPr/>
        </p:nvSpPr>
        <p:spPr>
          <a:xfrm>
            <a:off x="6552614" y="1753435"/>
            <a:ext cx="1982372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По степени включенности </a:t>
            </a:r>
          </a:p>
        </p:txBody>
      </p:sp>
      <p:cxnSp>
        <p:nvCxnSpPr>
          <p:cNvPr id="31" name="Прямая со стрелкой 30">
            <a:extLst>
              <a:ext uri="{FF2B5EF4-FFF2-40B4-BE49-F238E27FC236}">
                <a16:creationId xmlns="" xmlns:a16="http://schemas.microsoft.com/office/drawing/2014/main" id="{4E9C2217-4A41-40D7-9B77-D2BA1CB11B8F}"/>
              </a:ext>
            </a:extLst>
          </p:cNvPr>
          <p:cNvCxnSpPr/>
          <p:nvPr/>
        </p:nvCxnSpPr>
        <p:spPr>
          <a:xfrm flipH="1">
            <a:off x="1600200" y="1143000"/>
            <a:ext cx="609600" cy="6104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="" xmlns:a16="http://schemas.microsoft.com/office/drawing/2014/main" id="{271F0B25-CD2C-4242-8BE3-E2C1F4F1DA70}"/>
              </a:ext>
            </a:extLst>
          </p:cNvPr>
          <p:cNvCxnSpPr>
            <a:cxnSpLocks/>
          </p:cNvCxnSpPr>
          <p:nvPr/>
        </p:nvCxnSpPr>
        <p:spPr>
          <a:xfrm>
            <a:off x="6458005" y="1198700"/>
            <a:ext cx="628595" cy="4970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>
            <a:extLst>
              <a:ext uri="{FF2B5EF4-FFF2-40B4-BE49-F238E27FC236}">
                <a16:creationId xmlns="" xmlns:a16="http://schemas.microsoft.com/office/drawing/2014/main" id="{532D4021-5F80-4935-8491-9D6596D5ACD2}"/>
              </a:ext>
            </a:extLst>
          </p:cNvPr>
          <p:cNvSpPr/>
          <p:nvPr/>
        </p:nvSpPr>
        <p:spPr>
          <a:xfrm>
            <a:off x="0" y="3276600"/>
            <a:ext cx="4191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Структурированное наблюдение – проводится по заранее подготовленному плану и формализованным документам</a:t>
            </a:r>
            <a:r>
              <a:rPr lang="en-US" dirty="0"/>
              <a:t>.</a:t>
            </a:r>
            <a:endParaRPr lang="ru-RU" dirty="0"/>
          </a:p>
          <a:p>
            <a:pPr algn="just"/>
            <a:endParaRPr lang="ru-RU" dirty="0"/>
          </a:p>
          <a:p>
            <a:pPr algn="just"/>
            <a:r>
              <a:rPr lang="ru-RU" dirty="0"/>
              <a:t>Неструктурированное наблюдение – проводится с пользованием лишь общего принципиального плана, результаты фиксируются в свободной форме непосредственно в процессе наблюдения или позднее по памяти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45" name="Прямоугольник 44">
            <a:extLst>
              <a:ext uri="{FF2B5EF4-FFF2-40B4-BE49-F238E27FC236}">
                <a16:creationId xmlns="" xmlns:a16="http://schemas.microsoft.com/office/drawing/2014/main" id="{35000F0D-48CE-4181-9CA9-9B362F272203}"/>
              </a:ext>
            </a:extLst>
          </p:cNvPr>
          <p:cNvSpPr/>
          <p:nvPr/>
        </p:nvSpPr>
        <p:spPr>
          <a:xfrm>
            <a:off x="4608692" y="3469459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err="1"/>
              <a:t>Невключенное</a:t>
            </a:r>
            <a:r>
              <a:rPr lang="ru-RU" dirty="0"/>
              <a:t> наблюдение – социолог не является участником происходящих событий</a:t>
            </a:r>
          </a:p>
          <a:p>
            <a:pPr algn="just"/>
            <a:r>
              <a:rPr lang="ru-RU" dirty="0"/>
              <a:t>Включенное наблюдение – социолог участвует в изучаемом событии, является членом группы, поведение которой он исследует</a:t>
            </a:r>
          </a:p>
        </p:txBody>
      </p:sp>
    </p:spTree>
    <p:extLst>
      <p:ext uri="{BB962C8B-B14F-4D97-AF65-F5344CB8AC3E}">
        <p14:creationId xmlns:p14="http://schemas.microsoft.com/office/powerpoint/2010/main" val="293387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C9BADB6-956F-4D37-91BC-8CC741AC6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81000"/>
            <a:ext cx="8229600" cy="1066800"/>
          </a:xfrm>
        </p:spPr>
        <p:txBody>
          <a:bodyPr/>
          <a:lstStyle/>
          <a:p>
            <a:r>
              <a:rPr lang="ru-RU" dirty="0"/>
              <a:t>Виды </a:t>
            </a:r>
            <a:r>
              <a:rPr lang="ru-RU" dirty="0" err="1"/>
              <a:t>пед</a:t>
            </a:r>
            <a:r>
              <a:rPr lang="ru-RU" dirty="0"/>
              <a:t>. наблюдений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37352BA-4D47-44A0-AEE5-D46B826FB7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52400" y="4314444"/>
            <a:ext cx="4343400" cy="4325112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ru-RU" sz="1800" dirty="0"/>
              <a:t>Скрытое наблюдение – проводится инкогнито, наблюдаемые не знают, что являются объектом исследования</a:t>
            </a:r>
          </a:p>
          <a:p>
            <a:pPr marL="109728" indent="0" algn="just">
              <a:buNone/>
            </a:pPr>
            <a:endParaRPr lang="en-US" sz="1800" dirty="0"/>
          </a:p>
          <a:p>
            <a:pPr marL="109728" indent="0" algn="just">
              <a:buNone/>
            </a:pPr>
            <a:r>
              <a:rPr lang="ru-RU" sz="1800" dirty="0"/>
              <a:t>Открытое наблюдение – проводится публично, предполагает оповещение наблюдаемых об организуемом мероприятии</a:t>
            </a:r>
            <a:r>
              <a:rPr lang="en-US" sz="1800" dirty="0"/>
              <a:t>.</a:t>
            </a:r>
            <a:endParaRPr lang="ru-RU" sz="1800" dirty="0"/>
          </a:p>
          <a:p>
            <a:endParaRPr lang="ru-RU" dirty="0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FA1F42D0-E8D6-4B00-85C4-B266CD7B5FAE}"/>
              </a:ext>
            </a:extLst>
          </p:cNvPr>
          <p:cNvSpPr/>
          <p:nvPr/>
        </p:nvSpPr>
        <p:spPr>
          <a:xfrm>
            <a:off x="28135" y="1981200"/>
            <a:ext cx="3124200" cy="16468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По форме взаимоотношений</a:t>
            </a: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="" xmlns:a16="http://schemas.microsoft.com/office/drawing/2014/main" id="{96D4FF9F-AA79-48E0-90A9-C77A3FEB7827}"/>
              </a:ext>
            </a:extLst>
          </p:cNvPr>
          <p:cNvCxnSpPr>
            <a:cxnSpLocks/>
          </p:cNvCxnSpPr>
          <p:nvPr/>
        </p:nvCxnSpPr>
        <p:spPr>
          <a:xfrm flipH="1">
            <a:off x="1828800" y="1219200"/>
            <a:ext cx="533400" cy="762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>
            <a:extLst>
              <a:ext uri="{FF2B5EF4-FFF2-40B4-BE49-F238E27FC236}">
                <a16:creationId xmlns="" xmlns:a16="http://schemas.microsoft.com/office/drawing/2014/main" id="{F433B497-F0D0-4B44-BF26-DCA9E6460640}"/>
              </a:ext>
            </a:extLst>
          </p:cNvPr>
          <p:cNvSpPr/>
          <p:nvPr/>
        </p:nvSpPr>
        <p:spPr>
          <a:xfrm>
            <a:off x="5410200" y="1981200"/>
            <a:ext cx="3276600" cy="182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По месту проведения</a:t>
            </a: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="" xmlns:a16="http://schemas.microsoft.com/office/drawing/2014/main" id="{2865E99D-3D13-4216-A878-23EE7AF640A7}"/>
              </a:ext>
            </a:extLst>
          </p:cNvPr>
          <p:cNvCxnSpPr>
            <a:cxnSpLocks/>
          </p:cNvCxnSpPr>
          <p:nvPr/>
        </p:nvCxnSpPr>
        <p:spPr>
          <a:xfrm>
            <a:off x="6324600" y="1219200"/>
            <a:ext cx="609600" cy="7475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9B70B7AC-D06B-49FF-89C4-6699E4B5B12F}"/>
              </a:ext>
            </a:extLst>
          </p:cNvPr>
          <p:cNvSpPr/>
          <p:nvPr/>
        </p:nvSpPr>
        <p:spPr>
          <a:xfrm>
            <a:off x="4572000" y="4365674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Полевое наблюдение – проводится в условиях, естественных для участников наблюдения</a:t>
            </a:r>
            <a:r>
              <a:rPr lang="en-US" dirty="0"/>
              <a:t>.</a:t>
            </a:r>
            <a:endParaRPr lang="ru-RU" dirty="0"/>
          </a:p>
          <a:p>
            <a:pPr algn="just"/>
            <a:endParaRPr lang="en-US" dirty="0"/>
          </a:p>
          <a:p>
            <a:pPr algn="just"/>
            <a:r>
              <a:rPr lang="ru-RU" dirty="0"/>
              <a:t>Лабораторное наблюдение – организуется в специально подготовленном помещении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176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F1A796-309B-45B9-A6F6-52715FB79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07260"/>
            <a:ext cx="8229600" cy="1066800"/>
          </a:xfrm>
        </p:spPr>
        <p:txBody>
          <a:bodyPr/>
          <a:lstStyle/>
          <a:p>
            <a:r>
              <a:rPr lang="ru-RU" dirty="0"/>
              <a:t>Виды </a:t>
            </a:r>
            <a:r>
              <a:rPr lang="ru-RU" dirty="0" err="1"/>
              <a:t>пед</a:t>
            </a:r>
            <a:r>
              <a:rPr lang="ru-RU" dirty="0"/>
              <a:t>. наблюдений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B3D4B5E-5ACC-43D6-A0C3-12F5BDC9E8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52400" y="3886200"/>
            <a:ext cx="4343401" cy="4325112"/>
          </a:xfrm>
        </p:spPr>
        <p:txBody>
          <a:bodyPr/>
          <a:lstStyle/>
          <a:p>
            <a:pPr marL="109728" indent="0" algn="just">
              <a:buNone/>
            </a:pPr>
            <a:r>
              <a:rPr lang="ru-RU" sz="1800" dirty="0"/>
              <a:t>Систематическое наблюдение – проводится регулярно по заранее разработанному плану</a:t>
            </a:r>
          </a:p>
          <a:p>
            <a:pPr marL="109728" indent="0" algn="just">
              <a:buNone/>
            </a:pPr>
            <a:endParaRPr lang="en-US" sz="1800" dirty="0"/>
          </a:p>
          <a:p>
            <a:pPr marL="109728" indent="0" algn="just">
              <a:buNone/>
            </a:pPr>
            <a:r>
              <a:rPr lang="ru-RU" sz="1800" dirty="0"/>
              <a:t>Несистематические наблюдение – проводится без заранее составленного плана в течение неопределенного времени (разновидности: эпизодические и случайные наблюдения)</a:t>
            </a:r>
          </a:p>
          <a:p>
            <a:endParaRPr lang="ru-RU" dirty="0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5F553B5-FF2E-45F6-B95D-39F5DAAE5FE6}"/>
              </a:ext>
            </a:extLst>
          </p:cNvPr>
          <p:cNvSpPr/>
          <p:nvPr/>
        </p:nvSpPr>
        <p:spPr>
          <a:xfrm>
            <a:off x="152400" y="1666084"/>
            <a:ext cx="2667000" cy="152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По регулярности проведения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="" xmlns:a16="http://schemas.microsoft.com/office/drawing/2014/main" id="{AA30FB46-3460-49C5-91C1-FF03CE840115}"/>
              </a:ext>
            </a:extLst>
          </p:cNvPr>
          <p:cNvSpPr/>
          <p:nvPr/>
        </p:nvSpPr>
        <p:spPr>
          <a:xfrm>
            <a:off x="5562600" y="1666084"/>
            <a:ext cx="2971800" cy="1676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По длительности проведения</a:t>
            </a:r>
            <a:endParaRPr lang="ru-RU" dirty="0"/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="" xmlns:a16="http://schemas.microsoft.com/office/drawing/2014/main" id="{45CB1C56-ED4F-4389-AE47-E129CA3A0E34}"/>
              </a:ext>
            </a:extLst>
          </p:cNvPr>
          <p:cNvCxnSpPr/>
          <p:nvPr/>
        </p:nvCxnSpPr>
        <p:spPr>
          <a:xfrm flipH="1">
            <a:off x="1828800" y="1195754"/>
            <a:ext cx="533400" cy="4703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="" xmlns:a16="http://schemas.microsoft.com/office/drawing/2014/main" id="{C72734C3-0B1B-49E1-B0BA-A4D969954A48}"/>
              </a:ext>
            </a:extLst>
          </p:cNvPr>
          <p:cNvCxnSpPr/>
          <p:nvPr/>
        </p:nvCxnSpPr>
        <p:spPr>
          <a:xfrm>
            <a:off x="5943600" y="1219200"/>
            <a:ext cx="762000" cy="4073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2AD8054A-C2B3-477C-9620-CC3AD26800EA}"/>
              </a:ext>
            </a:extLst>
          </p:cNvPr>
          <p:cNvSpPr/>
          <p:nvPr/>
        </p:nvSpPr>
        <p:spPr>
          <a:xfrm>
            <a:off x="4953001" y="3722196"/>
            <a:ext cx="4191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Кратковременное – проводится на первой стадии исследования для формулировки гипотез или контроля и пополнения данных, полученных другими методами</a:t>
            </a:r>
          </a:p>
          <a:p>
            <a:pPr algn="just"/>
            <a:endParaRPr lang="en-US" dirty="0"/>
          </a:p>
          <a:p>
            <a:pPr algn="just"/>
            <a:r>
              <a:rPr lang="ru-RU" dirty="0"/>
              <a:t>Долговременное – проводится в течение длительного времени (обычно – ряда лет) и предполагает постоянный контакт исследователя и объекта изучения.</a:t>
            </a:r>
          </a:p>
        </p:txBody>
      </p:sp>
    </p:spTree>
    <p:extLst>
      <p:ext uri="{BB962C8B-B14F-4D97-AF65-F5344CB8AC3E}">
        <p14:creationId xmlns:p14="http://schemas.microsoft.com/office/powerpoint/2010/main" val="188835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03D9511-FC30-4A24-B3AC-C2B13DBEE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83464"/>
            <a:ext cx="8229600" cy="1066800"/>
          </a:xfrm>
        </p:spPr>
        <p:txBody>
          <a:bodyPr/>
          <a:lstStyle/>
          <a:p>
            <a:r>
              <a:rPr lang="ru-RU" dirty="0"/>
              <a:t>Виды </a:t>
            </a:r>
            <a:r>
              <a:rPr lang="ru-RU" dirty="0" err="1"/>
              <a:t>пед</a:t>
            </a:r>
            <a:r>
              <a:rPr lang="ru-RU" dirty="0"/>
              <a:t>. наблюдений 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2C543D47-2A11-4057-9AF5-F6EE4BAA9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202" y="3437667"/>
            <a:ext cx="4572000" cy="4325112"/>
          </a:xfrm>
        </p:spPr>
        <p:txBody>
          <a:bodyPr/>
          <a:lstStyle/>
          <a:p>
            <a:pPr marL="109728" indent="0" algn="just">
              <a:buNone/>
            </a:pPr>
            <a:r>
              <a:rPr lang="ru-RU" sz="1800" dirty="0"/>
              <a:t>Непосредственное наблюдение – социолог не употребляет технических инструментов, полагаясь только на свои органы восприятия (глаза и уши)</a:t>
            </a:r>
          </a:p>
          <a:p>
            <a:pPr marL="109728" indent="0" algn="just">
              <a:buNone/>
            </a:pPr>
            <a:endParaRPr lang="en-US" sz="1800" dirty="0"/>
          </a:p>
          <a:p>
            <a:pPr marL="109728" indent="0" algn="just">
              <a:buNone/>
            </a:pPr>
            <a:r>
              <a:rPr lang="ru-RU" sz="1800" dirty="0"/>
              <a:t>Опосредованное наблюдение – социолог употребляет технические инструменты (аудио-, фото- и видеоаппаратура, особые карты наблюдения и т. д.).</a:t>
            </a:r>
          </a:p>
          <a:p>
            <a:endParaRPr lang="ru-RU" dirty="0"/>
          </a:p>
        </p:txBody>
      </p:sp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5C3D4CA7-C6D8-41B9-A85E-074808FBCBE6}"/>
              </a:ext>
            </a:extLst>
          </p:cNvPr>
          <p:cNvSpPr/>
          <p:nvPr/>
        </p:nvSpPr>
        <p:spPr>
          <a:xfrm>
            <a:off x="0" y="1983545"/>
            <a:ext cx="2819400" cy="11795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По охвату</a:t>
            </a: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="" xmlns:a16="http://schemas.microsoft.com/office/drawing/2014/main" id="{CF2BBE10-D79C-45F7-8415-0047E6CD0464}"/>
              </a:ext>
            </a:extLst>
          </p:cNvPr>
          <p:cNvCxnSpPr>
            <a:cxnSpLocks/>
          </p:cNvCxnSpPr>
          <p:nvPr/>
        </p:nvCxnSpPr>
        <p:spPr>
          <a:xfrm flipH="1">
            <a:off x="1752600" y="1143000"/>
            <a:ext cx="914400" cy="838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25686D76-9C4C-4762-BE38-B4ECEB1733A6}"/>
              </a:ext>
            </a:extLst>
          </p:cNvPr>
          <p:cNvSpPr/>
          <p:nvPr/>
        </p:nvSpPr>
        <p:spPr>
          <a:xfrm>
            <a:off x="-76200" y="3437667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Сплошное наблюдение – исследователь фиксирует все особенности поведения, доступные для максимально подробного наблюдения</a:t>
            </a:r>
          </a:p>
          <a:p>
            <a:pPr algn="just"/>
            <a:endParaRPr lang="en-US" dirty="0"/>
          </a:p>
          <a:p>
            <a:pPr algn="just"/>
            <a:r>
              <a:rPr lang="ru-RU" dirty="0"/>
              <a:t>Выборочное наблюдение – исследователь обращает внимание лишь на определенные параметры поведения или типы поведенческих актов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12" name="Овал 11">
            <a:extLst>
              <a:ext uri="{FF2B5EF4-FFF2-40B4-BE49-F238E27FC236}">
                <a16:creationId xmlns="" xmlns:a16="http://schemas.microsoft.com/office/drawing/2014/main" id="{AB2B117E-C6E8-470E-87AC-A547C6DA4CD1}"/>
              </a:ext>
            </a:extLst>
          </p:cNvPr>
          <p:cNvSpPr/>
          <p:nvPr/>
        </p:nvSpPr>
        <p:spPr>
          <a:xfrm>
            <a:off x="5715000" y="2087654"/>
            <a:ext cx="2743198" cy="10754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По используемым средствам</a:t>
            </a:r>
            <a:endParaRPr lang="ru-RU" dirty="0"/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="" xmlns:a16="http://schemas.microsoft.com/office/drawing/2014/main" id="{9E139022-3121-44ED-9DFB-EC8401698C0B}"/>
              </a:ext>
            </a:extLst>
          </p:cNvPr>
          <p:cNvCxnSpPr/>
          <p:nvPr/>
        </p:nvCxnSpPr>
        <p:spPr>
          <a:xfrm>
            <a:off x="5791200" y="990600"/>
            <a:ext cx="1066800" cy="990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315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A4AEE85-DED3-41CA-8C5E-04FD4E1F3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680" y="381000"/>
            <a:ext cx="8229600" cy="1066800"/>
          </a:xfrm>
        </p:spPr>
        <p:txBody>
          <a:bodyPr/>
          <a:lstStyle/>
          <a:p>
            <a:r>
              <a:rPr lang="ru-RU" dirty="0"/>
              <a:t>Этапы процедуры наблюдения: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9E1E29B-6C66-44EF-8B76-1C6CA95E4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172" y="1447800"/>
            <a:ext cx="9067800" cy="5410200"/>
          </a:xfrm>
        </p:spPr>
        <p:txBody>
          <a:bodyPr>
            <a:normAutofit fontScale="85000" lnSpcReduction="20000"/>
          </a:bodyPr>
          <a:lstStyle/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определение задачи и цели (для чего, с какой целью?);</a:t>
            </a:r>
          </a:p>
          <a:p>
            <a:pPr marL="109728" indent="0" algn="just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выбор объекта, предмета и ситуации (что наблюдать?);</a:t>
            </a:r>
          </a:p>
          <a:p>
            <a:pPr marL="109728" indent="0" algn="just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выбор способа наблюдения, наименее влияющего на исследуемый объект и наиболее обеспечивающего сбор необходимой информации (как наблюдать?);</a:t>
            </a:r>
          </a:p>
          <a:p>
            <a:pPr marL="109728" indent="0" algn="just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выбор способов регистрации наблюдаемого (как фиксировать наблюдаемые явления?);</a:t>
            </a:r>
          </a:p>
          <a:p>
            <a:pPr marL="109728" indent="0" algn="just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д) детальная фиксация получаемой информации с использованием средств регистрации;</a:t>
            </a:r>
          </a:p>
          <a:p>
            <a:pPr marL="109728" indent="0" algn="just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е) обработка и интерпретация полученной информации (каков результат? Какие выводы следуют из полученной информации?).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52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315</TotalTime>
  <Words>1615</Words>
  <Application>Microsoft Office PowerPoint</Application>
  <PresentationFormat>Экран (4:3)</PresentationFormat>
  <Paragraphs>178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Городская</vt:lpstr>
      <vt:lpstr>Педагогическое наблюдение  хронометраж,   пульсометрия,   педагогический анализ урока</vt:lpstr>
      <vt:lpstr>Педагогическое наблюдение </vt:lpstr>
      <vt:lpstr>Сущность наблюдения </vt:lpstr>
      <vt:lpstr>Объекты педагогических наблюдений </vt:lpstr>
      <vt:lpstr>Виды пед. наблюдений </vt:lpstr>
      <vt:lpstr>Виды пед. наблюдений </vt:lpstr>
      <vt:lpstr>Виды пед. наблюдений </vt:lpstr>
      <vt:lpstr>Виды пед. наблюдений </vt:lpstr>
      <vt:lpstr>Этапы процедуры наблюдения:</vt:lpstr>
      <vt:lpstr>Требования, предъявляемые к процессу наблюдения</vt:lpstr>
      <vt:lpstr>Хронометраж</vt:lpstr>
      <vt:lpstr>Хронометраж</vt:lpstr>
      <vt:lpstr>Общая плотность урока</vt:lpstr>
      <vt:lpstr>Презентация PowerPoint</vt:lpstr>
      <vt:lpstr>Моторная плотность урока</vt:lpstr>
      <vt:lpstr>Пульсометрия</vt:lpstr>
      <vt:lpstr>Для создания представления о составе показателей пульсометрии обсудим их некоторый перечень</vt:lpstr>
      <vt:lpstr>Организация пульсометрии</vt:lpstr>
      <vt:lpstr>Анализ полученных данных </vt:lpstr>
      <vt:lpstr>Пед.анализ урока физической культуры</vt:lpstr>
      <vt:lpstr>СХЕМА АНАЛИЗА УРОКА ФИЗИЧЕСКОЙ КУЛЬТУРЫ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Геймер</dc:creator>
  <cp:lastModifiedBy>Овчинникова Елена Ивановна</cp:lastModifiedBy>
  <cp:revision>25</cp:revision>
  <dcterms:created xsi:type="dcterms:W3CDTF">2020-12-08T06:38:45Z</dcterms:created>
  <dcterms:modified xsi:type="dcterms:W3CDTF">2020-12-25T06:29:37Z</dcterms:modified>
</cp:coreProperties>
</file>