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257" r:id="rId12"/>
    <p:sldId id="258" r:id="rId13"/>
    <p:sldId id="271" r:id="rId14"/>
    <p:sldId id="272" r:id="rId15"/>
    <p:sldId id="273" r:id="rId16"/>
    <p:sldId id="274" r:id="rId17"/>
    <p:sldId id="275" r:id="rId18"/>
    <p:sldId id="276" r:id="rId19"/>
    <p:sldId id="259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8" r:id="rId31"/>
    <p:sldId id="279" r:id="rId32"/>
    <p:sldId id="280" r:id="rId33"/>
    <p:sldId id="287" r:id="rId34"/>
    <p:sldId id="288" r:id="rId35"/>
    <p:sldId id="289" r:id="rId36"/>
    <p:sldId id="290" r:id="rId37"/>
    <p:sldId id="291" r:id="rId38"/>
    <p:sldId id="292" r:id="rId39"/>
    <p:sldId id="281" r:id="rId40"/>
    <p:sldId id="282" r:id="rId41"/>
    <p:sldId id="285" r:id="rId42"/>
    <p:sldId id="283" r:id="rId43"/>
    <p:sldId id="286" r:id="rId44"/>
    <p:sldId id="284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22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112199-7B18-4D89-8C9E-DBD8F3F8262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79EE47-D74E-48EB-A448-CF3ECD102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453604" cy="4191744"/>
          </a:xfrm>
        </p:spPr>
        <p:txBody>
          <a:bodyPr/>
          <a:lstStyle/>
          <a:p>
            <a:pPr algn="ctr"/>
            <a:r>
              <a:rPr lang="ru-RU" sz="3600" b="0" dirty="0" smtClean="0"/>
              <a:t> </a:t>
            </a:r>
            <a:r>
              <a:rPr lang="ru-RU" sz="3600" b="0" dirty="0" smtClean="0"/>
              <a:t>Медико-биологические методы исследования:</a:t>
            </a:r>
            <a:br>
              <a:rPr lang="ru-RU" sz="3600" b="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200" b="0" dirty="0" err="1" smtClean="0"/>
              <a:t>антропо</a:t>
            </a:r>
            <a:r>
              <a:rPr lang="ru-RU" sz="3200" b="0" dirty="0" smtClean="0"/>
              <a:t>- </a:t>
            </a:r>
            <a:r>
              <a:rPr lang="ru-RU" sz="3200" b="0" dirty="0" smtClean="0"/>
              <a:t>и </a:t>
            </a:r>
            <a:r>
              <a:rPr lang="ru-RU" sz="3200" b="0" dirty="0" err="1" smtClean="0"/>
              <a:t>физиометрия</a:t>
            </a:r>
            <a:r>
              <a:rPr lang="ru-RU" sz="3200" b="0" dirty="0" smtClean="0"/>
              <a:t>, функциональные </a:t>
            </a:r>
            <a:r>
              <a:rPr lang="ru-RU" sz="3200" b="0" dirty="0" smtClean="0"/>
              <a:t>пробы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869160"/>
            <a:ext cx="5466030" cy="1368152"/>
          </a:xfrm>
        </p:spPr>
        <p:txBody>
          <a:bodyPr/>
          <a:lstStyle/>
          <a:p>
            <a:pPr algn="l"/>
            <a:r>
              <a:rPr lang="ru-RU" dirty="0" smtClean="0"/>
              <a:t>Автор-составитель</a:t>
            </a:r>
            <a:r>
              <a:rPr lang="ru-RU" smtClean="0"/>
              <a:t>: </a:t>
            </a:r>
          </a:p>
          <a:p>
            <a:pPr algn="l"/>
            <a:r>
              <a:rPr lang="ru-RU" smtClean="0"/>
              <a:t>Минин </a:t>
            </a:r>
            <a:r>
              <a:rPr lang="ru-RU" dirty="0" smtClean="0"/>
              <a:t>А.А</a:t>
            </a:r>
            <a:r>
              <a:rPr lang="ru-RU" smtClean="0"/>
              <a:t>., практикант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еймер\Desktop\ИМТ-Индекс-массы-тел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595166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239000" cy="2357454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/>
              <a:t>Функциональная проба- </a:t>
            </a:r>
            <a:r>
              <a:rPr lang="ru-RU" dirty="0"/>
              <a:t>это нагрузка, задаваемая обследуемому для определения функционального состояния и возможностей какого-либо органа, системы или организма в целом.</a:t>
            </a:r>
          </a:p>
        </p:txBody>
      </p:sp>
      <p:pic>
        <p:nvPicPr>
          <p:cNvPr id="2051" name="Picture 3" descr="C:\Users\Наталья\Desktop\ФУНКЦ.ПРОБЫ\IMG_8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7429552" cy="414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функциональных проб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 переменой положения тела в пространстве (ортостатические)</a:t>
            </a:r>
          </a:p>
          <a:p>
            <a:r>
              <a:rPr lang="ru-RU" dirty="0"/>
              <a:t>С изменением условий внешней среды (</a:t>
            </a:r>
            <a:r>
              <a:rPr lang="ru-RU" dirty="0" err="1"/>
              <a:t>гипоксемические</a:t>
            </a:r>
            <a:r>
              <a:rPr lang="ru-RU" dirty="0"/>
              <a:t> пробы)</a:t>
            </a:r>
          </a:p>
          <a:p>
            <a:r>
              <a:rPr lang="ru-RU" dirty="0"/>
              <a:t>С задержкой дыхания на вдохе и выдохе</a:t>
            </a:r>
          </a:p>
          <a:p>
            <a:r>
              <a:rPr lang="ru-RU" dirty="0"/>
              <a:t>С </a:t>
            </a:r>
            <a:r>
              <a:rPr lang="ru-RU" dirty="0" err="1"/>
              <a:t>натуживанием</a:t>
            </a:r>
            <a:endParaRPr lang="ru-RU" dirty="0"/>
          </a:p>
          <a:p>
            <a:r>
              <a:rPr lang="ru-RU" dirty="0"/>
              <a:t>С изменением барометрических условий</a:t>
            </a:r>
          </a:p>
          <a:p>
            <a:r>
              <a:rPr lang="ru-RU" dirty="0"/>
              <a:t>Пищевые (</a:t>
            </a:r>
            <a:r>
              <a:rPr lang="ru-RU" dirty="0" err="1"/>
              <a:t>алиментраные</a:t>
            </a:r>
            <a:r>
              <a:rPr lang="ru-RU" dirty="0"/>
              <a:t>)</a:t>
            </a:r>
          </a:p>
          <a:p>
            <a:r>
              <a:rPr lang="ru-RU" dirty="0"/>
              <a:t>С физическими нагрузками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Пробы, применяемые при врачебном исследовании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   Простые</a:t>
            </a:r>
            <a:r>
              <a:rPr lang="ru-RU" dirty="0"/>
              <a:t>- пробы, выполнение которых не требует специальных приспособлений и большой затраты времени, поэтому применение их доступно в любых условиях.</a:t>
            </a:r>
          </a:p>
          <a:p>
            <a:pPr>
              <a:buNone/>
            </a:pPr>
            <a:r>
              <a:rPr lang="ru-RU" b="1" dirty="0"/>
              <a:t>   Сложные</a:t>
            </a:r>
            <a:r>
              <a:rPr lang="ru-RU" dirty="0"/>
              <a:t>- выполняются с помощью специальных приспособлений и аппаратов.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/>
              <a:t>Классифицировать их можно по разным признакам: </a:t>
            </a:r>
          </a:p>
          <a:p>
            <a:r>
              <a:rPr lang="ru-RU" dirty="0"/>
              <a:t>по структуре движения (приседания, бег, </a:t>
            </a:r>
            <a:r>
              <a:rPr lang="ru-RU" dirty="0" err="1"/>
              <a:t>педалирование</a:t>
            </a:r>
            <a:r>
              <a:rPr lang="ru-RU" dirty="0"/>
              <a:t> и т.д.)</a:t>
            </a:r>
          </a:p>
          <a:p>
            <a:r>
              <a:rPr lang="ru-RU" dirty="0"/>
              <a:t>по мощности работы (умеренная, </a:t>
            </a:r>
            <a:r>
              <a:rPr lang="ru-RU" dirty="0" err="1"/>
              <a:t>субмаксимальная</a:t>
            </a:r>
            <a:r>
              <a:rPr lang="ru-RU" dirty="0"/>
              <a:t>, максимальная)</a:t>
            </a:r>
          </a:p>
          <a:p>
            <a:r>
              <a:rPr lang="ru-RU" dirty="0"/>
              <a:t> по кратности, темпу, сочетанию нагрузок,</a:t>
            </a:r>
          </a:p>
          <a:p>
            <a:r>
              <a:rPr lang="ru-RU" dirty="0"/>
              <a:t> по соответствию нагрузки направленности двигательной деятельности обследуемого </a:t>
            </a:r>
          </a:p>
          <a:p>
            <a:pPr>
              <a:buNone/>
            </a:pPr>
            <a:r>
              <a:rPr lang="ru-RU" dirty="0"/>
              <a:t>    А)специфические (бег для бегуна, </a:t>
            </a:r>
            <a:r>
              <a:rPr lang="ru-RU" dirty="0" err="1"/>
              <a:t>педалирование</a:t>
            </a:r>
            <a:r>
              <a:rPr lang="ru-RU" dirty="0"/>
              <a:t> для велосипедиста)  </a:t>
            </a:r>
          </a:p>
          <a:p>
            <a:pPr>
              <a:buNone/>
            </a:pPr>
            <a:r>
              <a:rPr lang="ru-RU" dirty="0"/>
              <a:t>    Б)неспецифические (с одинаковой нагрузкой при всех видах двигательной деятельности)</a:t>
            </a:r>
          </a:p>
          <a:p>
            <a:r>
              <a:rPr lang="ru-RU" dirty="0"/>
              <a:t>по используемой аппаратуре</a:t>
            </a:r>
          </a:p>
          <a:p>
            <a:r>
              <a:rPr lang="ru-RU" dirty="0"/>
              <a:t>по возможности определять функциональные сдвиги во время нагрузки или только в восстановительном периоде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dirty="0"/>
              <a:t>Идеальная проба характеризуется: </a:t>
            </a:r>
          </a:p>
          <a:p>
            <a:pPr marL="514350" indent="-514350">
              <a:buAutoNum type="arabicParenR"/>
            </a:pPr>
            <a:r>
              <a:rPr lang="ru-RU" dirty="0"/>
              <a:t>соответствием заданной работы привычному характеру двигательной деятельности обследуемого и тем, что не требуется освоения специальных навыков; </a:t>
            </a:r>
          </a:p>
          <a:p>
            <a:pPr marL="514350" indent="-514350">
              <a:buAutoNum type="arabicParenR"/>
            </a:pPr>
            <a:r>
              <a:rPr lang="ru-RU" dirty="0"/>
              <a:t>достаточной нагрузкой, вызывающей преимущественно общее, а не локальное утомление, возможностью количественного учета выполненной работы, регистрации «рабочих» и «</a:t>
            </a:r>
            <a:r>
              <a:rPr lang="ru-RU" dirty="0" err="1"/>
              <a:t>послерабочих</a:t>
            </a:r>
            <a:r>
              <a:rPr lang="ru-RU" dirty="0"/>
              <a:t>» сдвигов; </a:t>
            </a:r>
          </a:p>
          <a:p>
            <a:pPr marL="514350" indent="-514350">
              <a:buAutoNum type="arabicParenR"/>
            </a:pPr>
            <a:r>
              <a:rPr lang="ru-RU" dirty="0"/>
              <a:t>возможностью применения в динамике без большой затраты времени и большого количества персонала; </a:t>
            </a:r>
          </a:p>
          <a:p>
            <a:pPr marL="514350" indent="-514350">
              <a:buAutoNum type="arabicParenR"/>
            </a:pPr>
            <a:r>
              <a:rPr lang="ru-RU" dirty="0"/>
              <a:t>отсутствием негативного отношения и отрицательных эмоций обследуемого;</a:t>
            </a:r>
          </a:p>
          <a:p>
            <a:pPr marL="514350" indent="-514350">
              <a:buAutoNum type="arabicParenR"/>
            </a:pPr>
            <a:r>
              <a:rPr lang="ru-RU" dirty="0"/>
              <a:t>отсутствием риска и болезненных ощущений.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Требования, предъявляемые к функциональной пробе: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Проба должна быть стандартной и надежной (надежность - это </a:t>
            </a:r>
            <a:r>
              <a:rPr lang="ru-RU" dirty="0" err="1"/>
              <a:t>воспроизводимость</a:t>
            </a:r>
            <a:r>
              <a:rPr lang="ru-RU" dirty="0"/>
              <a:t> результатов тестирования при сохранении неизменными функционального состояния организма испытуемого и внешних условий проведения теста.)</a:t>
            </a:r>
          </a:p>
          <a:p>
            <a:r>
              <a:rPr lang="ru-RU" dirty="0"/>
              <a:t>Проба должна быть </a:t>
            </a:r>
            <a:r>
              <a:rPr lang="ru-RU" dirty="0" err="1"/>
              <a:t>валидной</a:t>
            </a:r>
            <a:r>
              <a:rPr lang="ru-RU" dirty="0"/>
              <a:t> или информативной (</a:t>
            </a:r>
            <a:r>
              <a:rPr lang="ru-RU" dirty="0" err="1"/>
              <a:t>валидность</a:t>
            </a:r>
            <a:r>
              <a:rPr lang="ru-RU" dirty="0"/>
              <a:t> - это точность, с которой производится измерение того или иного параметра.)</a:t>
            </a:r>
          </a:p>
          <a:p>
            <a:r>
              <a:rPr lang="ru-RU" dirty="0"/>
              <a:t>Проба должна быть нагрузочной, т.е. должна вызывать сдвиги в исследуемой системе;</a:t>
            </a:r>
          </a:p>
          <a:p>
            <a:r>
              <a:rPr lang="ru-RU" dirty="0"/>
              <a:t>Проба должна быть эквивалентной нагрузкам в жизненных условиях;</a:t>
            </a:r>
          </a:p>
          <a:p>
            <a:r>
              <a:rPr lang="ru-RU" dirty="0"/>
              <a:t>Проба должна быть объективной и безвредной.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Противопоказания к проведению функциональных проб: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26"/>
            <a:ext cx="8229600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Острый период заболевания;</a:t>
            </a:r>
          </a:p>
          <a:p>
            <a:r>
              <a:rPr lang="ru-RU" dirty="0"/>
              <a:t> Повышенная температура тела;</a:t>
            </a:r>
          </a:p>
          <a:p>
            <a:r>
              <a:rPr lang="ru-RU" dirty="0"/>
              <a:t> Кровотечение;</a:t>
            </a:r>
          </a:p>
          <a:p>
            <a:r>
              <a:rPr lang="ru-RU" dirty="0"/>
              <a:t> Тяжелое общее состояние;</a:t>
            </a:r>
          </a:p>
          <a:p>
            <a:r>
              <a:rPr lang="ru-RU" dirty="0"/>
              <a:t> Выраженная недостаточность кровообращения;</a:t>
            </a:r>
          </a:p>
          <a:p>
            <a:r>
              <a:rPr lang="ru-RU" dirty="0"/>
              <a:t> Гипертонический криз;</a:t>
            </a:r>
          </a:p>
          <a:p>
            <a:r>
              <a:rPr lang="ru-RU" dirty="0"/>
              <a:t> Нарушение ритма сердца;</a:t>
            </a:r>
          </a:p>
          <a:p>
            <a:r>
              <a:rPr lang="ru-RU" dirty="0"/>
              <a:t> Быстро прогрессирующая и нестабильная стенокардия;</a:t>
            </a:r>
          </a:p>
          <a:p>
            <a:r>
              <a:rPr lang="ru-RU" dirty="0"/>
              <a:t> Аневризма аорты;</a:t>
            </a:r>
          </a:p>
          <a:p>
            <a:r>
              <a:rPr lang="ru-RU" dirty="0"/>
              <a:t> Острый тромбофлебит;</a:t>
            </a:r>
          </a:p>
          <a:p>
            <a:r>
              <a:rPr lang="ru-RU" dirty="0"/>
              <a:t> Аортальный стеноз;</a:t>
            </a:r>
          </a:p>
          <a:p>
            <a:r>
              <a:rPr lang="ru-RU" dirty="0"/>
              <a:t> Выраженная дыхательная недостаточность;</a:t>
            </a:r>
          </a:p>
          <a:p>
            <a:r>
              <a:rPr lang="ru-RU" dirty="0"/>
              <a:t> Острые психические расстройства;</a:t>
            </a:r>
          </a:p>
          <a:p>
            <a:r>
              <a:rPr lang="ru-RU" dirty="0"/>
              <a:t> Невозможность выполнения пробы (болезни нервной и нервно - мышечной системы, болезни суставов).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проведения функциональной пробы: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Физическая нагрузка должна задаваться в сравнимой форме (кг/мин, </a:t>
            </a:r>
            <a:r>
              <a:rPr lang="ru-RU" dirty="0" err="1"/>
              <a:t>ватт,джоуль</a:t>
            </a:r>
            <a:r>
              <a:rPr lang="ru-RU" dirty="0"/>
              <a:t>)</a:t>
            </a:r>
          </a:p>
          <a:p>
            <a:r>
              <a:rPr lang="ru-RU" dirty="0"/>
              <a:t>В пробе должно быть, по возможности, исключено субъективное отношение спортсмена к выполнению физической нагрузки</a:t>
            </a:r>
          </a:p>
          <a:p>
            <a:r>
              <a:rPr lang="ru-RU" dirty="0"/>
              <a:t>Результаты пробы должны представлять собой количественные характеристики, выражаемые физиологическими терминами</a:t>
            </a:r>
          </a:p>
          <a:p>
            <a:r>
              <a:rPr lang="ru-RU" dirty="0"/>
              <a:t>Исследование организма должно проводиться непосредственно за время пробы, т.к. восстановительный период чрезвычайно изменчив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Ортостатические пробы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Для изучения ортостатической устойчивости наиболее пригоден пассивный механизм изменения положения тела.</a:t>
            </a:r>
          </a:p>
          <a:p>
            <a:pPr>
              <a:buNone/>
            </a:pPr>
            <a:r>
              <a:rPr lang="ru-RU" dirty="0"/>
              <a:t>   При проведении пробы подсчитывается пульс и измеряется АД в положении лежа и стоя. </a:t>
            </a:r>
          </a:p>
          <a:p>
            <a:pPr>
              <a:buNone/>
            </a:pPr>
            <a:r>
              <a:rPr lang="ru-RU" dirty="0"/>
              <a:t>   Оптимальной реакцией является небольшое учащение ЧСС и незначительные сдвиги АД. При увеличении тренированности эти сдвиги становятся меньше. </a:t>
            </a:r>
          </a:p>
          <a:p>
            <a:pPr>
              <a:buNone/>
            </a:pPr>
            <a:r>
              <a:rPr lang="ru-RU" dirty="0"/>
              <a:t>   Ортостатические пробы необходимы при динамических наблюдениях за спортсменами.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Антропометрия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072462" cy="4846320"/>
          </a:xfrm>
        </p:spPr>
        <p:txBody>
          <a:bodyPr/>
          <a:lstStyle/>
          <a:p>
            <a:pPr algn="just"/>
            <a:r>
              <a:rPr lang="ru-RU" b="1" dirty="0" smtClean="0"/>
              <a:t>Антропометрия</a:t>
            </a:r>
            <a:r>
              <a:rPr lang="ru-RU" dirty="0" smtClean="0"/>
              <a:t> — один из основных методов антропологического исследования, который заключается в измерении тела человека и его частей с целью установления возрастных, половых, расовых и других особенностей физического строения, позволяющий дать количественную характеристику их изменчивости.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Гипоксемические</a:t>
            </a:r>
            <a:r>
              <a:rPr lang="ru-RU" dirty="0"/>
              <a:t> пробы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Исследуемый вдыхает вместо атмосферного воздуха газовые смеси с пониженным содержанием в них кислорода (от 8 до 18% в зависимости от поставленной задачи).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b="1" dirty="0"/>
              <a:t>Значение:</a:t>
            </a:r>
            <a:r>
              <a:rPr lang="ru-RU" dirty="0"/>
              <a:t> изучение реакции различных органов и систем на искусственно создаваемое снижение насыщения артериальной крови кислородом (артериальная гипоксемия). </a:t>
            </a:r>
          </a:p>
          <a:p>
            <a:pPr>
              <a:buNone/>
            </a:pPr>
            <a:r>
              <a:rPr lang="ru-RU" dirty="0"/>
              <a:t>   При этой реакции можно определить способность организма адаптироваться к той или иной степени артериальной гипоксемии, выяснить пути компенсации возникающих при этом </a:t>
            </a:r>
            <a:r>
              <a:rPr lang="ru-RU" dirty="0" err="1"/>
              <a:t>гипоксемических</a:t>
            </a:r>
            <a:r>
              <a:rPr lang="ru-RU" dirty="0"/>
              <a:t> состояний тканей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258204" cy="41434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Вдыхание различных </a:t>
            </a:r>
            <a:r>
              <a:rPr lang="ru-RU" dirty="0" err="1"/>
              <a:t>посоставу</a:t>
            </a:r>
            <a:r>
              <a:rPr lang="ru-RU" dirty="0"/>
              <a:t> газовых смесей проводится из большого резинового </a:t>
            </a:r>
            <a:r>
              <a:rPr lang="ru-RU" b="1" dirty="0"/>
              <a:t>мешка Дугласа </a:t>
            </a:r>
            <a:r>
              <a:rPr lang="ru-RU" dirty="0"/>
              <a:t>через вентиль и мундштук с зажатым специальным зажимом носом. Выдыхает обследуемый в атмосферу. Мешок Дугласа заполняется заготовленной предварительно газовой смесью (воздух с кислородом или азотом в определенной пропорции). Наиболее эффективной является смесь, содержащая 10% кислорода. Длительность пробы определяется задачей исследования.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incalo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35" y="0"/>
            <a:ext cx="8962665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Дыхательные пробы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Пробы с задержкой дыхания на вдохе и выдохе.</a:t>
            </a:r>
          </a:p>
          <a:p>
            <a:pPr>
              <a:buNone/>
            </a:pPr>
            <a:r>
              <a:rPr lang="ru-RU" dirty="0"/>
              <a:t>   Исследуемому предлагается после вдоха или выдоха прекратить дыхание и зажать нос. Определяется максимальная длительность такой задержки, по которой судят о чувствительности организма к артериальной гипоксемии и гиперкапнии.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Недостатки:</a:t>
            </a:r>
          </a:p>
          <a:p>
            <a:r>
              <a:rPr lang="ru-RU" dirty="0"/>
              <a:t>Большое физическое напряжение</a:t>
            </a:r>
          </a:p>
          <a:p>
            <a:r>
              <a:rPr lang="ru-RU" dirty="0"/>
              <a:t>Очень значительное повышение углекислоты в крови</a:t>
            </a:r>
          </a:p>
          <a:p>
            <a:r>
              <a:rPr lang="ru-RU" dirty="0"/>
              <a:t>Повышение АД</a:t>
            </a:r>
          </a:p>
          <a:p>
            <a:r>
              <a:rPr lang="ru-RU" dirty="0"/>
              <a:t>Проба субъективна</a:t>
            </a:r>
          </a:p>
        </p:txBody>
      </p:sp>
      <p:pic>
        <p:nvPicPr>
          <p:cNvPr id="3074" name="Picture 2" descr="C:\Users\Наталья\Desktop\proba-Shtang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165" y="3071810"/>
            <a:ext cx="4749835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esktop\slid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20122"/>
          </a:xfrm>
        </p:spPr>
        <p:txBody>
          <a:bodyPr/>
          <a:lstStyle/>
          <a:p>
            <a:r>
              <a:rPr lang="ru-RU" dirty="0"/>
              <a:t>Температурные пробы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5143536" cy="5643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Обычно используется </a:t>
            </a:r>
            <a:r>
              <a:rPr lang="ru-RU" b="1" dirty="0" err="1"/>
              <a:t>холодовая</a:t>
            </a:r>
            <a:r>
              <a:rPr lang="ru-RU" b="1" dirty="0"/>
              <a:t> проба.</a:t>
            </a:r>
          </a:p>
          <a:p>
            <a:pPr>
              <a:buNone/>
            </a:pPr>
            <a:r>
              <a:rPr lang="ru-RU" dirty="0"/>
              <a:t>   Одна рука обследуемого до середины предплечья погружается в воду с температурой от +4 до +1 градуса. На другой руке измеряется АД до начала пробы и после нее до возвращения давления к исходным цифрам. </a:t>
            </a:r>
          </a:p>
          <a:p>
            <a:pPr>
              <a:buNone/>
            </a:pPr>
            <a:r>
              <a:rPr lang="ru-RU" dirty="0"/>
              <a:t>   Проба используется для оценки состояния </a:t>
            </a:r>
            <a:r>
              <a:rPr lang="ru-RU" dirty="0" err="1"/>
              <a:t>сердечно-сосудистой</a:t>
            </a:r>
            <a:r>
              <a:rPr lang="ru-RU" dirty="0"/>
              <a:t> системы и оценки уровня АД. </a:t>
            </a:r>
          </a:p>
        </p:txBody>
      </p:sp>
      <p:pic>
        <p:nvPicPr>
          <p:cNvPr id="1026" name="Picture 2" descr="C:\Users\Наталья\Desktop\ФУНКЦ.ПРОБЫ\TT5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643182"/>
            <a:ext cx="3810000" cy="29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Фармакологические пробы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Введение обследуемому внутрь, под кожу, внутримышечно или внутривенно безвредных для организма фармакологических веществ, вызывающих определенную закономерную реакцию, степень и характер которой изменяется в зависимости от функционального состояния организма.</a:t>
            </a:r>
          </a:p>
          <a:p>
            <a:pPr>
              <a:buNone/>
            </a:pPr>
            <a:r>
              <a:rPr lang="ru-RU" dirty="0"/>
              <a:t>   Данные пробы используют при исследовании </a:t>
            </a:r>
            <a:r>
              <a:rPr lang="ru-RU" dirty="0" err="1"/>
              <a:t>функциональногосостояния</a:t>
            </a:r>
            <a:r>
              <a:rPr lang="ru-RU" dirty="0"/>
              <a:t> </a:t>
            </a:r>
            <a:r>
              <a:rPr lang="ru-RU" dirty="0" err="1"/>
              <a:t>сердечно-сосудистой</a:t>
            </a:r>
            <a:r>
              <a:rPr lang="ru-RU" dirty="0"/>
              <a:t>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/>
          <a:lstStyle/>
          <a:p>
            <a:pPr>
              <a:buNone/>
            </a:pPr>
            <a:r>
              <a:rPr lang="ru-RU" dirty="0"/>
              <a:t>   Используют различные сосудорасширяющие средства, препараты, влияющие на тонус симпатической нервной системы, атропин, глюкозу и др.</a:t>
            </a:r>
          </a:p>
        </p:txBody>
      </p:sp>
      <p:pic>
        <p:nvPicPr>
          <p:cNvPr id="1026" name="Picture 2" descr="C:\Users\Наталья\Desktop\640x0_3712b86c5e8eda9e8f6d29c5606d1298___jpg____4_0df52d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4750625" cy="3167083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tabllet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262" y="3071810"/>
            <a:ext cx="438373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Пищевые (алиментарные) пробы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Введение в организм в определенных количествах различных пищевых веществ и изучение реакции на их введение.</a:t>
            </a:r>
          </a:p>
          <a:p>
            <a:pPr>
              <a:buNone/>
            </a:pPr>
            <a:r>
              <a:rPr lang="ru-RU" dirty="0"/>
              <a:t>   Речь идет об изменении биохимического состава крови, времени выделения этих веществ с мочой, калом и др.</a:t>
            </a:r>
          </a:p>
          <a:p>
            <a:pPr>
              <a:buNone/>
            </a:pPr>
            <a:r>
              <a:rPr lang="ru-RU" dirty="0"/>
              <a:t>   К этой же группе относят так называемую </a:t>
            </a:r>
            <a:r>
              <a:rPr lang="ru-RU" b="1" dirty="0"/>
              <a:t>водяную пробу </a:t>
            </a:r>
            <a:r>
              <a:rPr lang="ru-RU" dirty="0"/>
              <a:t>(проба на выведение). После того как исследуемый выпивает определенное количество жидкости, определяют темп и сроки ее выведения.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Физиометрия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11680"/>
            <a:ext cx="7239000" cy="4846320"/>
          </a:xfrm>
        </p:spPr>
        <p:txBody>
          <a:bodyPr/>
          <a:lstStyle/>
          <a:p>
            <a:pPr algn="just"/>
            <a:r>
              <a:rPr lang="ru-RU" b="1" dirty="0" err="1" smtClean="0"/>
              <a:t>Физиометрия</a:t>
            </a:r>
            <a:r>
              <a:rPr lang="ru-RU" dirty="0" smtClean="0"/>
              <a:t> - определение функциональных показателей. При изучении уровня здоровья основными функциональными показателями являются жизненная емкость легких, мышечная сила рук, частота сердечных сокращений, артериальное давление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пробы </a:t>
            </a:r>
            <a:r>
              <a:rPr lang="ru-RU" dirty="0" err="1"/>
              <a:t>сердечно-сосудистой</a:t>
            </a:r>
            <a:r>
              <a:rPr lang="ru-RU" dirty="0"/>
              <a:t> системы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11680"/>
            <a:ext cx="7239000" cy="2060262"/>
          </a:xfrm>
        </p:spPr>
        <p:txBody>
          <a:bodyPr>
            <a:normAutofit/>
          </a:bodyPr>
          <a:lstStyle/>
          <a:p>
            <a:r>
              <a:rPr lang="ru-RU" dirty="0"/>
              <a:t>Малой нагрузки</a:t>
            </a:r>
          </a:p>
          <a:p>
            <a:r>
              <a:rPr lang="ru-RU" dirty="0"/>
              <a:t>Средней нагрузки</a:t>
            </a:r>
          </a:p>
          <a:p>
            <a:r>
              <a:rPr lang="ru-RU" dirty="0"/>
              <a:t>Большой нагрузки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3074" name="Picture 2" descr="C:\Users\Наталья\Desktop\ФУНКЦ.ПРОБЫ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4643" y="2857472"/>
            <a:ext cx="516935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 проведении проб определяются следующие показатели: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1168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Изменение ЧСС</a:t>
            </a:r>
          </a:p>
          <a:p>
            <a:r>
              <a:rPr lang="ru-RU" dirty="0"/>
              <a:t>Величина максимального и минимального АД</a:t>
            </a:r>
          </a:p>
          <a:p>
            <a:r>
              <a:rPr lang="ru-RU" dirty="0"/>
              <a:t>Изменение пульсовой амплитуды после нагрузки (в процентах)</a:t>
            </a:r>
          </a:p>
          <a:p>
            <a:r>
              <a:rPr lang="ru-RU" dirty="0"/>
              <a:t>Время и характер восстановления пульса и АД до исходных величин</a:t>
            </a:r>
          </a:p>
          <a:p>
            <a:r>
              <a:rPr lang="ru-RU" dirty="0"/>
              <a:t>Тип ответной реакции </a:t>
            </a:r>
            <a:r>
              <a:rPr lang="ru-RU" dirty="0" err="1"/>
              <a:t>сердечно-сосудистой</a:t>
            </a:r>
            <a:r>
              <a:rPr lang="ru-RU" dirty="0"/>
              <a:t> системы</a:t>
            </a:r>
          </a:p>
          <a:p>
            <a:r>
              <a:rPr lang="ru-RU" dirty="0"/>
              <a:t>Качество выполнения физической нагрузки</a:t>
            </a:r>
          </a:p>
          <a:p>
            <a:r>
              <a:rPr lang="ru-RU" dirty="0"/>
              <a:t>Внешние признаки утомления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229600" cy="54118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При оценке гемодинамических сдвигов после функциональной пробы сопоставляют изменения пульса и АД, чтобы узнать, за счет каких механизмов происходило приспособление к нагрузке. </a:t>
            </a:r>
          </a:p>
          <a:p>
            <a:pPr>
              <a:buNone/>
            </a:pPr>
            <a:r>
              <a:rPr lang="ru-RU" dirty="0"/>
              <a:t>   При </a:t>
            </a:r>
            <a:r>
              <a:rPr lang="ru-RU" b="1" dirty="0"/>
              <a:t>нарастании</a:t>
            </a:r>
            <a:r>
              <a:rPr lang="ru-RU" dirty="0"/>
              <a:t> </a:t>
            </a:r>
            <a:r>
              <a:rPr lang="ru-RU" b="1" dirty="0"/>
              <a:t>тренированности </a:t>
            </a:r>
            <a:r>
              <a:rPr lang="ru-RU" dirty="0"/>
              <a:t>наиболее характерными изменениями реакции организма на функциональную пробу являются более экономная реакция пульса, кровяного давления, уменьшения восстановительного периода.</a:t>
            </a:r>
          </a:p>
          <a:p>
            <a:pPr>
              <a:buNone/>
            </a:pPr>
            <a:r>
              <a:rPr lang="ru-RU" dirty="0"/>
              <a:t>   Функциональные пробы </a:t>
            </a:r>
            <a:r>
              <a:rPr lang="ru-RU" dirty="0" err="1"/>
              <a:t>сердечно-сосудистой</a:t>
            </a:r>
            <a:r>
              <a:rPr lang="ru-RU" dirty="0"/>
              <a:t> системы являются также одним из важных критериев состояния организма спортсмена при восстановления после перенапряжения, </a:t>
            </a:r>
            <a:r>
              <a:rPr lang="ru-RU" dirty="0" err="1"/>
              <a:t>перетренированности</a:t>
            </a:r>
            <a:r>
              <a:rPr lang="ru-RU" dirty="0"/>
              <a:t> и переутомления.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Типы реакций ССС на функциональные пробы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   </a:t>
            </a:r>
            <a:r>
              <a:rPr lang="ru-RU" b="1" dirty="0" err="1"/>
              <a:t>Нормотонический</a:t>
            </a:r>
            <a:r>
              <a:rPr lang="ru-RU" b="1" dirty="0"/>
              <a:t> тип реакции</a:t>
            </a:r>
            <a:r>
              <a:rPr lang="ru-RU" dirty="0"/>
              <a:t> </a:t>
            </a:r>
            <a:r>
              <a:rPr lang="ru-RU" dirty="0" err="1"/>
              <a:t>сердечно-сосудистой</a:t>
            </a:r>
            <a:r>
              <a:rPr lang="ru-RU" dirty="0"/>
              <a:t> системы характеризуется учащением пульса, повышением систолического и понижением </a:t>
            </a:r>
            <a:r>
              <a:rPr lang="ru-RU" dirty="0" err="1"/>
              <a:t>диастолического</a:t>
            </a:r>
            <a:r>
              <a:rPr lang="ru-RU" dirty="0"/>
              <a:t> давлений. Пульсовое давление увеличивается. Такая реакция считается физиологичной, потому что при нормальном учащении пульса приспособление к нагрузке происходит за счет повышения пульсового давления, что косвенно характеризует увеличение ударного объема сердца. Подъем систолического АД отражает усилие систолы левого желудочка, а снижение </a:t>
            </a:r>
            <a:r>
              <a:rPr lang="ru-RU" dirty="0" err="1"/>
              <a:t>диастолического</a:t>
            </a:r>
            <a:r>
              <a:rPr lang="ru-RU" dirty="0"/>
              <a:t> — уменьшение тонуса </a:t>
            </a:r>
            <a:r>
              <a:rPr lang="ru-RU" dirty="0" err="1"/>
              <a:t>артериол</a:t>
            </a:r>
            <a:r>
              <a:rPr lang="ru-RU" dirty="0"/>
              <a:t>, обеспечивающее лучший доступ крови на периферии. Восстановительный период при такой реакции </a:t>
            </a:r>
            <a:r>
              <a:rPr lang="ru-RU" dirty="0" err="1"/>
              <a:t>сердечно-сосудистой</a:t>
            </a:r>
            <a:r>
              <a:rPr lang="ru-RU" dirty="0"/>
              <a:t> системы — 3—5 мин. Такой тип реакции типичен для тренированных спортсменов.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7239000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   Гипотонический (астенический) тип реакции</a:t>
            </a:r>
            <a:r>
              <a:rPr lang="ru-RU" dirty="0"/>
              <a:t> </a:t>
            </a:r>
            <a:r>
              <a:rPr lang="ru-RU" dirty="0" err="1"/>
              <a:t>сердечно-сосудистой</a:t>
            </a:r>
            <a:r>
              <a:rPr lang="ru-RU" dirty="0"/>
              <a:t> системы характеризуется значительным учащением сердечных сокращений (тахикардия) и в меньшей степени увеличением ударного объема сердца, небольшим подъемом систолического и неизменным (или небольшим повышением) </a:t>
            </a:r>
            <a:r>
              <a:rPr lang="ru-RU" dirty="0" err="1"/>
              <a:t>диастолическим</a:t>
            </a:r>
            <a:r>
              <a:rPr lang="ru-RU" dirty="0"/>
              <a:t> давлением. Пульсовое давление понижается. Это значит, что усиление кровообращения при нагрузке достигается больше за счет учащения сердечных сокращений, а не увеличения ударного объема, что нерационально для сердца. Период восстановления затягивается.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  Гипертонический тип реакции</a:t>
            </a:r>
            <a:r>
              <a:rPr lang="ru-RU" dirty="0"/>
              <a:t> на физическую нагрузку характеризуется резким повышением систолического АД — до 180—190 мм </a:t>
            </a:r>
            <a:r>
              <a:rPr lang="ru-RU" dirty="0" err="1"/>
              <a:t>рт</a:t>
            </a:r>
            <a:r>
              <a:rPr lang="ru-RU" dirty="0"/>
              <a:t>. ст. с одновременным подъемом </a:t>
            </a:r>
            <a:r>
              <a:rPr lang="ru-RU" dirty="0" err="1"/>
              <a:t>диастолического</a:t>
            </a:r>
            <a:r>
              <a:rPr lang="ru-RU" dirty="0"/>
              <a:t> давления до 90 мм </a:t>
            </a:r>
            <a:r>
              <a:rPr lang="ru-RU" dirty="0" err="1"/>
              <a:t>рт</a:t>
            </a:r>
            <a:r>
              <a:rPr lang="ru-RU" dirty="0"/>
              <a:t>. ст. и выше и значительным учащением пульса. Период восстановления затягивается. Гипертонический тип реакции оценивается как неудовлетворительный.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Дистонический тип реакции</a:t>
            </a:r>
            <a:r>
              <a:rPr lang="ru-RU" dirty="0"/>
              <a:t> </a:t>
            </a:r>
            <a:r>
              <a:rPr lang="ru-RU" dirty="0" err="1"/>
              <a:t>сердечно-сосудистой</a:t>
            </a:r>
            <a:r>
              <a:rPr lang="ru-RU" dirty="0"/>
              <a:t> системы на физическую нагрузку характеризуется значительным повышением систолического давления — выше 180 мм </a:t>
            </a:r>
            <a:r>
              <a:rPr lang="ru-RU" dirty="0" err="1"/>
              <a:t>рт</a:t>
            </a:r>
            <a:r>
              <a:rPr lang="ru-RU" dirty="0"/>
              <a:t>. </a:t>
            </a:r>
            <a:r>
              <a:rPr lang="ru-RU" dirty="0" err="1"/>
              <a:t>ст</a:t>
            </a:r>
            <a:r>
              <a:rPr lang="ru-RU" dirty="0"/>
              <a:t> и </a:t>
            </a:r>
            <a:r>
              <a:rPr lang="ru-RU" dirty="0" err="1"/>
              <a:t>диастолического</a:t>
            </a:r>
            <a:r>
              <a:rPr lang="ru-RU" dirty="0"/>
              <a:t>, которое после прекращения нагрузки может резко снижаться, иногда до «0» — феномен бесконечного тона. ЧСС значительно возрастает. Такая реакция на физическую нагрузку расценивается как неблагоприятная. Период восстановления затягивается.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Ступенчатый тип реакции</a:t>
            </a:r>
            <a:r>
              <a:rPr lang="ru-RU" dirty="0"/>
              <a:t> характеризуется ступенчатым подъемом систолического давления на 2-й и 3-й минутах восстановительного периода, когда систолическое давление выше, чем на 1-й минуте. Такая реакция </a:t>
            </a:r>
            <a:r>
              <a:rPr lang="ru-RU" dirty="0" err="1"/>
              <a:t>сердечно-сосудистой</a:t>
            </a:r>
            <a:r>
              <a:rPr lang="ru-RU" dirty="0"/>
              <a:t> системы отражает функциональную неполноценность регуляторной системы кровообращения, поэтому ее оценивают как неблагоприятную. Период восстановления ЧСС и АД затягивается.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Типы реакций </a:t>
            </a:r>
            <a:r>
              <a:rPr lang="ru-RU" dirty="0" err="1"/>
              <a:t>сердечно-сосудистой</a:t>
            </a:r>
            <a:r>
              <a:rPr lang="ru-RU" dirty="0"/>
              <a:t> системы на физическую нагрузку и их оценка: 1 — </a:t>
            </a:r>
            <a:r>
              <a:rPr lang="ru-RU" dirty="0" err="1"/>
              <a:t>нормотонический</a:t>
            </a:r>
            <a:r>
              <a:rPr lang="ru-RU" dirty="0"/>
              <a:t>; 2 — гипотонический; 3 — гипертонический; 4 — дистонический; 5 — ступенчатый</a:t>
            </a:r>
          </a:p>
        </p:txBody>
      </p:sp>
      <p:pic>
        <p:nvPicPr>
          <p:cNvPr id="1026" name="Picture 2" descr="C:\Users\Наталья\Desktop\ФУНКЦ.ПРОБЫ\organism_response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22312" cy="464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Функциональные пробы делятся 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Одномоментные </a:t>
            </a:r>
          </a:p>
          <a:p>
            <a:r>
              <a:rPr lang="ru-RU" dirty="0" err="1"/>
              <a:t>Двухмоментные</a:t>
            </a:r>
            <a:endParaRPr lang="ru-RU" dirty="0"/>
          </a:p>
          <a:p>
            <a:r>
              <a:rPr lang="ru-RU" dirty="0" err="1"/>
              <a:t>Трехмоментные</a:t>
            </a:r>
            <a:r>
              <a:rPr lang="ru-RU" dirty="0"/>
              <a:t> (</a:t>
            </a:r>
            <a:r>
              <a:rPr lang="ru-RU" dirty="0" err="1"/>
              <a:t>комбинорованные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4098" name="Picture 2" descr="C:\Users\Наталья\Desktop\ФУНКЦ.ПРОБЫ\1ed5279f1b128f200e754b96be325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56810"/>
            <a:ext cx="5072098" cy="360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Жизненной емкостью легких (ЖЕЛ)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u="sng" dirty="0" smtClean="0"/>
              <a:t>Жизненной емкостью легких (ЖЕЛ)</a:t>
            </a:r>
            <a:r>
              <a:rPr lang="ru-RU" dirty="0" smtClean="0"/>
              <a:t> называют максимальный объем воздуха, который можно выдохнуть после максимального вдоха. Она является показателем вместимости легких и силы дыхательных мышц. Морфологическим критерием степени развития системы внешнего дыхания является показатель жизненный</a:t>
            </a:r>
            <a:r>
              <a:rPr lang="en-US" dirty="0" smtClean="0"/>
              <a:t>, </a:t>
            </a:r>
            <a:r>
              <a:rPr lang="ru-RU" dirty="0" smtClean="0"/>
              <a:t>который определяется отношением ЖЕЛ (см3) к массе тела (кг).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Одномоментные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Применяют однократную нагрузку</a:t>
            </a:r>
          </a:p>
          <a:p>
            <a:r>
              <a:rPr lang="ru-RU" dirty="0"/>
              <a:t>Наиболее распространенные:</a:t>
            </a:r>
          </a:p>
          <a:p>
            <a:r>
              <a:rPr lang="ru-RU" dirty="0"/>
              <a:t>20 приседаний за 30 сек.</a:t>
            </a:r>
          </a:p>
          <a:p>
            <a:r>
              <a:rPr lang="ru-RU" dirty="0"/>
              <a:t>60 поскоков в течение 30 сек.</a:t>
            </a:r>
          </a:p>
          <a:p>
            <a:r>
              <a:rPr lang="ru-RU" dirty="0"/>
              <a:t>2-мин.бег на месте в темпе 180 шаг/мин</a:t>
            </a:r>
          </a:p>
          <a:p>
            <a:r>
              <a:rPr lang="ru-RU" dirty="0"/>
              <a:t>3-мин.бег на месте в том же темпе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Благоприятная реакция организма на одномоментную пробу (20 приседаний или 60 поскоков)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/>
          <a:lstStyle/>
          <a:p>
            <a:r>
              <a:rPr lang="ru-RU" dirty="0"/>
              <a:t>Пульс с 10-12 уд/10сек. увеличивается до 15-20 уд/10сек</a:t>
            </a:r>
          </a:p>
          <a:p>
            <a:r>
              <a:rPr lang="ru-RU" dirty="0"/>
              <a:t>Максимальное АД с 100-120 мм </a:t>
            </a:r>
            <a:r>
              <a:rPr lang="ru-RU" dirty="0" err="1"/>
              <a:t>рт.ст</a:t>
            </a:r>
            <a:r>
              <a:rPr lang="ru-RU" dirty="0"/>
              <a:t> увеличивается до 135-150мм </a:t>
            </a:r>
            <a:r>
              <a:rPr lang="ru-RU" dirty="0" err="1"/>
              <a:t>рт.ст</a:t>
            </a:r>
            <a:r>
              <a:rPr lang="ru-RU" dirty="0"/>
              <a:t>.</a:t>
            </a:r>
          </a:p>
          <a:p>
            <a:r>
              <a:rPr lang="ru-RU" dirty="0"/>
              <a:t>Минимальное АД с 80 мм </a:t>
            </a:r>
            <a:r>
              <a:rPr lang="ru-RU" dirty="0" err="1"/>
              <a:t>рт.ст</a:t>
            </a:r>
            <a:r>
              <a:rPr lang="ru-RU" dirty="0"/>
              <a:t> снижается до 50-70 мм </a:t>
            </a:r>
            <a:r>
              <a:rPr lang="ru-RU" dirty="0" err="1"/>
              <a:t>рт.ст</a:t>
            </a:r>
            <a:endParaRPr lang="ru-RU" dirty="0"/>
          </a:p>
          <a:p>
            <a:r>
              <a:rPr lang="ru-RU" dirty="0"/>
              <a:t>Восстановление пульса- 2-3 мин</a:t>
            </a:r>
          </a:p>
          <a:p>
            <a:r>
              <a:rPr lang="ru-RU" dirty="0"/>
              <a:t>Восстановление АД- 3-4 мин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Двухмоментные</a:t>
            </a:r>
            <a:r>
              <a:rPr lang="ru-RU" dirty="0"/>
              <a:t> и </a:t>
            </a:r>
            <a:r>
              <a:rPr lang="ru-RU" dirty="0" err="1"/>
              <a:t>трехмоментные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В </a:t>
            </a:r>
            <a:r>
              <a:rPr lang="ru-RU" dirty="0" err="1"/>
              <a:t>двухмоментных</a:t>
            </a:r>
            <a:r>
              <a:rPr lang="ru-RU" dirty="0"/>
              <a:t> дважды повторяются одномоментные пробы. Они позволяют лучше, чем одномоментные, выявить приспособляемость аппарата кровообращения к физическим нагрузкам.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Двухмоментные</a:t>
            </a:r>
            <a:r>
              <a:rPr lang="ru-RU" dirty="0"/>
              <a:t> функциональные пробы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Физическая нагрузка выполняется дважды с небольшим интервалом времени.</a:t>
            </a:r>
          </a:p>
          <a:p>
            <a:pPr>
              <a:buNone/>
            </a:pPr>
            <a:r>
              <a:rPr lang="ru-RU" dirty="0"/>
              <a:t>   Врач определяет изменения пульса и АД после первой и второй нагрузками и сравнивают полученные результаты между собой.</a:t>
            </a:r>
          </a:p>
          <a:p>
            <a:pPr>
              <a:buNone/>
            </a:pPr>
            <a:r>
              <a:rPr lang="ru-RU" dirty="0"/>
              <a:t>   Хорошая функциональная способность ССС проявляется в </a:t>
            </a:r>
            <a:r>
              <a:rPr lang="ru-RU" dirty="0" err="1"/>
              <a:t>нормотонической</a:t>
            </a:r>
            <a:r>
              <a:rPr lang="ru-RU" dirty="0"/>
              <a:t> реакции на обе физические нагрузки.</a:t>
            </a:r>
          </a:p>
          <a:p>
            <a:pPr>
              <a:buNone/>
            </a:pPr>
            <a:r>
              <a:rPr lang="ru-RU" dirty="0"/>
              <a:t>   Если функциональная способность аппарата снижена, то после первой нагрузки может быть </a:t>
            </a:r>
            <a:r>
              <a:rPr lang="ru-RU" dirty="0" err="1"/>
              <a:t>нормотоническая</a:t>
            </a:r>
            <a:r>
              <a:rPr lang="ru-RU" dirty="0"/>
              <a:t> реакция, а после второй- атипическая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Комбинированная проба </a:t>
            </a:r>
            <a:r>
              <a:rPr lang="ru-RU" dirty="0" err="1"/>
              <a:t>Летунова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26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Выполняется </a:t>
            </a:r>
            <a:r>
              <a:rPr lang="ru-RU" b="1" dirty="0"/>
              <a:t>3 вида нагрузки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 1) 20 приседаний за 30 сек- </a:t>
            </a:r>
            <a:r>
              <a:rPr lang="ru-RU" b="1" dirty="0"/>
              <a:t>разминка</a:t>
            </a:r>
          </a:p>
          <a:p>
            <a:pPr>
              <a:buNone/>
            </a:pPr>
            <a:r>
              <a:rPr lang="ru-RU" dirty="0"/>
              <a:t> 2) 15-секундный бег- выявляет способность к </a:t>
            </a:r>
            <a:r>
              <a:rPr lang="ru-RU" b="1" dirty="0"/>
              <a:t>быстрому усилению кровообращения</a:t>
            </a:r>
          </a:p>
          <a:p>
            <a:pPr>
              <a:buNone/>
            </a:pPr>
            <a:r>
              <a:rPr lang="ru-RU" dirty="0"/>
              <a:t> 3) бег на месте в течение 3 мин в темпе 180 шагов в мин- выявляет способность организма </a:t>
            </a:r>
            <a:r>
              <a:rPr lang="ru-RU" b="1" dirty="0"/>
              <a:t>устойчиво поддерживать усиленное кровообращение на высоком уровне в течение относительно продолжительного времени.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физической работоспособности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7239000" cy="374841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Существуют:</a:t>
            </a:r>
          </a:p>
          <a:p>
            <a:r>
              <a:rPr lang="ru-RU" dirty="0"/>
              <a:t>прямые и косвенные (проба </a:t>
            </a:r>
            <a:r>
              <a:rPr lang="ru-RU" dirty="0" err="1"/>
              <a:t>Руфье</a:t>
            </a:r>
            <a:r>
              <a:rPr lang="ru-RU" dirty="0"/>
              <a:t>, Гарвардский степ-тест)</a:t>
            </a:r>
          </a:p>
          <a:p>
            <a:r>
              <a:rPr lang="ru-RU" dirty="0"/>
              <a:t>простые и сложные методы определения работоспособности (тест </a:t>
            </a:r>
            <a:r>
              <a:rPr lang="en-US" dirty="0"/>
              <a:t>PWC 170)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Проба </a:t>
            </a:r>
            <a:r>
              <a:rPr lang="ru-RU" dirty="0" err="1"/>
              <a:t>Руфье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86700" cy="3462658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  Проба </a:t>
            </a:r>
            <a:r>
              <a:rPr lang="ru-RU" b="1" dirty="0" err="1"/>
              <a:t>Руфье</a:t>
            </a:r>
            <a:r>
              <a:rPr lang="ru-RU" dirty="0"/>
              <a:t> представляет собой несложное физическое испытание, по результатам которого можно судить о работе сердца во время физической нагрузки. Этот тест показывает, какой уровень нагрузки может выдержать человек без риска для своего здоровья. </a:t>
            </a:r>
          </a:p>
        </p:txBody>
      </p:sp>
      <p:pic>
        <p:nvPicPr>
          <p:cNvPr id="7170" name="Picture 2" descr="C:\Users\Наталья\Desktop\ФУНКЦ.ПРОБЫ\ruf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143380"/>
            <a:ext cx="3908208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3"/>
            <a:ext cx="8229600" cy="3714776"/>
          </a:xfrm>
        </p:spPr>
        <p:txBody>
          <a:bodyPr/>
          <a:lstStyle/>
          <a:p>
            <a:pPr>
              <a:buNone/>
            </a:pPr>
            <a:r>
              <a:rPr lang="ru-RU" dirty="0"/>
              <a:t>   У испытуемого, находящегося в положении лежа на спине, в течение 5 мин определяют ЧСС за 15 с (Р1), затем в течение 45 с испытуемый выполняет 30 глубоких приседаний. После окончания нагрузки испытуемый ложиться, и у него вновь подсчитывают ЧСС за, первые 15 с (Р2), а потом за последние 15 с первой минуты периода восстановления (Р3)</a:t>
            </a:r>
          </a:p>
        </p:txBody>
      </p:sp>
      <p:pic>
        <p:nvPicPr>
          <p:cNvPr id="8194" name="Picture 2" descr="C:\Users\Наталья\Desktop\ФУНКЦ.ПРОБЫ\1337748601_pro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9" y="3904563"/>
            <a:ext cx="4143372" cy="295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929618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Оценку работоспособности сердца производят по формуле:</a:t>
            </a:r>
          </a:p>
          <a:p>
            <a:pPr>
              <a:buNone/>
            </a:pPr>
            <a:r>
              <a:rPr lang="ru-RU" b="1" dirty="0"/>
              <a:t>Индекс </a:t>
            </a:r>
            <a:r>
              <a:rPr lang="ru-RU" b="1" dirty="0" err="1"/>
              <a:t>Руфье-Диксона=</a:t>
            </a:r>
            <a:r>
              <a:rPr lang="ru-RU" b="1" dirty="0"/>
              <a:t> 4 (Р1+Р2+Р3)-200/10</a:t>
            </a:r>
          </a:p>
          <a:p>
            <a:pPr>
              <a:buNone/>
            </a:pPr>
            <a:r>
              <a:rPr lang="ru-RU" dirty="0" err="1"/>
              <a:t>Р-число</a:t>
            </a:r>
            <a:r>
              <a:rPr lang="ru-RU" dirty="0"/>
              <a:t> сердечных сокращений</a:t>
            </a:r>
          </a:p>
          <a:p>
            <a:pPr>
              <a:buNone/>
            </a:pPr>
            <a:r>
              <a:rPr lang="ru-RU" dirty="0"/>
              <a:t>Результаты- по величине индекса от 0 до 15</a:t>
            </a:r>
          </a:p>
          <a:p>
            <a:pPr>
              <a:buNone/>
            </a:pPr>
            <a:r>
              <a:rPr lang="ru-RU" dirty="0"/>
              <a:t>Меньше 3 –высокая работоспособность</a:t>
            </a:r>
          </a:p>
          <a:p>
            <a:pPr>
              <a:buNone/>
            </a:pPr>
            <a:r>
              <a:rPr lang="ru-RU" dirty="0"/>
              <a:t>4-6 – хорошая</a:t>
            </a:r>
          </a:p>
          <a:p>
            <a:pPr>
              <a:buNone/>
            </a:pPr>
            <a:r>
              <a:rPr lang="ru-RU" dirty="0"/>
              <a:t>7-9 – удовлетворительная</a:t>
            </a:r>
          </a:p>
          <a:p>
            <a:pPr>
              <a:buNone/>
            </a:pPr>
            <a:r>
              <a:rPr lang="ru-RU" dirty="0"/>
              <a:t>15 и выше- плохая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Гарвардский степ-тест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9624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С помощью гарвардского </a:t>
            </a:r>
            <a:r>
              <a:rPr lang="ru-RU" dirty="0" err="1"/>
              <a:t>степ-теста</a:t>
            </a:r>
            <a:r>
              <a:rPr lang="ru-RU" dirty="0"/>
              <a:t> количественно оцениваются восстановительные процессы после дозированной мышечной работы.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Наталья\Desktop\ФУНКЦ.ПРОБЫ\step-te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42094"/>
            <a:ext cx="5429288" cy="3615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239000" cy="1143000"/>
          </a:xfrm>
        </p:spPr>
        <p:txBody>
          <a:bodyPr/>
          <a:lstStyle/>
          <a:p>
            <a:r>
              <a:rPr lang="ru-RU" u="sng" dirty="0" smtClean="0"/>
              <a:t>Мышечная сила рук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u="sng" dirty="0" smtClean="0"/>
              <a:t>Мышечная сила рук</a:t>
            </a:r>
            <a:r>
              <a:rPr lang="ru-RU" dirty="0" smtClean="0"/>
              <a:t> характеризует степень развития мускулатуры. По максимальному мышечному усилию можно определить и степень физического развития человека. Мышечную силу человека определяют путем проведения динамометрии. Динамометрия – измерение мышечной силы при помощи специальных приборов динамометров. Чаще всего используют кистевые динамометры. Кистевой динамометр состоит из стальной пружины, которая подвергается сжатию; шкалы и стрелки, показывающей силу в килограммах.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     Методика проведения теста.</a:t>
            </a:r>
            <a:r>
              <a:rPr lang="ru-RU" dirty="0"/>
              <a:t> Физическая нагрузка задается в виде восхождений на ступеньку. Высота ступеньки и время выполнения теста зависят от пола, возраста и физического развития испытуемого. Испытуемому предлагается на протяжении 5 мин совершать восхождение на ступеньку с частотой 30 раз в 1 мин. Каждое восхождение и спуск складываются из четырех двигательных компонентов:</a:t>
            </a:r>
          </a:p>
          <a:p>
            <a:r>
              <a:rPr lang="ru-RU" dirty="0"/>
              <a:t>1. — испытуемый встает на ступеньку одной ногой;</a:t>
            </a:r>
          </a:p>
          <a:p>
            <a:r>
              <a:rPr lang="ru-RU" dirty="0"/>
              <a:t>2. — испытуемый встает на ступеньку двумя ногами, принимая строго вертикальное положение;</a:t>
            </a:r>
          </a:p>
          <a:p>
            <a:r>
              <a:rPr lang="ru-RU" dirty="0"/>
              <a:t>3. — испытуемый ставит назад на пол ногу, с которой начал восхождение;</a:t>
            </a:r>
          </a:p>
          <a:p>
            <a:r>
              <a:rPr lang="ru-RU" dirty="0"/>
              <a:t>4. — испытуемый опускает на пол другую ногу.</a:t>
            </a:r>
          </a:p>
          <a:p>
            <a:pPr>
              <a:buNone/>
            </a:pPr>
            <a:r>
              <a:rPr lang="ru-RU" dirty="0"/>
              <a:t>    В момент постановки обеих ног на ступеньку колени должны быть максимально выпрямлены, а туловище находиться в строго вертикальном положении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857784"/>
          </a:xfrm>
        </p:spPr>
        <p:txBody>
          <a:bodyPr/>
          <a:lstStyle/>
          <a:p>
            <a:pPr>
              <a:buNone/>
            </a:pPr>
            <a:r>
              <a:rPr lang="ru-RU" dirty="0"/>
              <a:t>Высота ступени:</a:t>
            </a:r>
          </a:p>
          <a:p>
            <a:r>
              <a:rPr lang="ru-RU" dirty="0"/>
              <a:t>Для мужчин – 50см</a:t>
            </a:r>
          </a:p>
          <a:p>
            <a:r>
              <a:rPr lang="ru-RU" dirty="0"/>
              <a:t>Для женщин- 43 см</a:t>
            </a:r>
          </a:p>
          <a:p>
            <a:r>
              <a:rPr lang="ru-RU" dirty="0"/>
              <a:t>Для детей и подростков- время нагрузки снижают до 4 мин- 30-50 см</a:t>
            </a:r>
          </a:p>
          <a:p>
            <a:pPr>
              <a:buNone/>
            </a:pPr>
            <a:r>
              <a:rPr lang="ru-RU" dirty="0"/>
              <a:t> Если испытуемый не в состоянии выполнить работу в течении заданного времени, фиксируется то время, в течении которого она совершалась.</a:t>
            </a:r>
          </a:p>
        </p:txBody>
      </p:sp>
      <p:pic>
        <p:nvPicPr>
          <p:cNvPr id="6146" name="Picture 2" descr="C:\Users\Наталья\Desktop\ФУНКЦ.ПРОБЫ\step-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0" y="3987800"/>
            <a:ext cx="5207000" cy="287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229600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После окончания физической нагрузки испытуемый отдыхает сидя. Начиная со 2-й минуты у него 3 раза по 30-секундным отрезкам времени подсчитывается ЧСС: с 60-й до 90-й, со 120-й до 150-й и со 180-й до 210-й секунды восстановительного периода. Значения этих трех подсчетов суммируются и умножаются на 2 (перевод из уд/</a:t>
            </a:r>
            <a:r>
              <a:rPr lang="ru-RU" dirty="0" err="1"/>
              <a:t>ЗОс</a:t>
            </a:r>
            <a:r>
              <a:rPr lang="ru-RU" dirty="0"/>
              <a:t> в уд/мин). Результаты тестирования выражаются в условных единицах в виде индекса гарвардского </a:t>
            </a:r>
            <a:r>
              <a:rPr lang="ru-RU" dirty="0" err="1"/>
              <a:t>степ-теста</a:t>
            </a:r>
            <a:r>
              <a:rPr lang="ru-RU" dirty="0"/>
              <a:t> (ИГСТ), величина которого рассчитывается из уравнения:</a:t>
            </a:r>
          </a:p>
          <a:p>
            <a:pPr>
              <a:buNone/>
            </a:pPr>
            <a:r>
              <a:rPr lang="ru-RU" b="1" dirty="0"/>
              <a:t>      ИГСТ = T(100/(f2 +f3+f4)2,</a:t>
            </a:r>
          </a:p>
          <a:p>
            <a:pPr>
              <a:buNone/>
            </a:pPr>
            <a:r>
              <a:rPr lang="ru-RU" b="1" dirty="0"/>
              <a:t>      </a:t>
            </a:r>
            <a:r>
              <a:rPr lang="ru-RU" dirty="0"/>
              <a:t>где T — фактическое время выполнения физической нагрузки в секундах; f2, f3, f4 — сумма ЧСС за первые 30 с каждой (начиная со 2-й) минуты восстановительного периода.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015318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Наилучшие показатели имеют обычно тренирующиеся спортсмены с  преимущественным проявлением выносливости.</a:t>
            </a:r>
          </a:p>
          <a:p>
            <a:pPr>
              <a:buNone/>
            </a:pPr>
            <a:r>
              <a:rPr lang="ru-RU" dirty="0"/>
              <a:t>    При индексе </a:t>
            </a:r>
            <a:r>
              <a:rPr lang="ru-RU" b="1" dirty="0"/>
              <a:t>более 90 </a:t>
            </a:r>
            <a:r>
              <a:rPr lang="ru-RU" b="1" dirty="0" err="1"/>
              <a:t>ед</a:t>
            </a:r>
            <a:r>
              <a:rPr lang="ru-RU" b="1" dirty="0"/>
              <a:t>- </a:t>
            </a:r>
            <a:r>
              <a:rPr lang="ru-RU" dirty="0"/>
              <a:t>отличная оценка</a:t>
            </a:r>
          </a:p>
          <a:p>
            <a:pPr>
              <a:buNone/>
            </a:pPr>
            <a:r>
              <a:rPr lang="ru-RU" b="1" dirty="0"/>
              <a:t>    80-89 </a:t>
            </a:r>
            <a:r>
              <a:rPr lang="ru-RU" b="1" dirty="0" err="1"/>
              <a:t>ед</a:t>
            </a:r>
            <a:r>
              <a:rPr lang="ru-RU" b="1" dirty="0"/>
              <a:t>- </a:t>
            </a:r>
            <a:r>
              <a:rPr lang="ru-RU" dirty="0"/>
              <a:t>хорошая</a:t>
            </a:r>
          </a:p>
          <a:p>
            <a:pPr>
              <a:buNone/>
            </a:pPr>
            <a:r>
              <a:rPr lang="ru-RU" b="1" dirty="0"/>
              <a:t>    79-56 </a:t>
            </a:r>
            <a:r>
              <a:rPr lang="ru-RU" b="1" dirty="0" err="1"/>
              <a:t>ед</a:t>
            </a:r>
            <a:r>
              <a:rPr lang="ru-RU" b="1" dirty="0"/>
              <a:t>- </a:t>
            </a:r>
            <a:r>
              <a:rPr lang="ru-RU" dirty="0"/>
              <a:t>средняя</a:t>
            </a:r>
          </a:p>
          <a:p>
            <a:pPr>
              <a:buNone/>
            </a:pPr>
            <a:r>
              <a:rPr lang="ru-RU" b="1" dirty="0"/>
              <a:t>    55-64 </a:t>
            </a:r>
            <a:r>
              <a:rPr lang="ru-RU" b="1" dirty="0" err="1"/>
              <a:t>ед</a:t>
            </a:r>
            <a:r>
              <a:rPr lang="ru-RU" b="1" dirty="0"/>
              <a:t>- </a:t>
            </a:r>
            <a:r>
              <a:rPr lang="ru-RU" dirty="0"/>
              <a:t>ниже средней</a:t>
            </a:r>
          </a:p>
          <a:p>
            <a:pPr>
              <a:buNone/>
            </a:pPr>
            <a:r>
              <a:rPr lang="ru-RU" b="1" dirty="0"/>
              <a:t>    ниже 54 </a:t>
            </a:r>
            <a:r>
              <a:rPr lang="ru-RU" b="1" dirty="0" err="1"/>
              <a:t>ед</a:t>
            </a:r>
            <a:r>
              <a:rPr lang="ru-RU" b="1" dirty="0"/>
              <a:t>- </a:t>
            </a:r>
            <a:r>
              <a:rPr lang="ru-RU" dirty="0"/>
              <a:t>плохая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929222" cy="5857916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  Проба </a:t>
            </a:r>
            <a:r>
              <a:rPr lang="ru-RU" dirty="0" err="1"/>
              <a:t>Руфье</a:t>
            </a:r>
            <a:r>
              <a:rPr lang="ru-RU" dirty="0"/>
              <a:t> и Гарвардский степ-тест позволяют характеризовать способности организма к работе на выносливость и выразить ее количественно в виде индекса. Этим облегчаются любые последующие сопоставления, вычисления достоверности различий.</a:t>
            </a:r>
          </a:p>
        </p:txBody>
      </p:sp>
      <p:pic>
        <p:nvPicPr>
          <p:cNvPr id="9218" name="Picture 2" descr="C:\Users\Наталья\Desktop\ФУНКЦ.ПРОБЫ\1299098143_i_cv4cworf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3007" y="428604"/>
            <a:ext cx="4090993" cy="545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Сложные методы определения физической работоспособности (тест </a:t>
            </a:r>
            <a:r>
              <a:rPr lang="en-US" dirty="0"/>
              <a:t>PWC170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ru-RU" dirty="0"/>
              <a:t>   </a:t>
            </a:r>
            <a:r>
              <a:rPr lang="ru-RU" b="1" dirty="0"/>
              <a:t>Велоэргометр</a:t>
            </a:r>
            <a:r>
              <a:rPr lang="ru-RU" dirty="0"/>
              <a:t>- прибор, основой которого является </a:t>
            </a:r>
            <a:r>
              <a:rPr lang="ru-RU" dirty="0" err="1"/>
              <a:t>велостанок</a:t>
            </a:r>
            <a:r>
              <a:rPr lang="ru-RU" dirty="0"/>
              <a:t>. Задаваемая нагрузка </a:t>
            </a:r>
            <a:r>
              <a:rPr lang="ru-RU" dirty="0" err="1"/>
              <a:t>дозируестя</a:t>
            </a:r>
            <a:r>
              <a:rPr lang="ru-RU" dirty="0"/>
              <a:t> с помощью частоты </a:t>
            </a:r>
            <a:r>
              <a:rPr lang="ru-RU" dirty="0" err="1"/>
              <a:t>педалирования</a:t>
            </a:r>
            <a:r>
              <a:rPr lang="ru-RU" dirty="0"/>
              <a:t> (60-70 об/мин) и сопротивления вращения педалей. Мощность выполненной работы выражается в килограммах в минуту или в ваттах (1Вт= 6 кг/мин)</a:t>
            </a:r>
          </a:p>
          <a:p>
            <a:pPr>
              <a:buNone/>
            </a:pPr>
            <a:r>
              <a:rPr lang="ru-RU" b="1" dirty="0"/>
              <a:t>    </a:t>
            </a:r>
            <a:r>
              <a:rPr lang="ru-RU" b="1" dirty="0" err="1"/>
              <a:t>Тредбан</a:t>
            </a:r>
            <a:r>
              <a:rPr lang="ru-RU" dirty="0"/>
              <a:t>- бегущая дорожка с регулируемой скоростью движения. Нагрузка зависит от скорости движения дорожки и угла ее наклона по отношению к горизонтальной плоскости и выражается в метрах в секунду.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929222" cy="5768997"/>
          </a:xfrm>
        </p:spPr>
        <p:txBody>
          <a:bodyPr/>
          <a:lstStyle/>
          <a:p>
            <a:pPr>
              <a:buNone/>
            </a:pPr>
            <a:r>
              <a:rPr lang="ru-RU" dirty="0"/>
              <a:t>   Сущность теста PWC 170 (от английского </a:t>
            </a:r>
            <a:r>
              <a:rPr lang="ru-RU" dirty="0" err="1"/>
              <a:t>Phisicаl</a:t>
            </a:r>
            <a:r>
              <a:rPr lang="ru-RU" dirty="0"/>
              <a:t> </a:t>
            </a:r>
            <a:r>
              <a:rPr lang="ru-RU" dirty="0" err="1"/>
              <a:t>Working</a:t>
            </a:r>
            <a:r>
              <a:rPr lang="ru-RU" dirty="0"/>
              <a:t> </a:t>
            </a:r>
            <a:r>
              <a:rPr lang="ru-RU" dirty="0" err="1"/>
              <a:t>Capacity</a:t>
            </a:r>
            <a:r>
              <a:rPr lang="ru-RU" dirty="0"/>
              <a:t> - "физическая работоспособность") заключается в определении мощности стандартной нагрузки, при которой частота сердечных сокращений (ЧСС) достигает 170 ударов в минуту.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Наталья\Desktop\ФУНКЦ.ПРОБЫ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10" y="1142984"/>
            <a:ext cx="3929090" cy="52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962998"/>
          </a:xfrm>
        </p:spPr>
        <p:txBody>
          <a:bodyPr/>
          <a:lstStyle/>
          <a:p>
            <a:r>
              <a:rPr lang="ru-RU" dirty="0"/>
              <a:t>Виды теста </a:t>
            </a:r>
            <a:r>
              <a:rPr lang="en-US" dirty="0"/>
              <a:t>PWC170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5357850" cy="2319650"/>
          </a:xfrm>
        </p:spPr>
        <p:txBody>
          <a:bodyPr>
            <a:normAutofit/>
          </a:bodyPr>
          <a:lstStyle/>
          <a:p>
            <a:r>
              <a:rPr lang="ru-RU" sz="2800" dirty="0" err="1"/>
              <a:t>степэргометрический</a:t>
            </a:r>
            <a:endParaRPr lang="en-US" sz="2800" dirty="0"/>
          </a:p>
          <a:p>
            <a:r>
              <a:rPr lang="ru-RU" sz="2800" dirty="0" err="1"/>
              <a:t>велоэргометрический</a:t>
            </a:r>
            <a:endParaRPr lang="ru-RU" sz="2800" dirty="0"/>
          </a:p>
          <a:p>
            <a:r>
              <a:rPr lang="ru-RU" sz="2800" dirty="0"/>
              <a:t>беговой</a:t>
            </a:r>
          </a:p>
        </p:txBody>
      </p:sp>
      <p:pic>
        <p:nvPicPr>
          <p:cNvPr id="11266" name="Picture 2" descr="C:\Users\Наталья\Desktop\ФУНКЦ.ПРОБЫ\v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00372"/>
            <a:ext cx="3071834" cy="3279136"/>
          </a:xfrm>
          <a:prstGeom prst="rect">
            <a:avLst/>
          </a:prstGeom>
          <a:noFill/>
        </p:spPr>
      </p:pic>
      <p:pic>
        <p:nvPicPr>
          <p:cNvPr id="11267" name="Picture 3" descr="C:\Users\Наталья\Desktop\ФУНКЦ.ПРОБЫ\shag-na-stupen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0"/>
            <a:ext cx="2714625" cy="5238750"/>
          </a:xfrm>
          <a:prstGeom prst="rect">
            <a:avLst/>
          </a:prstGeom>
          <a:noFill/>
        </p:spPr>
      </p:pic>
      <p:pic>
        <p:nvPicPr>
          <p:cNvPr id="11268" name="Picture 4" descr="C:\Users\Наталья\Desktop\ФУНКЦ.ПРОБЫ\27185_10150125833735711_526545710_11544745_441538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75828"/>
            <a:ext cx="2714644" cy="4082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85728"/>
            <a:ext cx="8429684" cy="64294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/>
              <a:t>   Испытуемому предлагается выполнить </a:t>
            </a:r>
            <a:r>
              <a:rPr lang="ru-RU" b="1" dirty="0"/>
              <a:t>две нагрузки умеренной интенсивности</a:t>
            </a:r>
            <a:r>
              <a:rPr lang="ru-RU" dirty="0"/>
              <a:t>: восхождение на ступеньки разной высоты - от 20 до 50 см. Каждая нагрузка выполняется по 5 минут с определенной частотой восхождений на ступеньку (например, 30 раз в минуту) с 3-минутным интервалом отдыха и без предварительной разминки.</a:t>
            </a:r>
          </a:p>
          <a:p>
            <a:pPr algn="just">
              <a:buNone/>
            </a:pPr>
            <a:r>
              <a:rPr lang="ru-RU" dirty="0"/>
              <a:t>   У испытуемого, в состоянии относительного покоя и в положении сидя, определяется для контроля исходная ЧСС, затем он в течение 5-ти минут выполняет первую нагрузку. В последние 30 секунд работы с помощью электрокардиографа, или за 10-15 секунд сразу после нагрузки, </a:t>
            </a:r>
            <a:r>
              <a:rPr lang="ru-RU" dirty="0" err="1"/>
              <a:t>пальпаторно</a:t>
            </a:r>
            <a:r>
              <a:rPr lang="ru-RU" dirty="0"/>
              <a:t> подсчитывается ЧСС1. После отдыха выполняется вторая, более высокая, нагрузка, и аналогичным путем подсчитывается ЧСС2. Величины ЧСС должны определяться как можно точнее.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22960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Показатель работоспособности </a:t>
            </a:r>
            <a:r>
              <a:rPr lang="ru-RU" dirty="0" err="1"/>
              <a:t>расчитывается</a:t>
            </a:r>
            <a:r>
              <a:rPr lang="ru-RU" dirty="0"/>
              <a:t> по формуле:</a:t>
            </a:r>
          </a:p>
          <a:p>
            <a:pPr>
              <a:buNone/>
            </a:pPr>
            <a:r>
              <a:rPr lang="ru-RU" b="1" dirty="0"/>
              <a:t>PWC 170 = W1+(W2-W1) (170-ЧСС1) \ (ЧСС2-ЧСС1)</a:t>
            </a:r>
          </a:p>
          <a:p>
            <a:pPr>
              <a:buNone/>
            </a:pPr>
            <a:r>
              <a:rPr lang="ru-RU" dirty="0"/>
              <a:t>     Мощность первой (W1) и второй (W2) нагрузки при восхождении на ступеньки определяется по формуле:</a:t>
            </a:r>
          </a:p>
          <a:p>
            <a:pPr>
              <a:buNone/>
            </a:pPr>
            <a:r>
              <a:rPr lang="ru-RU" b="1" dirty="0"/>
              <a:t>W = PHT X 1.3,</a:t>
            </a:r>
          </a:p>
          <a:p>
            <a:pPr>
              <a:buNone/>
            </a:pPr>
            <a:r>
              <a:rPr lang="ru-RU" dirty="0"/>
              <a:t>где W - мощность работы, </a:t>
            </a:r>
            <a:r>
              <a:rPr lang="ru-RU" dirty="0" err="1"/>
              <a:t>кг.м</a:t>
            </a:r>
            <a:r>
              <a:rPr lang="ru-RU" dirty="0"/>
              <a:t>/мин;</a:t>
            </a:r>
          </a:p>
          <a:p>
            <a:pPr>
              <a:buNone/>
            </a:pPr>
            <a:r>
              <a:rPr lang="ru-RU" dirty="0"/>
              <a:t>P - масса испытуемого, кг;</a:t>
            </a:r>
          </a:p>
          <a:p>
            <a:pPr>
              <a:buNone/>
            </a:pPr>
            <a:r>
              <a:rPr lang="ru-RU" dirty="0"/>
              <a:t>H - высота ступеньки, м;</a:t>
            </a:r>
          </a:p>
          <a:p>
            <a:pPr>
              <a:buNone/>
            </a:pPr>
            <a:r>
              <a:rPr lang="ru-RU" dirty="0"/>
              <a:t>T - число подъемов (восхождений на ступеньку) в минуту;</a:t>
            </a:r>
          </a:p>
          <a:p>
            <a:pPr>
              <a:buNone/>
            </a:pPr>
            <a:r>
              <a:rPr lang="ru-RU" dirty="0"/>
              <a:t>1.3 - расчетный коэффициент.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ЧСС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615262" cy="48463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Частота сердечных сокращений отражает ритм сердца, который зависит главным образом от функционального состояния симпатического и парасимпатического отделов вегетативной нервной системы, состояния коры больших полушарий, гуморальных воздействий, возраста, пола, состояния организма и т. д. У здорового человека в возрасте от 16 до 62 лет ЧСС колеблется в пределах 68-72 уд/мин.</a:t>
            </a:r>
          </a:p>
          <a:p>
            <a:pPr algn="just"/>
            <a:r>
              <a:rPr lang="ru-RU" u="sng" dirty="0" smtClean="0"/>
              <a:t>Определение ЧСС</a:t>
            </a:r>
            <a:r>
              <a:rPr lang="ru-RU" dirty="0" smtClean="0"/>
              <a:t> проводят путем измерения артериального пульса методом пальпации. Пальпация – метод исследования органов путем ощупывания руками через кожные покровы. </a:t>
            </a:r>
            <a:r>
              <a:rPr lang="ru-RU" dirty="0" err="1" smtClean="0"/>
              <a:t>Пальпаторным</a:t>
            </a:r>
            <a:r>
              <a:rPr lang="ru-RU" dirty="0" smtClean="0"/>
              <a:t> методом частоту пульса чаще всего определяют на лучевой, сонной или височной артериях.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71480"/>
            <a:ext cx="8229600" cy="548324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    Полученные абсолютные значения физической работоспособности (в </a:t>
            </a:r>
            <a:r>
              <a:rPr lang="ru-RU" dirty="0" err="1"/>
              <a:t>кгм</a:t>
            </a:r>
            <a:r>
              <a:rPr lang="ru-RU" dirty="0"/>
              <a:t>/мин) не учитывают особенностей физического развития людей. Известно, что уровень физической работоспособности зависит не только от тренированности, но и от таких факторов, как пол, возраст, размеры тела, наследственность, состояние здоровья и т. д. Поэтому для того. чтобы можно было сравнивать уровень физической работоспособности у людей не только различного возраста и пола, но и с различной массой тела, </a:t>
            </a:r>
            <a:r>
              <a:rPr lang="ru-RU" dirty="0" err="1"/>
              <a:t>расчитывают</a:t>
            </a:r>
            <a:r>
              <a:rPr lang="ru-RU" dirty="0"/>
              <a:t> относительные величины PWC AF на 1 кг массы тела (в </a:t>
            </a:r>
            <a:r>
              <a:rPr lang="ru-RU" dirty="0" err="1"/>
              <a:t>кгм</a:t>
            </a:r>
            <a:r>
              <a:rPr lang="ru-RU" dirty="0"/>
              <a:t>/мин кг). Для этого полученное по формуле абсолютное значение показателя физической работоспособности необходимо разделить на значение показателя веса тела (в кг).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</a:t>
            </a:r>
            <a:r>
              <a:rPr lang="ru-RU" sz="2400" b="1" dirty="0"/>
              <a:t>Оценка физической работоспособности у людей различного возраста и пола (обобщенные данные)</a:t>
            </a:r>
          </a:p>
          <a:p>
            <a:pPr>
              <a:buNone/>
            </a:pPr>
            <a:r>
              <a:rPr lang="ru-RU" sz="2400" dirty="0"/>
              <a:t>Мужчины: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Женщины: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Наталья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358246" cy="2207365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835824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Проба с дополнительными нагрузками (стандартными и специфическими)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229600" cy="50720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 Проба получила широкое распространение благодаря своей простоте, доступности и надежности информации. Особенно выгодно ее применять в тех случаях, когда сравнивается реакция на одну и ту же нагрузку до и после занятия, в различные дни недели и др. Это позволяет выявит степень изменения функционального состояния организма спортсмена в связи с выполненной физической нагрузкой. </a:t>
            </a:r>
          </a:p>
          <a:p>
            <a:pPr>
              <a:buNone/>
            </a:pPr>
            <a:r>
              <a:rPr lang="ru-RU" dirty="0"/>
              <a:t>    Данные, получаемые с помощью метода дополнительных нагрузок характеризуют степень воздействия тренировочных или соревновательных нагрузок на организм и динамику его восстановления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428604"/>
            <a:ext cx="8401080" cy="61436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   Сущность метода состоит в том, что сопоставляя данные реакции организма на определенную нагрузку, выполненную до начала и в восстановительном периоде после окончания тренировки, определяют степень изменения реактивности и работоспособности организма в связи с выполненной физической нагрузкой на тренировке. До начала тренировки и через 8-10 мин после ее окончания спортсмен выполняет дополнительную физическую нагрузку- стандартную или специфическую. Выбор дополнительной нагрузки врач осуществляет совместно с тренером, исходя в каждом конкретном случае из условий и возможностей проведения исследования, характера тренировки, возраста и подготовленности спортсмена. С целью определения изменений реакции организма на дополнительную нагрузку измеряют АД, ЧСС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В качестве дополнительной физической нагрузки может быть использована любая функциональная проба (20 приседаний, 15-секундный бег на месте в максимальном темпе и др. Единственное требование при этом — строгое дозирование нагрузки. Лучше всего применять работу определенной мощности и длительности на велоэргометре, а если это невозможно, использовать степ-тест или другие пробы. Дополнительная физическая нагрузка чаще всего выполняется непосредственно перед занятием (тренировкой) и через 10—20 мин после него. Реакция на нее оценивается по данным сдвигов и восстановления ЧСС и 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проведения пробы с дополнительной стандартной нагрузкой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20002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/>
              <a:t>   До тренировки у спортсмена в состоянии покоя сидя определяется ЧСС за 10 сек, ЧД за 15 сек и АД. После этого выполняется намеченная для него стандартная физическая нагрузка. Затем в той же последовательности исследуются в течение 4-5 мин показатели восстановления.  Все данные фиксируются в «карте результатов испытаний с дополнительной нагрузкой», в которой регистрируются также общее содержание тренировки, метеорологические условия, время исследования. По окончании тренировки вновь в той же последовательности проводятся врачебные исследования. Оценка результатов исследования проводится путем сопоставления данных изменения реакции на нагрузку до и после тренировки.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785834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Возможны три варианта реакции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472518" cy="635798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Первый вариант </a:t>
            </a:r>
            <a:r>
              <a:rPr lang="ru-RU" dirty="0"/>
              <a:t>характеризуется несущественным отличием реакции на дополнительную стандартную нагрузку, выполненную после достаточно интенсивной тренировки (занятия), от реакции на нее до тренировки. Могут быть только небольшие сдвиги ЧСС и АД, а также длительности восстановления. При этом в одних случаях реакция на нагрузку после занятия может быть менее выраженной (вариант 1, а), </a:t>
            </a:r>
            <a:r>
              <a:rPr lang="ru-RU" dirty="0" err="1"/>
              <a:t>а</a:t>
            </a:r>
            <a:r>
              <a:rPr lang="ru-RU" dirty="0"/>
              <a:t> </a:t>
            </a:r>
            <a:r>
              <a:rPr lang="ru-RU" dirty="0" err="1"/>
              <a:t>ъ</a:t>
            </a:r>
            <a:r>
              <a:rPr lang="ru-RU" dirty="0"/>
              <a:t> других более выраженной (вариант 1,6), чем до занятия. В целом этот вариант показывает, что функциональное состояние спортсмена после занятия существенным образом не изменяется.</a:t>
            </a:r>
          </a:p>
          <a:p>
            <a:r>
              <a:rPr lang="ru-RU" b="1" dirty="0"/>
              <a:t>Второй вариант </a:t>
            </a:r>
            <a:r>
              <a:rPr lang="ru-RU" dirty="0"/>
              <a:t>реакции свидетельствует об ухудшении функционального состояния, проявляющемся в том, что после занятия сдвиг ЧСС как реакция на дополнительную нагрузку становится большим, а подъем АД меньшим, чем до занятия (феномен «ножниц»). Длительность восстановления ЧСС и АД обычно увеличивается. Это может быть связано с недостаточной подготовленностью занимающегося или с выраженным утомлением, вызванным очень большой интенсивностью и объемом физических нагрузок.</a:t>
            </a:r>
          </a:p>
          <a:p>
            <a:r>
              <a:rPr lang="ru-RU" b="1" dirty="0"/>
              <a:t>Третий вариант </a:t>
            </a:r>
            <a:r>
              <a:rPr lang="ru-RU" dirty="0"/>
              <a:t>реакции характеризуется дальнейшим ухудшением приспособляемости к дополнительной нагрузке. После занятия, направленного на развитие выносливости, появляется гипотоническая или дистоническая реакция; после скоростно-силовых упражнений возможны гипертоническая, гипотоническая и дистоническая реакции. Восстановление значительно удлиняется. Этот вариант реакции свидетельствует о значительном ухудшении функционального состояния занимающегося. Причина — недостаточная подготовленность, переутомление или чрезмерная нагрузка на занятии.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проведения пробы с дополнительной специфической нагрузкой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У спортсменов в состоянии покоя сидя определяют ЧСС, ЧД и АД. Затем он выполняет разминку. Через 5 мин после разминки спортсмен выполняет намеченную дополнительную специфическую нагрузку. Далее исследуется ЧСС, ЧД и АД в течение 1,2,3,4,5-й мин восстановительного периода.</a:t>
            </a:r>
          </a:p>
          <a:p>
            <a:pPr>
              <a:buNone/>
            </a:pPr>
            <a:r>
              <a:rPr lang="ru-RU" dirty="0"/>
              <a:t>   После этого проводится тренировка, после которой на 8-й и 10-й мин осуществляется врачебное исследование, спортсмен выполняет дополнительную специфическую нагрузку и вновь проводится врачебное исследование в течение 5 мин в той же последовательности.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Возможны четыре варианта реакции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5721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Первый вариант </a:t>
            </a:r>
            <a:r>
              <a:rPr lang="ru-RU" dirty="0"/>
              <a:t>характеризуется тем, что работоспособность и приспособляемость в конце тренировки существенно не из­меняются. Такой вариант указывает на хорошее функциональное состояние спортсмена (если нагрузка на занятии была достаточно велика).</a:t>
            </a:r>
          </a:p>
          <a:p>
            <a:r>
              <a:rPr lang="ru-RU" b="1" dirty="0"/>
              <a:t>Второй вариант </a:t>
            </a:r>
            <a:r>
              <a:rPr lang="ru-RU" dirty="0"/>
              <a:t>характеризуется тем, что при сохранении работоспособности ухудшается приспособление к ней </a:t>
            </a:r>
            <a:r>
              <a:rPr lang="ru-RU" dirty="0" err="1"/>
              <a:t>сердечно-сосудистой</a:t>
            </a:r>
            <a:r>
              <a:rPr lang="ru-RU" dirty="0"/>
              <a:t> системы. Данная реакция наблюдается у спортсменов со сниженными функциональными способностями организма. Она мо­жет быть и у тренированных спортсменов после очень интенсивной нагрузки.</a:t>
            </a:r>
          </a:p>
          <a:p>
            <a:r>
              <a:rPr lang="ru-RU" dirty="0"/>
              <a:t>Для </a:t>
            </a:r>
            <a:r>
              <a:rPr lang="ru-RU" b="1" dirty="0"/>
              <a:t>третьего варианта </a:t>
            </a:r>
            <a:r>
              <a:rPr lang="ru-RU" dirty="0"/>
              <a:t>характерно снижение работо­способности и ухудшение приспособляемости к дополнительной на­грузке со стороны </a:t>
            </a:r>
            <a:r>
              <a:rPr lang="ru-RU" dirty="0" err="1"/>
              <a:t>сердечно-сосудистой</a:t>
            </a:r>
            <a:r>
              <a:rPr lang="ru-RU" dirty="0"/>
              <a:t> системы (гипертоническая, астеническая реакции, удлинение восстановления и др.). Такая реакция наблюдается у нетренированных спортсменов, а также при переутомлении</a:t>
            </a:r>
          </a:p>
          <a:p>
            <a:r>
              <a:rPr lang="ru-RU" dirty="0"/>
              <a:t>При </a:t>
            </a:r>
            <a:r>
              <a:rPr lang="ru-RU" b="1" dirty="0"/>
              <a:t>четвертом варианте </a:t>
            </a:r>
            <a:r>
              <a:rPr lang="ru-RU" dirty="0"/>
              <a:t>работоспособность снижается, а приспособляемость не изменяется. Эта реакция свидетельствует о снижении функционального состояния спортсмена под влиянием проведенного занятия. Анализ выполненной работы позволяет уста­новить, с чем это связано — с очень большой нагрузкой или с недо­статочной тренированностью спортсмена.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390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Проба с повторными специфическими нагрузками (для определения специальной подготовленности)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8501122" cy="52863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dirty="0"/>
              <a:t>Повторные специфические нагрузки должны отвечать следующим требованиям:</a:t>
            </a:r>
          </a:p>
          <a:p>
            <a:r>
              <a:rPr lang="ru-RU" dirty="0"/>
              <a:t>Нагрузки должны быть специфичны не только для данного вида спорта, но и для тренируемой дистанции или упражнения.</a:t>
            </a:r>
          </a:p>
          <a:p>
            <a:r>
              <a:rPr lang="ru-RU" dirty="0"/>
              <a:t>Нагрузки должны выполняться в максимально возможном для каждого обследуемого темпе, так как только в этом случае в полной мере проявляются функциональные возможности организма.</a:t>
            </a:r>
          </a:p>
          <a:p>
            <a:r>
              <a:rPr lang="ru-RU" dirty="0"/>
              <a:t>Нагрузка должна выполняться повторно с меньшими интервалами, поскольку возможность сохранения работоспособности и адекватной реакции при повышении требований - важный показатель специальной подготовленности. При этом можно судить и о быстроте врабатывания. Интервал между нагрузками не должен превышать 15 с, максимум - 1 мин 45 с, с тем чтобы одновременно определить тип реакции </a:t>
            </a:r>
            <a:r>
              <a:rPr lang="ru-RU" dirty="0" err="1"/>
              <a:t>сердечно-сосудистой</a:t>
            </a:r>
            <a:r>
              <a:rPr lang="ru-RU" dirty="0"/>
              <a:t> системы и восстановление. Характер нагрузки и продолжительность интервалов должны быть постоянными. Число повторений может меняться в зависимости от готовности спортсмена. Перед пробой проводится разминка, в интервалах определяется ЧСС и АД, до и после нагрузки, а также электрокардиография и другие методы. Пробу проводят вместе врач и тренер - </a:t>
            </a:r>
            <a:r>
              <a:rPr lang="ru-RU" dirty="0" err="1"/>
              <a:t>тренер</a:t>
            </a:r>
            <a:r>
              <a:rPr lang="ru-RU" dirty="0"/>
              <a:t> определяет работоспособность, врач - приспособляемость.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Артериальное давление (АД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7239000" cy="4846320"/>
          </a:xfrm>
        </p:spPr>
        <p:txBody>
          <a:bodyPr>
            <a:normAutofit fontScale="92500"/>
          </a:bodyPr>
          <a:lstStyle/>
          <a:p>
            <a:pPr algn="just"/>
            <a:r>
              <a:rPr lang="ru-RU" u="sng" dirty="0" smtClean="0"/>
              <a:t>Артериальное давление (АД</a:t>
            </a:r>
            <a:r>
              <a:rPr lang="ru-RU" dirty="0" smtClean="0"/>
              <a:t>) - давление, развиваемое кровью в артериальных сосудах организма. Артериальное давление является важнейшим энергетическим параметром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системы, отражающим деятельность сердца (сердечный выброс), упругое сопротивление растяжению стенок аорты и артерий, суммарное сопротивление кровотоку, вязкость и гидростатическое давление крови. На величину АД оказывают влияние возраст, время суток, состояние организма, центральной нервной системы и </a:t>
            </a:r>
            <a:r>
              <a:rPr lang="ru-RU" dirty="0" err="1" smtClean="0"/>
              <a:t>тд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r>
              <a:rPr lang="ru-RU" dirty="0"/>
              <a:t>Методика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36"/>
            <a:ext cx="8229600" cy="57150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Методика проведения испытания с повторной нагрузкой не сложна: перед ее выполнением подсчитывают пульс, измеряют артериальное давление, частоту дыхания и другие показатели; затем эти же исследования проводят после разминки и в период восста­новления между повторными нагрузками. Спортивная работоспо­собность оценивается по показываемым спортсменом результа­там — в секундах, минутах, метрах, километрах, килограммах и др.</a:t>
            </a:r>
          </a:p>
          <a:p>
            <a:pPr>
              <a:buNone/>
            </a:pPr>
            <a:r>
              <a:rPr lang="ru-RU" dirty="0"/>
              <a:t>    Величина этих нагрузок определяется совместно тренером и врачом, с учетом этапа тренировки, уровня тренированности и спортивной квалификации занимающегося. Нагрузка по интенсив­ности (или величине) должна приближаться к максимальной для обследуемого лица.</a:t>
            </a:r>
          </a:p>
          <a:p>
            <a:pPr>
              <a:buNone/>
            </a:pPr>
            <a:r>
              <a:rPr lang="ru-RU" dirty="0"/>
              <a:t>    Подбор нагрузок зависит также от того, какие физические ка­чества (быстрота, выносливость, сила) должны быть оценены. Например, для оценки скоростной выносливости марафонца ему предлагают пробежать 8—10 раз 400 м с отдыхом 3—4 мин., для оценки выносливости — 3—4 раза 3 км с отдыхом 5—10 мин.</a:t>
            </a:r>
          </a:p>
          <a:p>
            <a:pPr>
              <a:buNone/>
            </a:pPr>
            <a:r>
              <a:rPr lang="ru-RU" dirty="0"/>
              <a:t>    Определение уровня специальной подготовленности - со­вместная работа врача и тренера.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ru-RU" dirty="0"/>
              <a:t>Варианты реакции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592935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Первый вариант </a:t>
            </a:r>
            <a:r>
              <a:rPr lang="ru-RU" dirty="0"/>
              <a:t>характеризуется устойчивыми высокими показателями работоспособности, хорошей приспособляемостью к нагрузкам, снижением сдвигов пульса и артериального давления по мере повторения нагрузок, быстрым восстановлением — к концу интервалов отдыха наблюдается значительный спад всех пока­зателей. Такая реакция свидетельствует о высоком уровне специальной тренированности.</a:t>
            </a:r>
          </a:p>
          <a:p>
            <a:r>
              <a:rPr lang="ru-RU" dirty="0"/>
              <a:t>При </a:t>
            </a:r>
            <a:r>
              <a:rPr lang="ru-RU" b="1" dirty="0"/>
              <a:t>втором варианте </a:t>
            </a:r>
            <a:r>
              <a:rPr lang="ru-RU" dirty="0"/>
              <a:t>обнаруживаются неустойчивые спортивные результаты на повторную нагрузку, снижение функциональных показателей  начиная со второго и третьего повторения, удлиненный период восстановления. Эта реакция указывает на недостаточность тренированности спортсмена.</a:t>
            </a:r>
          </a:p>
          <a:p>
            <a:r>
              <a:rPr lang="ru-RU" dirty="0"/>
              <a:t>Для </a:t>
            </a:r>
            <a:r>
              <a:rPr lang="ru-RU" b="1" dirty="0"/>
              <a:t>третьего варианта </a:t>
            </a:r>
            <a:r>
              <a:rPr lang="ru-RU" dirty="0"/>
              <a:t>характерны неустойчивые показатели двигательной деятельности: результативность то повышается, то понижается. В соответствии с этим варьируют показатели реакции </a:t>
            </a:r>
            <a:r>
              <a:rPr lang="ru-RU" dirty="0" err="1"/>
              <a:t>сердечно-сосудистой</a:t>
            </a:r>
            <a:r>
              <a:rPr lang="ru-RU" dirty="0"/>
              <a:t> системы. Иначе говоря, имеются признаки неподготовленности спортсмена к тому, чтобы поддерживать значительное напряжение функций организма в течение необходимого времени. Это свидетельствует о еще недостаточном уровне тренированности.</a:t>
            </a:r>
          </a:p>
          <a:p>
            <a:r>
              <a:rPr lang="ru-RU" dirty="0"/>
              <a:t>При </a:t>
            </a:r>
            <a:r>
              <a:rPr lang="ru-RU" b="1" dirty="0"/>
              <a:t>четвертом варианте </a:t>
            </a:r>
            <a:r>
              <a:rPr lang="ru-RU" dirty="0"/>
              <a:t>показатели работоспособности снижаются от повторения к повторению и сопровождаются значительным ухудшением приспособляемости к нагрузкам — наблюдается резкое учащение пульса, максимальное давление почти не повышается или даже снижается (астеническая реакция и др.). В интервале отдыха восстановления не происходит, и последующая нагрузка начинается на фоне утомления от предыдущей. Такой вариант реакции наблюдается у спортсменов с низким уровнем специальной тренированности.</a:t>
            </a:r>
          </a:p>
          <a:p>
            <a:r>
              <a:rPr lang="ru-RU" b="1" dirty="0"/>
              <a:t>Пятый вариант </a:t>
            </a:r>
            <a:r>
              <a:rPr lang="ru-RU" dirty="0"/>
              <a:t>характеризуется тем, что при сохраняющейся работоспособности по мере повторения нагрузок начина­ют выявляться признаки ухудшения приспособляемости. Данная реакция может свидетельствовать о недостаточной специальной тренированности или чаще о переутомлении спортсмена.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229600" cy="526893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Пробы с повторными нагрузками не только служит тестом для определения специальной тренированности, но и помогает оценить правильность планирования тренировочного процесса, внести в него необходимые коррективы. Например, в процессе исследований может быть выявлено, что интервалы отдыха, установленные тренером, явно недостаточны или, наоборот, излишне длительны; коли­чество повторений чрезмерно (что ведет к перенапряжению) или, наоборот, выбранная интенсивность упражнений и количество повторений не вызывают существенных сдвигов в организме, а следовательно, не дают должного эффекта.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Пробы с повторными нагрузками целесообразно проводить во время этапных обследований, т.е. один раз в 2-3 месяца.</a:t>
            </a:r>
          </a:p>
          <a:p>
            <a:pPr>
              <a:buNone/>
            </a:pPr>
            <a:r>
              <a:rPr lang="ru-RU" dirty="0"/>
              <a:t>   При исследовании с применением повторных нагрузок часто используются и инструментальные методы: ЭКГ, </a:t>
            </a:r>
            <a:r>
              <a:rPr lang="ru-RU" dirty="0" err="1"/>
              <a:t>оксигемография</a:t>
            </a:r>
            <a:r>
              <a:rPr lang="ru-RU" dirty="0"/>
              <a:t>, электромиография, форсированная ЖЕЛ и др.</a:t>
            </a:r>
          </a:p>
          <a:p>
            <a:pPr>
              <a:buNone/>
            </a:pPr>
            <a:r>
              <a:rPr lang="ru-RU" dirty="0"/>
              <a:t>   До и после окончания пробы целесообразно также снять ЭКГ, а для ряда видов спорта определить и другие показатели, отражающие функциональное состояние систем, играющих наиболее важную роль в обеспечении двигательной деятельности в избранном виде спорта.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 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еймер\Desktop\Normy-davl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2823"/>
            <a:ext cx="8742377" cy="4575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Масса 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7239000" cy="4846320"/>
          </a:xfrm>
        </p:spPr>
        <p:txBody>
          <a:bodyPr/>
          <a:lstStyle/>
          <a:p>
            <a:pPr algn="just"/>
            <a:r>
              <a:rPr lang="ru-RU" u="sng" dirty="0" smtClean="0"/>
              <a:t>Масса тела</a:t>
            </a:r>
            <a:r>
              <a:rPr lang="ru-RU" dirty="0" smtClean="0"/>
              <a:t> - один из важнейших показателей физического развития человека, зависящий от возраста, морфологических и физиологических особенностей организма и позволяющий судить о состоянии здоровья.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647</TotalTime>
  <Words>3800</Words>
  <Application>Microsoft Office PowerPoint</Application>
  <PresentationFormat>Экран (4:3)</PresentationFormat>
  <Paragraphs>272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Изящная</vt:lpstr>
      <vt:lpstr> Медико-биологические методы исследования:  антропо- и физиометрия, функциональные пробы</vt:lpstr>
      <vt:lpstr>Антропометрия</vt:lpstr>
      <vt:lpstr>Физиометрия</vt:lpstr>
      <vt:lpstr>Жизненной емкостью легких (ЖЕЛ)</vt:lpstr>
      <vt:lpstr>Мышечная сила рук</vt:lpstr>
      <vt:lpstr> ЧСС</vt:lpstr>
      <vt:lpstr>Артериальное давление (АД)</vt:lpstr>
      <vt:lpstr>Норма Ад</vt:lpstr>
      <vt:lpstr>Масса тела</vt:lpstr>
      <vt:lpstr>Презентация PowerPoint</vt:lpstr>
      <vt:lpstr>Презентация PowerPoint</vt:lpstr>
      <vt:lpstr>Классификация функциональных проб</vt:lpstr>
      <vt:lpstr>Пробы, применяемые при врачебном исследовании</vt:lpstr>
      <vt:lpstr>Презентация PowerPoint</vt:lpstr>
      <vt:lpstr>Презентация PowerPoint</vt:lpstr>
      <vt:lpstr>Требования, предъявляемые к функциональной пробе:</vt:lpstr>
      <vt:lpstr>Противопоказания к проведению функциональных проб: </vt:lpstr>
      <vt:lpstr>Основные принципы проведения функциональной пробы:</vt:lpstr>
      <vt:lpstr>Ортостатические пробы</vt:lpstr>
      <vt:lpstr>Гипоксемические пробы</vt:lpstr>
      <vt:lpstr>Презентация PowerPoint</vt:lpstr>
      <vt:lpstr>Презентация PowerPoint</vt:lpstr>
      <vt:lpstr>Дыхательные пробы</vt:lpstr>
      <vt:lpstr>Презентация PowerPoint</vt:lpstr>
      <vt:lpstr>Презентация PowerPoint</vt:lpstr>
      <vt:lpstr>Температурные пробы</vt:lpstr>
      <vt:lpstr>Фармакологические пробы</vt:lpstr>
      <vt:lpstr>Презентация PowerPoint</vt:lpstr>
      <vt:lpstr>Пищевые (алиментарные) пробы</vt:lpstr>
      <vt:lpstr>функциональные пробы сердечно-сосудистой системы</vt:lpstr>
      <vt:lpstr>При проведении проб определяются следующие показатели:</vt:lpstr>
      <vt:lpstr>Презентация PowerPoint</vt:lpstr>
      <vt:lpstr>Типы реакций ССС на функциональные пробы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Функциональные пробы делятся на:</vt:lpstr>
      <vt:lpstr>Одномоментные</vt:lpstr>
      <vt:lpstr>Благоприятная реакция организма на одномоментную пробу (20 приседаний или 60 поскоков)</vt:lpstr>
      <vt:lpstr>Двухмоментные и трехмоментные</vt:lpstr>
      <vt:lpstr>Двухмоментные функциональные пробы</vt:lpstr>
      <vt:lpstr>Комбинированная проба Летунова</vt:lpstr>
      <vt:lpstr>Определение физической работоспособности</vt:lpstr>
      <vt:lpstr>Проба Руфье</vt:lpstr>
      <vt:lpstr>Презентация PowerPoint</vt:lpstr>
      <vt:lpstr>Презентация PowerPoint</vt:lpstr>
      <vt:lpstr>Гарвардский степ-тест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Сложные методы определения физической работоспособности (тест PWC170</vt:lpstr>
      <vt:lpstr>Презентация PowerPoint</vt:lpstr>
      <vt:lpstr>Виды теста PWC170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Проба с дополнительными нагрузками (стандартными и специфическими)</vt:lpstr>
      <vt:lpstr>Презентация PowerPoint</vt:lpstr>
      <vt:lpstr>Презентация PowerPoint</vt:lpstr>
      <vt:lpstr>План проведения пробы с дополнительной стандартной нагрузкой</vt:lpstr>
      <vt:lpstr>Возможны три варианта реакции</vt:lpstr>
      <vt:lpstr>План проведения пробы с дополнительной специфической нагрузкой</vt:lpstr>
      <vt:lpstr>Возможны четыре варианта реакции </vt:lpstr>
      <vt:lpstr>Проба с повторными специфическими нагрузками (для определения специальной подготовленности)</vt:lpstr>
      <vt:lpstr>Методика исследования</vt:lpstr>
      <vt:lpstr>Варианты реакции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ФУНКЦИОНАЛЬНЫЕ ПРОБЫ</dc:title>
  <dc:creator>Наталья</dc:creator>
  <cp:lastModifiedBy>Овчинникова Елена Ивановна</cp:lastModifiedBy>
  <cp:revision>60</cp:revision>
  <dcterms:created xsi:type="dcterms:W3CDTF">2016-03-15T17:34:01Z</dcterms:created>
  <dcterms:modified xsi:type="dcterms:W3CDTF">2020-12-25T06:43:41Z</dcterms:modified>
</cp:coreProperties>
</file>