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9" d="100"/>
          <a:sy n="39" d="100"/>
        </p:scale>
        <p:origin x="-77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7EAF463A-BC7C-46EE-9F1E-7F377CCA4891}" type="datetimeFigureOut">
              <a:rPr lang="en-US" smtClean="0"/>
              <a:pPr/>
              <a:t>5/1/2009</a:t>
            </a:fld>
            <a:endParaRPr lang="en-US"/>
          </a:p>
        </p:txBody>
      </p:sp>
      <p:sp>
        <p:nvSpPr>
          <p:cNvPr id="19" name="Нижний колонтитул 18"/>
          <p:cNvSpPr>
            <a:spLocks noGrp="1"/>
          </p:cNvSpPr>
          <p:nvPr>
            <p:ph type="ftr" sz="quarter" idx="11"/>
          </p:nvPr>
        </p:nvSpPr>
        <p:spPr/>
        <p:txBody>
          <a:bodyPr/>
          <a:lstStyle/>
          <a:p>
            <a:endParaRPr lang="en-US"/>
          </a:p>
        </p:txBody>
      </p:sp>
      <p:sp>
        <p:nvSpPr>
          <p:cNvPr id="27" name="Номер слайда 26"/>
          <p:cNvSpPr>
            <a:spLocks noGrp="1"/>
          </p:cNvSpPr>
          <p:nvPr>
            <p:ph type="sldNum" sz="quarter" idx="12"/>
          </p:nvPr>
        </p:nvSpPr>
        <p:spPr/>
        <p:txBody>
          <a:bodyPr/>
          <a:lstStyle/>
          <a:p>
            <a:fld id="{A483448D-3A78-4528-A469-B745A65DA4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5/1/2009</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5/1/2009</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5/1/2009</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7EAF463A-BC7C-46EE-9F1E-7F377CCA4891}" type="datetimeFigureOut">
              <a:rPr lang="en-US" smtClean="0"/>
              <a:pPr/>
              <a:t>5/1/2009</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EAF463A-BC7C-46EE-9F1E-7F377CCA4891}" type="datetimeFigureOut">
              <a:rPr lang="en-US" smtClean="0"/>
              <a:pPr/>
              <a:t>5/1/2009</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7EAF463A-BC7C-46EE-9F1E-7F377CCA4891}" type="datetimeFigureOut">
              <a:rPr lang="en-US" smtClean="0"/>
              <a:pPr/>
              <a:t>5/1/2009</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7EAF463A-BC7C-46EE-9F1E-7F377CCA4891}" type="datetimeFigureOut">
              <a:rPr lang="en-US" smtClean="0"/>
              <a:pPr/>
              <a:t>5/1/2009</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EAF463A-BC7C-46EE-9F1E-7F377CCA4891}" type="datetimeFigureOut">
              <a:rPr lang="en-US" smtClean="0"/>
              <a:pPr/>
              <a:t>5/1/2009</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EAF463A-BC7C-46EE-9F1E-7F377CCA4891}" type="datetimeFigureOut">
              <a:rPr lang="en-US" smtClean="0"/>
              <a:pPr/>
              <a:t>5/1/2009</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7EAF463A-BC7C-46EE-9F1E-7F377CCA4891}" type="datetimeFigureOut">
              <a:rPr lang="en-US" smtClean="0"/>
              <a:pPr/>
              <a:t>5/1/2009</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a:xfrm>
            <a:off x="8077200" y="6356350"/>
            <a:ext cx="609600" cy="365125"/>
          </a:xfrm>
        </p:spPr>
        <p:txBody>
          <a:bodyPr/>
          <a:lstStyle/>
          <a:p>
            <a:fld id="{A483448D-3A78-4528-A469-B745A65DA480}" type="slidenum">
              <a:rPr lang="en-US" smtClean="0"/>
              <a:pPr/>
              <a:t>‹#›</a:t>
            </a:fld>
            <a:endParaRPr lang="en-US"/>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EAF463A-BC7C-46EE-9F1E-7F377CCA4891}" type="datetimeFigureOut">
              <a:rPr lang="en-US" smtClean="0"/>
              <a:pPr/>
              <a:t>5/1/2009</a:t>
            </a:fld>
            <a:endParaRPr lang="en-US"/>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483448D-3A78-4528-A469-B745A65DA480}" type="slidenum">
              <a:rPr lang="en-US" smtClean="0"/>
              <a:pPr/>
              <a:t>‹#›</a:t>
            </a:fld>
            <a:endParaRPr lang="en-US"/>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90600" y="762000"/>
            <a:ext cx="7467600" cy="5029199"/>
          </a:xfrm>
          <a:ln>
            <a:solidFill>
              <a:schemeClr val="bg1"/>
            </a:solidFill>
          </a:ln>
        </p:spPr>
        <p:txBody>
          <a:bodyPr>
            <a:normAutofit fontScale="90000"/>
          </a:bodyPr>
          <a:lstStyle/>
          <a:p>
            <a:pPr algn="ctr"/>
            <a:r>
              <a:rPr lang="ru-RU" sz="4400" b="1" dirty="0" smtClean="0">
                <a:latin typeface="Times New Roman" pitchFamily="18" charset="0"/>
                <a:cs typeface="Times New Roman" pitchFamily="18" charset="0"/>
              </a:rPr>
              <a:t>Аэробная комбинация и ее основа.</a:t>
            </a:r>
            <a:r>
              <a:rPr lang="ru-RU" sz="4400" dirty="0" smtClean="0">
                <a:latin typeface="Times New Roman" pitchFamily="18" charset="0"/>
                <a:cs typeface="Times New Roman" pitchFamily="18" charset="0"/>
              </a:rPr>
              <a:t/>
            </a:r>
            <a:br>
              <a:rPr lang="ru-RU" sz="4400" dirty="0" smtClean="0">
                <a:latin typeface="Times New Roman" pitchFamily="18" charset="0"/>
                <a:cs typeface="Times New Roman" pitchFamily="18" charset="0"/>
              </a:rPr>
            </a:br>
            <a:r>
              <a:rPr lang="ru-RU" sz="4400" dirty="0" smtClean="0">
                <a:latin typeface="Times New Roman" pitchFamily="18" charset="0"/>
                <a:cs typeface="Times New Roman" pitchFamily="18" charset="0"/>
              </a:rPr>
              <a:t>В создании комбинаций выделяются два направления: </a:t>
            </a:r>
            <a:r>
              <a:rPr lang="ru-RU" sz="4400" b="1" dirty="0" smtClean="0">
                <a:latin typeface="Times New Roman" pitchFamily="18" charset="0"/>
                <a:cs typeface="Times New Roman" pitchFamily="18" charset="0"/>
              </a:rPr>
              <a:t>регламентированный (структурный) и свободный (фристайл) методы</a:t>
            </a:r>
            <a:endParaRPr lang="ru-RU" sz="40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83362"/>
          </a:xfrm>
        </p:spPr>
        <p:txBody>
          <a:bodyPr>
            <a:normAutofit fontScale="90000"/>
          </a:bodyPr>
          <a:lstStyle/>
          <a:p>
            <a:r>
              <a:rPr lang="ru-RU" sz="3100" b="1" dirty="0" smtClean="0">
                <a:solidFill>
                  <a:schemeClr val="tx1"/>
                </a:solidFill>
                <a:latin typeface="Times New Roman" pitchFamily="18" charset="0"/>
                <a:cs typeface="Times New Roman" pitchFamily="18" charset="0"/>
              </a:rPr>
              <a:t>Метод замен – усложнение.</a:t>
            </a:r>
            <a:r>
              <a:rPr lang="ru-RU" sz="3100" dirty="0" smtClean="0">
                <a:solidFill>
                  <a:schemeClr val="tx1"/>
                </a:solidFill>
                <a:latin typeface="Times New Roman" pitchFamily="18" charset="0"/>
                <a:cs typeface="Times New Roman" pitchFamily="18" charset="0"/>
              </a:rPr>
              <a:t/>
            </a:r>
            <a:br>
              <a:rPr lang="ru-RU" sz="3100" dirty="0" smtClean="0">
                <a:solidFill>
                  <a:schemeClr val="tx1"/>
                </a:solidFill>
                <a:latin typeface="Times New Roman" pitchFamily="18" charset="0"/>
                <a:cs typeface="Times New Roman" pitchFamily="18" charset="0"/>
              </a:rPr>
            </a:br>
            <a:r>
              <a:rPr lang="ru-RU" sz="3100" dirty="0" smtClean="0">
                <a:solidFill>
                  <a:schemeClr val="tx1"/>
                </a:solidFill>
                <a:latin typeface="Times New Roman" pitchFamily="18" charset="0"/>
                <a:cs typeface="Times New Roman" pitchFamily="18" charset="0"/>
              </a:rPr>
              <a:t> Так в аэробике называется определенная логическая последовательность обучения упражнениям. Педагогически грамотный подбор упражнений с учетом их доступности для занимающихся, постепенное усложнение упражнений за счет новых деталей отражает реализацию в уроке метода усложнения.</a:t>
            </a:r>
            <a:br>
              <a:rPr lang="ru-RU" sz="3100" dirty="0" smtClean="0">
                <a:solidFill>
                  <a:schemeClr val="tx1"/>
                </a:solidFill>
                <a:latin typeface="Times New Roman" pitchFamily="18" charset="0"/>
                <a:cs typeface="Times New Roman" pitchFamily="18" charset="0"/>
              </a:rPr>
            </a:br>
            <a:r>
              <a:rPr lang="ru-RU" sz="3100" i="1" dirty="0" smtClean="0">
                <a:solidFill>
                  <a:schemeClr val="tx1"/>
                </a:solidFill>
                <a:latin typeface="Times New Roman" pitchFamily="18" charset="0"/>
                <a:cs typeface="Times New Roman" pitchFamily="18" charset="0"/>
              </a:rPr>
              <a:t>А+Б+В+Г</a:t>
            </a:r>
            <a:r>
              <a:rPr lang="ru-RU" sz="3100" dirty="0" smtClean="0">
                <a:solidFill>
                  <a:schemeClr val="tx1"/>
                </a:solidFill>
                <a:latin typeface="Times New Roman" pitchFamily="18" charset="0"/>
                <a:cs typeface="Times New Roman" pitchFamily="18" charset="0"/>
              </a:rPr>
              <a:t/>
            </a:r>
            <a:br>
              <a:rPr lang="ru-RU" sz="3100" dirty="0" smtClean="0">
                <a:solidFill>
                  <a:schemeClr val="tx1"/>
                </a:solidFill>
                <a:latin typeface="Times New Roman" pitchFamily="18" charset="0"/>
                <a:cs typeface="Times New Roman" pitchFamily="18" charset="0"/>
              </a:rPr>
            </a:br>
            <a:r>
              <a:rPr lang="ru-RU" sz="3100" i="1" dirty="0" smtClean="0">
                <a:solidFill>
                  <a:schemeClr val="tx1"/>
                </a:solidFill>
                <a:latin typeface="Times New Roman" pitchFamily="18" charset="0"/>
                <a:cs typeface="Times New Roman" pitchFamily="18" charset="0"/>
              </a:rPr>
              <a:t>А1+Б+В+Г</a:t>
            </a:r>
            <a:r>
              <a:rPr lang="ru-RU" sz="3100" dirty="0" smtClean="0">
                <a:solidFill>
                  <a:schemeClr val="tx1"/>
                </a:solidFill>
                <a:latin typeface="Times New Roman" pitchFamily="18" charset="0"/>
                <a:cs typeface="Times New Roman" pitchFamily="18" charset="0"/>
              </a:rPr>
              <a:t/>
            </a:r>
            <a:br>
              <a:rPr lang="ru-RU" sz="3100" dirty="0" smtClean="0">
                <a:solidFill>
                  <a:schemeClr val="tx1"/>
                </a:solidFill>
                <a:latin typeface="Times New Roman" pitchFamily="18" charset="0"/>
                <a:cs typeface="Times New Roman" pitchFamily="18" charset="0"/>
              </a:rPr>
            </a:br>
            <a:r>
              <a:rPr lang="ru-RU" sz="3100" i="1" dirty="0" smtClean="0">
                <a:solidFill>
                  <a:schemeClr val="tx1"/>
                </a:solidFill>
                <a:latin typeface="Times New Roman" pitchFamily="18" charset="0"/>
                <a:cs typeface="Times New Roman" pitchFamily="18" charset="0"/>
              </a:rPr>
              <a:t>А1+Б1+В+Г</a:t>
            </a:r>
            <a:r>
              <a:rPr lang="ru-RU" sz="3100" dirty="0" smtClean="0">
                <a:solidFill>
                  <a:schemeClr val="tx1"/>
                </a:solidFill>
                <a:latin typeface="Times New Roman" pitchFamily="18" charset="0"/>
                <a:cs typeface="Times New Roman" pitchFamily="18" charset="0"/>
              </a:rPr>
              <a:t/>
            </a:r>
            <a:br>
              <a:rPr lang="ru-RU" sz="3100" dirty="0" smtClean="0">
                <a:solidFill>
                  <a:schemeClr val="tx1"/>
                </a:solidFill>
                <a:latin typeface="Times New Roman" pitchFamily="18" charset="0"/>
                <a:cs typeface="Times New Roman" pitchFamily="18" charset="0"/>
              </a:rPr>
            </a:br>
            <a:r>
              <a:rPr lang="ru-RU" sz="3100" i="1" dirty="0" smtClean="0">
                <a:solidFill>
                  <a:schemeClr val="tx1"/>
                </a:solidFill>
                <a:latin typeface="Times New Roman" pitchFamily="18" charset="0"/>
                <a:cs typeface="Times New Roman" pitchFamily="18" charset="0"/>
              </a:rPr>
              <a:t>А1+Б1+В1+Г</a:t>
            </a:r>
            <a:r>
              <a:rPr lang="ru-RU" sz="3100" dirty="0" smtClean="0">
                <a:solidFill>
                  <a:schemeClr val="tx1"/>
                </a:solidFill>
                <a:latin typeface="Times New Roman" pitchFamily="18" charset="0"/>
                <a:cs typeface="Times New Roman" pitchFamily="18" charset="0"/>
              </a:rPr>
              <a:t/>
            </a:r>
            <a:br>
              <a:rPr lang="ru-RU" sz="3100" dirty="0" smtClean="0">
                <a:solidFill>
                  <a:schemeClr val="tx1"/>
                </a:solidFill>
                <a:latin typeface="Times New Roman" pitchFamily="18" charset="0"/>
                <a:cs typeface="Times New Roman" pitchFamily="18" charset="0"/>
              </a:rPr>
            </a:br>
            <a:r>
              <a:rPr lang="ru-RU" sz="3100" i="1" dirty="0" smtClean="0">
                <a:solidFill>
                  <a:schemeClr val="tx1"/>
                </a:solidFill>
                <a:latin typeface="Times New Roman" pitchFamily="18" charset="0"/>
                <a:cs typeface="Times New Roman" pitchFamily="18" charset="0"/>
              </a:rPr>
              <a:t>А1+Б1+В1+Г1</a:t>
            </a:r>
            <a:r>
              <a:rPr lang="ru-RU" dirty="0" smtClean="0"/>
              <a:t/>
            </a:r>
            <a:br>
              <a:rPr lang="ru-RU" dirty="0" smtClean="0"/>
            </a:b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26162"/>
          </a:xfrm>
        </p:spPr>
        <p:txBody>
          <a:bodyPr>
            <a:normAutofit fontScale="90000"/>
          </a:bodyPr>
          <a:lstStyle/>
          <a:p>
            <a:r>
              <a:rPr lang="ru-RU" sz="2200" b="1" dirty="0" smtClean="0">
                <a:latin typeface="Times New Roman" pitchFamily="18" charset="0"/>
                <a:cs typeface="Times New Roman" pitchFamily="18" charset="0"/>
              </a:rPr>
              <a:t/>
            </a:r>
            <a:br>
              <a:rPr lang="ru-RU" sz="2200" b="1" dirty="0" smtClean="0">
                <a:latin typeface="Times New Roman" pitchFamily="18" charset="0"/>
                <a:cs typeface="Times New Roman" pitchFamily="18" charset="0"/>
              </a:rPr>
            </a:br>
            <a:r>
              <a:rPr lang="ru-RU" sz="2200" b="1" dirty="0" smtClean="0">
                <a:latin typeface="Times New Roman" pitchFamily="18" charset="0"/>
                <a:cs typeface="Times New Roman" pitchFamily="18" charset="0"/>
              </a:rPr>
              <a:t/>
            </a:r>
            <a:br>
              <a:rPr lang="ru-RU" sz="2200" b="1" dirty="0" smtClean="0">
                <a:latin typeface="Times New Roman" pitchFamily="18" charset="0"/>
                <a:cs typeface="Times New Roman" pitchFamily="18" charset="0"/>
              </a:rPr>
            </a:br>
            <a:r>
              <a:rPr lang="ru-RU" sz="2200" b="1" dirty="0" smtClean="0">
                <a:latin typeface="Times New Roman" pitchFamily="18" charset="0"/>
                <a:cs typeface="Times New Roman" pitchFamily="18" charset="0"/>
              </a:rPr>
              <a:t/>
            </a:r>
            <a:br>
              <a:rPr lang="ru-RU" sz="2200" b="1" dirty="0" smtClean="0">
                <a:latin typeface="Times New Roman" pitchFamily="18" charset="0"/>
                <a:cs typeface="Times New Roman" pitchFamily="18" charset="0"/>
              </a:rPr>
            </a:br>
            <a:r>
              <a:rPr lang="ru-RU" sz="2200" b="1" dirty="0" smtClean="0">
                <a:solidFill>
                  <a:schemeClr val="tx1"/>
                </a:solidFill>
                <a:latin typeface="Times New Roman" pitchFamily="18" charset="0"/>
                <a:cs typeface="Times New Roman" pitchFamily="18" charset="0"/>
              </a:rPr>
              <a:t>Также усложнение простых </a:t>
            </a:r>
            <a:r>
              <a:rPr lang="ru-RU" sz="2200" b="1" dirty="0" smtClean="0">
                <a:solidFill>
                  <a:schemeClr val="tx1"/>
                </a:solidFill>
                <a:latin typeface="Times New Roman" pitchFamily="18" charset="0"/>
                <a:cs typeface="Times New Roman" pitchFamily="18" charset="0"/>
              </a:rPr>
              <a:t>по технике упражнений может </a:t>
            </a:r>
            <a:r>
              <a:rPr lang="ru-RU" sz="2200" b="1" dirty="0" smtClean="0">
                <a:solidFill>
                  <a:schemeClr val="tx1"/>
                </a:solidFill>
                <a:latin typeface="Times New Roman" pitchFamily="18" charset="0"/>
                <a:cs typeface="Times New Roman" pitchFamily="18" charset="0"/>
              </a:rPr>
              <a:t>осуществляться </a:t>
            </a:r>
            <a:r>
              <a:rPr lang="ru-RU" sz="2200" b="1" dirty="0" smtClean="0">
                <a:solidFill>
                  <a:schemeClr val="tx1"/>
                </a:solidFill>
                <a:latin typeface="Times New Roman" pitchFamily="18" charset="0"/>
                <a:cs typeface="Times New Roman" pitchFamily="18" charset="0"/>
              </a:rPr>
              <a:t>за счет разных приемов</a:t>
            </a:r>
            <a:r>
              <a:rPr lang="ru-RU" sz="2200" b="1" dirty="0" smtClean="0">
                <a:solidFill>
                  <a:schemeClr val="tx1"/>
                </a:solidFill>
                <a:latin typeface="Times New Roman" pitchFamily="18" charset="0"/>
                <a:cs typeface="Times New Roman" pitchFamily="18" charset="0"/>
              </a:rPr>
              <a:t>.</a:t>
            </a:r>
            <a:br>
              <a:rPr lang="ru-RU" sz="2200" b="1" dirty="0" smtClean="0">
                <a:solidFill>
                  <a:schemeClr val="tx1"/>
                </a:solidFill>
                <a:latin typeface="Times New Roman" pitchFamily="18" charset="0"/>
                <a:cs typeface="Times New Roman" pitchFamily="18" charset="0"/>
              </a:rPr>
            </a:br>
            <a:r>
              <a:rPr lang="ru-RU" sz="2200" dirty="0" smtClean="0">
                <a:solidFill>
                  <a:schemeClr val="tx1"/>
                </a:solidFill>
                <a:latin typeface="Times New Roman" pitchFamily="18" charset="0"/>
                <a:cs typeface="Times New Roman" pitchFamily="18" charset="0"/>
              </a:rPr>
              <a:t/>
            </a:r>
            <a:br>
              <a:rPr lang="ru-RU" sz="2200" dirty="0" smtClean="0">
                <a:solidFill>
                  <a:schemeClr val="tx1"/>
                </a:solidFill>
                <a:latin typeface="Times New Roman" pitchFamily="18" charset="0"/>
                <a:cs typeface="Times New Roman" pitchFamily="18" charset="0"/>
              </a:rPr>
            </a:br>
            <a:r>
              <a:rPr lang="ru-RU" sz="2200" dirty="0" smtClean="0">
                <a:solidFill>
                  <a:schemeClr val="tx1"/>
                </a:solidFill>
                <a:latin typeface="Times New Roman" pitchFamily="18" charset="0"/>
                <a:cs typeface="Times New Roman" pitchFamily="18" charset="0"/>
              </a:rPr>
              <a:t>1. Изменение темпа движения (сначала каждое движение выполняется на 2 счета, а затем на каждый).</a:t>
            </a:r>
            <a:br>
              <a:rPr lang="ru-RU" sz="2200" dirty="0" smtClean="0">
                <a:solidFill>
                  <a:schemeClr val="tx1"/>
                </a:solidFill>
                <a:latin typeface="Times New Roman" pitchFamily="18" charset="0"/>
                <a:cs typeface="Times New Roman" pitchFamily="18" charset="0"/>
              </a:rPr>
            </a:br>
            <a:r>
              <a:rPr lang="ru-RU" sz="2200" dirty="0" smtClean="0">
                <a:solidFill>
                  <a:schemeClr val="tx1"/>
                </a:solidFill>
                <a:latin typeface="Times New Roman" pitchFamily="18" charset="0"/>
                <a:cs typeface="Times New Roman" pitchFamily="18" charset="0"/>
              </a:rPr>
              <a:t>2. Изменение ритма движения (например, варианты ходьбы: 1 -шаг правой, 2 - шаг левой, 3-4 - шаг правой. Для того чтобы занимающиеся лучше усвоили этот ритм движения, можно применить подсказ - «быстро-быстро-медленно»).</a:t>
            </a:r>
            <a:br>
              <a:rPr lang="ru-RU" sz="2200" dirty="0" smtClean="0">
                <a:solidFill>
                  <a:schemeClr val="tx1"/>
                </a:solidFill>
                <a:latin typeface="Times New Roman" pitchFamily="18" charset="0"/>
                <a:cs typeface="Times New Roman" pitchFamily="18" charset="0"/>
              </a:rPr>
            </a:br>
            <a:r>
              <a:rPr lang="ru-RU" sz="2200" dirty="0" smtClean="0">
                <a:solidFill>
                  <a:schemeClr val="tx1"/>
                </a:solidFill>
                <a:latin typeface="Times New Roman" pitchFamily="18" charset="0"/>
                <a:cs typeface="Times New Roman" pitchFamily="18" charset="0"/>
              </a:rPr>
              <a:t>3. Изменение техники выполнения движения (например, выполнение подъема колена сочетать с прыжком).</a:t>
            </a:r>
            <a:br>
              <a:rPr lang="ru-RU" sz="2200" dirty="0" smtClean="0">
                <a:solidFill>
                  <a:schemeClr val="tx1"/>
                </a:solidFill>
                <a:latin typeface="Times New Roman" pitchFamily="18" charset="0"/>
                <a:cs typeface="Times New Roman" pitchFamily="18" charset="0"/>
              </a:rPr>
            </a:br>
            <a:r>
              <a:rPr lang="ru-RU" sz="2200" dirty="0" smtClean="0">
                <a:solidFill>
                  <a:schemeClr val="tx1"/>
                </a:solidFill>
                <a:latin typeface="Times New Roman" pitchFamily="18" charset="0"/>
                <a:cs typeface="Times New Roman" pitchFamily="18" charset="0"/>
              </a:rPr>
              <a:t>4. Изменение направления движения (какой-то одной части тела или перемещения в пространстве</a:t>
            </a:r>
            <a:r>
              <a:rPr lang="ru-RU" sz="2200" dirty="0" smtClean="0">
                <a:solidFill>
                  <a:schemeClr val="tx1"/>
                </a:solidFill>
                <a:latin typeface="Times New Roman" pitchFamily="18" charset="0"/>
                <a:cs typeface="Times New Roman" pitchFamily="18" charset="0"/>
              </a:rPr>
              <a:t>)</a:t>
            </a:r>
            <a:br>
              <a:rPr lang="ru-RU" sz="2200" dirty="0" smtClean="0">
                <a:solidFill>
                  <a:schemeClr val="tx1"/>
                </a:solidFill>
                <a:latin typeface="Times New Roman" pitchFamily="18" charset="0"/>
                <a:cs typeface="Times New Roman" pitchFamily="18" charset="0"/>
              </a:rPr>
            </a:br>
            <a:r>
              <a:rPr lang="ru-RU" sz="2200" dirty="0" smtClean="0">
                <a:solidFill>
                  <a:schemeClr val="tx1"/>
                </a:solidFill>
                <a:latin typeface="Times New Roman" pitchFamily="18" charset="0"/>
                <a:cs typeface="Times New Roman" pitchFamily="18" charset="0"/>
              </a:rPr>
              <a:t>5. Изменение амплитуды движения.</a:t>
            </a:r>
            <a:br>
              <a:rPr lang="ru-RU" sz="2200" dirty="0" smtClean="0">
                <a:solidFill>
                  <a:schemeClr val="tx1"/>
                </a:solidFill>
                <a:latin typeface="Times New Roman" pitchFamily="18" charset="0"/>
                <a:cs typeface="Times New Roman" pitchFamily="18" charset="0"/>
              </a:rPr>
            </a:br>
            <a:r>
              <a:rPr lang="ru-RU" sz="2200" dirty="0" smtClean="0">
                <a:solidFill>
                  <a:schemeClr val="tx1"/>
                </a:solidFill>
                <a:latin typeface="Times New Roman" pitchFamily="18" charset="0"/>
                <a:cs typeface="Times New Roman" pitchFamily="18" charset="0"/>
              </a:rPr>
              <a:t>6. Если разучивание упражнения содержит несколько одновременных движений разными частями тела (например, руками и ногами), то наиболее часто используемым приемом усложнения будет предварительное выполнение движения каждой частью тела отдельно, а затем их объединение в одном упражнении</a:t>
            </a:r>
            <a:r>
              <a:rPr lang="ru-RU" sz="2200" dirty="0" smtClean="0">
                <a:solidFill>
                  <a:schemeClr val="tx1"/>
                </a:solidFill>
                <a:latin typeface="Times New Roman" pitchFamily="18" charset="0"/>
                <a:cs typeface="Times New Roman" pitchFamily="18" charset="0"/>
              </a:rPr>
              <a:t>.</a:t>
            </a:r>
            <a:endParaRPr lang="ru-RU" sz="2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83362"/>
          </a:xfrm>
        </p:spPr>
        <p:txBody>
          <a:bodyPr>
            <a:noAutofit/>
          </a:bodyPr>
          <a:lstStyle/>
          <a:p>
            <a:r>
              <a:rPr lang="ru-RU" sz="2400" b="1" dirty="0" smtClean="0">
                <a:solidFill>
                  <a:schemeClr val="tx1"/>
                </a:solidFill>
                <a:latin typeface="Times New Roman" pitchFamily="18" charset="0"/>
                <a:cs typeface="Times New Roman" pitchFamily="18" charset="0"/>
              </a:rPr>
              <a:t>Метод блочного обучения</a:t>
            </a:r>
            <a:r>
              <a:rPr lang="ru-RU" sz="2400" dirty="0" smtClean="0">
                <a:solidFill>
                  <a:schemeClr val="tx1"/>
                </a:solidFill>
                <a:latin typeface="Times New Roman" pitchFamily="18" charset="0"/>
                <a:cs typeface="Times New Roman" pitchFamily="18" charset="0"/>
              </a:rPr>
              <a:t/>
            </a:r>
            <a:br>
              <a:rPr lang="ru-RU" sz="2400" dirty="0" smtClean="0">
                <a:solidFill>
                  <a:schemeClr val="tx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Метод блоков проявляется в объединении между собой разных, ранее разученных упражнений в хореографическое соединение.</a:t>
            </a:r>
            <a:br>
              <a:rPr lang="ru-RU" sz="2400" dirty="0" smtClean="0">
                <a:solidFill>
                  <a:schemeClr val="tx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 В зависимости от уровня подготовленности занимающихся и сложности движений каждое из подобранных для «блока» упражнений повторяют несколько раз (2, 4), а затем переходят к следующему упражнению. </a:t>
            </a:r>
            <a:br>
              <a:rPr lang="ru-RU" sz="2400" dirty="0" smtClean="0">
                <a:solidFill>
                  <a:schemeClr val="tx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Более сложным является соединение упражнений в блок без многократных повторений одних и тех же движений. Как правило, в блок подбирают четное количество упражнений (например, А+Б+В+Д). </a:t>
            </a:r>
            <a:br>
              <a:rPr lang="ru-RU" sz="2400" dirty="0" smtClean="0">
                <a:solidFill>
                  <a:schemeClr val="tx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Такой блок может повторяться несколько раз в стандартном варианте. В используемую хореографическую последовательность можно вводить изменения</a:t>
            </a:r>
            <a:r>
              <a:rPr lang="ru-RU" sz="2400" dirty="0" smtClean="0">
                <a:solidFill>
                  <a:schemeClr val="tx1"/>
                </a:solidFill>
                <a:latin typeface="Times New Roman" pitchFamily="18" charset="0"/>
                <a:cs typeface="Times New Roman" pitchFamily="18" charset="0"/>
              </a:rPr>
              <a:t>.</a:t>
            </a:r>
            <a:br>
              <a:rPr lang="ru-RU" sz="2400" dirty="0" smtClean="0">
                <a:solidFill>
                  <a:schemeClr val="tx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
            </a:r>
            <a:br>
              <a:rPr lang="ru-RU" sz="2400" dirty="0" smtClean="0">
                <a:solidFill>
                  <a:schemeClr val="tx1"/>
                </a:solidFill>
                <a:latin typeface="Times New Roman" pitchFamily="18" charset="0"/>
                <a:cs typeface="Times New Roman" pitchFamily="18" charset="0"/>
              </a:rPr>
            </a:br>
            <a:endParaRPr lang="ru-RU" sz="2400" dirty="0">
              <a:solidFill>
                <a:schemeClr val="tx1"/>
              </a:solidFill>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83362"/>
          </a:xfrm>
        </p:spPr>
        <p:txBody>
          <a:bodyPr>
            <a:noAutofit/>
          </a:bodyPr>
          <a:lstStyle/>
          <a:p>
            <a:r>
              <a:rPr lang="ru-RU" sz="2800" b="1" dirty="0" smtClean="0">
                <a:solidFill>
                  <a:schemeClr val="tx1"/>
                </a:solidFill>
                <a:latin typeface="Times New Roman" pitchFamily="18" charset="0"/>
                <a:cs typeface="Times New Roman" pitchFamily="18" charset="0"/>
              </a:rPr>
              <a:t>Метод делением (пирамид)</a:t>
            </a:r>
            <a:r>
              <a:rPr lang="ru-RU" sz="2800" dirty="0" smtClean="0">
                <a:solidFill>
                  <a:schemeClr val="tx1"/>
                </a:solidFill>
                <a:latin typeface="Times New Roman" pitchFamily="18" charset="0"/>
                <a:cs typeface="Times New Roman" pitchFamily="18" charset="0"/>
              </a:rPr>
              <a:t/>
            </a:r>
            <a:br>
              <a:rPr lang="ru-RU" sz="2800" dirty="0" smtClean="0">
                <a:solidFill>
                  <a:schemeClr val="tx1"/>
                </a:solidFill>
                <a:latin typeface="Times New Roman" pitchFamily="18" charset="0"/>
                <a:cs typeface="Times New Roman" pitchFamily="18" charset="0"/>
              </a:rPr>
            </a:br>
            <a:r>
              <a:rPr lang="ru-RU" sz="2800" dirty="0" smtClean="0">
                <a:solidFill>
                  <a:schemeClr val="tx1"/>
                </a:solidFill>
                <a:latin typeface="Times New Roman" pitchFamily="18" charset="0"/>
                <a:cs typeface="Times New Roman" pitchFamily="18" charset="0"/>
              </a:rPr>
              <a:t>Метод деления проводится в соединении двух элементов, каждый из которых выполняется определенное количество раз (не нарушая правила музыкального квадрата), затем делится пополам и выполняется, далее снова делится до необходимого количества повторов в комбинации. </a:t>
            </a:r>
            <a:r>
              <a:rPr lang="ru-RU" sz="2800" dirty="0" smtClean="0">
                <a:solidFill>
                  <a:schemeClr val="tx1"/>
                </a:solidFill>
                <a:latin typeface="Times New Roman" pitchFamily="18" charset="0"/>
                <a:cs typeface="Times New Roman" pitchFamily="18" charset="0"/>
              </a:rPr>
              <a:t/>
            </a:r>
            <a:br>
              <a:rPr lang="ru-RU" sz="2800" dirty="0" smtClean="0">
                <a:solidFill>
                  <a:schemeClr val="tx1"/>
                </a:solidFill>
                <a:latin typeface="Times New Roman" pitchFamily="18" charset="0"/>
                <a:cs typeface="Times New Roman" pitchFamily="18" charset="0"/>
              </a:rPr>
            </a:br>
            <a:r>
              <a:rPr lang="ru-RU" sz="2800" dirty="0" smtClean="0">
                <a:solidFill>
                  <a:schemeClr val="tx1"/>
                </a:solidFill>
                <a:latin typeface="Times New Roman" pitchFamily="18" charset="0"/>
                <a:cs typeface="Times New Roman" pitchFamily="18" charset="0"/>
              </a:rPr>
              <a:t/>
            </a:r>
            <a:br>
              <a:rPr lang="ru-RU" sz="2800" dirty="0" smtClean="0">
                <a:solidFill>
                  <a:schemeClr val="tx1"/>
                </a:solidFill>
                <a:latin typeface="Times New Roman" pitchFamily="18" charset="0"/>
                <a:cs typeface="Times New Roman" pitchFamily="18" charset="0"/>
              </a:rPr>
            </a:br>
            <a:r>
              <a:rPr lang="ru-RU" sz="2800" i="1" dirty="0" smtClean="0">
                <a:solidFill>
                  <a:schemeClr val="tx1"/>
                </a:solidFill>
                <a:latin typeface="Times New Roman" pitchFamily="18" charset="0"/>
                <a:cs typeface="Times New Roman" pitchFamily="18" charset="0"/>
              </a:rPr>
              <a:t>Например, 8 </a:t>
            </a:r>
            <a:r>
              <a:rPr lang="ru-RU" sz="2800" i="1" dirty="0" err="1" smtClean="0">
                <a:solidFill>
                  <a:schemeClr val="tx1"/>
                </a:solidFill>
                <a:latin typeface="Times New Roman" pitchFamily="18" charset="0"/>
                <a:cs typeface="Times New Roman" pitchFamily="18" charset="0"/>
              </a:rPr>
              <a:t>V-step</a:t>
            </a:r>
            <a:r>
              <a:rPr lang="ru-RU" sz="2800" i="1" dirty="0" smtClean="0">
                <a:solidFill>
                  <a:schemeClr val="tx1"/>
                </a:solidFill>
                <a:latin typeface="Times New Roman" pitchFamily="18" charset="0"/>
                <a:cs typeface="Times New Roman" pitchFamily="18" charset="0"/>
              </a:rPr>
              <a:t> + 8 </a:t>
            </a:r>
            <a:r>
              <a:rPr lang="ru-RU" sz="2800" i="1" dirty="0" err="1" smtClean="0">
                <a:solidFill>
                  <a:schemeClr val="tx1"/>
                </a:solidFill>
                <a:latin typeface="Times New Roman" pitchFamily="18" charset="0"/>
                <a:cs typeface="Times New Roman" pitchFamily="18" charset="0"/>
              </a:rPr>
              <a:t>Mambo</a:t>
            </a:r>
            <a:r>
              <a:rPr lang="ru-RU" sz="2800" i="1" dirty="0" smtClean="0">
                <a:solidFill>
                  <a:schemeClr val="tx1"/>
                </a:solidFill>
                <a:latin typeface="Times New Roman" pitchFamily="18" charset="0"/>
                <a:cs typeface="Times New Roman" pitchFamily="18" charset="0"/>
              </a:rPr>
              <a:t> выполнить два повторения, затем разделить пополам. 4 </a:t>
            </a:r>
            <a:r>
              <a:rPr lang="ru-RU" sz="2800" i="1" dirty="0" err="1" smtClean="0">
                <a:solidFill>
                  <a:schemeClr val="tx1"/>
                </a:solidFill>
                <a:latin typeface="Times New Roman" pitchFamily="18" charset="0"/>
                <a:cs typeface="Times New Roman" pitchFamily="18" charset="0"/>
              </a:rPr>
              <a:t>V-step</a:t>
            </a:r>
            <a:r>
              <a:rPr lang="ru-RU" sz="2800" i="1" dirty="0" smtClean="0">
                <a:solidFill>
                  <a:schemeClr val="tx1"/>
                </a:solidFill>
                <a:latin typeface="Times New Roman" pitchFamily="18" charset="0"/>
                <a:cs typeface="Times New Roman" pitchFamily="18" charset="0"/>
              </a:rPr>
              <a:t> + 4 </a:t>
            </a:r>
            <a:r>
              <a:rPr lang="ru-RU" sz="2800" i="1" dirty="0" err="1" smtClean="0">
                <a:solidFill>
                  <a:schemeClr val="tx1"/>
                </a:solidFill>
                <a:latin typeface="Times New Roman" pitchFamily="18" charset="0"/>
                <a:cs typeface="Times New Roman" pitchFamily="18" charset="0"/>
              </a:rPr>
              <a:t>Mambo</a:t>
            </a:r>
            <a:r>
              <a:rPr lang="ru-RU" sz="2800" i="1" dirty="0" smtClean="0">
                <a:solidFill>
                  <a:schemeClr val="tx1"/>
                </a:solidFill>
                <a:latin typeface="Times New Roman" pitchFamily="18" charset="0"/>
                <a:cs typeface="Times New Roman" pitchFamily="18" charset="0"/>
              </a:rPr>
              <a:t> выполнить четыре повторения, затем разделить пополам. 2 </a:t>
            </a:r>
            <a:r>
              <a:rPr lang="ru-RU" sz="2800" i="1" dirty="0" err="1" smtClean="0">
                <a:solidFill>
                  <a:schemeClr val="tx1"/>
                </a:solidFill>
                <a:latin typeface="Times New Roman" pitchFamily="18" charset="0"/>
                <a:cs typeface="Times New Roman" pitchFamily="18" charset="0"/>
              </a:rPr>
              <a:t>V-step</a:t>
            </a:r>
            <a:r>
              <a:rPr lang="ru-RU" sz="2800" i="1" dirty="0" smtClean="0">
                <a:solidFill>
                  <a:schemeClr val="tx1"/>
                </a:solidFill>
                <a:latin typeface="Times New Roman" pitchFamily="18" charset="0"/>
                <a:cs typeface="Times New Roman" pitchFamily="18" charset="0"/>
              </a:rPr>
              <a:t> + 2 </a:t>
            </a:r>
            <a:r>
              <a:rPr lang="ru-RU" sz="2800" i="1" dirty="0" err="1" smtClean="0">
                <a:solidFill>
                  <a:schemeClr val="tx1"/>
                </a:solidFill>
                <a:latin typeface="Times New Roman" pitchFamily="18" charset="0"/>
                <a:cs typeface="Times New Roman" pitchFamily="18" charset="0"/>
              </a:rPr>
              <a:t>Mambo</a:t>
            </a:r>
            <a:r>
              <a:rPr lang="ru-RU" sz="2800" i="1" dirty="0" smtClean="0">
                <a:solidFill>
                  <a:schemeClr val="tx1"/>
                </a:solidFill>
                <a:latin typeface="Times New Roman" pitchFamily="18" charset="0"/>
                <a:cs typeface="Times New Roman" pitchFamily="18" charset="0"/>
              </a:rPr>
              <a:t> выполнить два повторения, затем разделить пополам. </a:t>
            </a:r>
            <a:r>
              <a:rPr lang="ru-RU" sz="2800" i="1" dirty="0" err="1" smtClean="0">
                <a:solidFill>
                  <a:schemeClr val="tx1"/>
                </a:solidFill>
                <a:latin typeface="Times New Roman" pitchFamily="18" charset="0"/>
                <a:cs typeface="Times New Roman" pitchFamily="18" charset="0"/>
              </a:rPr>
              <a:t>V-step</a:t>
            </a:r>
            <a:r>
              <a:rPr lang="ru-RU" sz="2800" i="1" dirty="0" smtClean="0">
                <a:solidFill>
                  <a:schemeClr val="tx1"/>
                </a:solidFill>
                <a:latin typeface="Times New Roman" pitchFamily="18" charset="0"/>
                <a:cs typeface="Times New Roman" pitchFamily="18" charset="0"/>
              </a:rPr>
              <a:t> + </a:t>
            </a:r>
            <a:r>
              <a:rPr lang="ru-RU" sz="2800" i="1" dirty="0" err="1" smtClean="0">
                <a:solidFill>
                  <a:schemeClr val="tx1"/>
                </a:solidFill>
                <a:latin typeface="Times New Roman" pitchFamily="18" charset="0"/>
                <a:cs typeface="Times New Roman" pitchFamily="18" charset="0"/>
              </a:rPr>
              <a:t>Mambo</a:t>
            </a:r>
            <a:r>
              <a:rPr lang="ru-RU" sz="2800" i="1" dirty="0" smtClean="0">
                <a:solidFill>
                  <a:schemeClr val="tx1"/>
                </a:solidFill>
                <a:latin typeface="Times New Roman" pitchFamily="18" charset="0"/>
                <a:cs typeface="Times New Roman" pitchFamily="18" charset="0"/>
              </a:rPr>
              <a:t> выполнить два финальных повторения.</a:t>
            </a:r>
            <a:r>
              <a:rPr lang="ru-RU" sz="2800" dirty="0" smtClean="0">
                <a:solidFill>
                  <a:schemeClr val="tx1"/>
                </a:solidFill>
                <a:latin typeface="Times New Roman" pitchFamily="18" charset="0"/>
                <a:cs typeface="Times New Roman" pitchFamily="18" charset="0"/>
              </a:rPr>
              <a:t/>
            </a:r>
            <a:br>
              <a:rPr lang="ru-RU" sz="2800" dirty="0" smtClean="0">
                <a:solidFill>
                  <a:schemeClr val="tx1"/>
                </a:solidFill>
                <a:latin typeface="Times New Roman" pitchFamily="18" charset="0"/>
                <a:cs typeface="Times New Roman" pitchFamily="18" charset="0"/>
              </a:rPr>
            </a:br>
            <a:r>
              <a:rPr lang="ru-RU" sz="2800" i="1" dirty="0" smtClean="0">
                <a:solidFill>
                  <a:schemeClr val="tx1"/>
                </a:solidFill>
                <a:latin typeface="Times New Roman" pitchFamily="18" charset="0"/>
                <a:cs typeface="Times New Roman" pitchFamily="18" charset="0"/>
              </a:rPr>
              <a:t>8А+8Б/2 — 4А+4Б/2—2А+2Б/2— А+Б</a:t>
            </a:r>
            <a:endParaRPr lang="ru-RU" sz="2800" dirty="0">
              <a:solidFill>
                <a:schemeClr val="tx1"/>
              </a:solidFill>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83362"/>
          </a:xfrm>
        </p:spPr>
        <p:txBody>
          <a:bodyPr>
            <a:noAutofit/>
          </a:bodyPr>
          <a:lstStyle/>
          <a:p>
            <a:r>
              <a:rPr lang="ru-RU" sz="2000" b="1" dirty="0" smtClean="0">
                <a:solidFill>
                  <a:schemeClr val="tx1"/>
                </a:solidFill>
                <a:latin typeface="Times New Roman" pitchFamily="18" charset="0"/>
                <a:cs typeface="Times New Roman" pitchFamily="18" charset="0"/>
              </a:rPr>
              <a:t>Требования, предъявляемые к составлению комбинаций в классической аэробике.</a:t>
            </a:r>
            <a:r>
              <a:rPr lang="ru-RU" sz="2000" dirty="0" smtClean="0">
                <a:solidFill>
                  <a:schemeClr val="tx1"/>
                </a:solidFill>
                <a:latin typeface="Times New Roman" pitchFamily="18" charset="0"/>
                <a:cs typeface="Times New Roman" pitchFamily="18" charset="0"/>
              </a:rPr>
              <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1. Конечная комбинация должна иметь рисунок.</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 </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2. Каждый блок комбинации должен начинаться с разных шагов.</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 </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3. Необходимо соблюдать правила инерции:</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 Переход от одного шага к другому должен быть удобным и комфортным.</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 Не допускаются резкие смены направлений, открытая инерция.</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 </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4. Конечная комбинация должна быть выполнена с правой и с левой ноги.</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 </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5. Итоговая комбинация должна включать в себя нечетное количество блоков (частей) со с сменой лидирующей ноги.</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 </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6. Темп музыки на занятии не более 135 ВРМ (уд/мин</a:t>
            </a:r>
            <a:r>
              <a:rPr lang="ru-RU" sz="2000" dirty="0" smtClean="0">
                <a:solidFill>
                  <a:schemeClr val="tx1"/>
                </a:solidFill>
                <a:latin typeface="Times New Roman" pitchFamily="18" charset="0"/>
                <a:cs typeface="Times New Roman" pitchFamily="18" charset="0"/>
              </a:rPr>
              <a:t>).</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
            </a:r>
            <a:br>
              <a:rPr lang="ru-RU" sz="2000" dirty="0" smtClean="0">
                <a:solidFill>
                  <a:schemeClr val="tx1"/>
                </a:solidFill>
                <a:latin typeface="Times New Roman" pitchFamily="18" charset="0"/>
                <a:cs typeface="Times New Roman" pitchFamily="18" charset="0"/>
              </a:rPr>
            </a:br>
            <a:endParaRPr lang="ru-RU" sz="2000"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78562"/>
          </a:xfrm>
        </p:spPr>
        <p:txBody>
          <a:bodyPr>
            <a:normAutofit/>
          </a:bodyPr>
          <a:lstStyle/>
          <a:p>
            <a:pPr algn="ctr"/>
            <a:r>
              <a:rPr lang="ru-RU" sz="2800" b="1" i="1" dirty="0" smtClean="0">
                <a:solidFill>
                  <a:schemeClr val="tx1"/>
                </a:solidFill>
                <a:latin typeface="Times New Roman" pitchFamily="18" charset="0"/>
                <a:cs typeface="Times New Roman" pitchFamily="18" charset="0"/>
              </a:rPr>
              <a:t>Регламентированный (структурный) метод</a:t>
            </a:r>
            <a:r>
              <a:rPr lang="ru-RU" sz="2800" b="1" dirty="0" smtClean="0">
                <a:solidFill>
                  <a:schemeClr val="tx1"/>
                </a:solidFill>
                <a:latin typeface="Times New Roman" pitchFamily="18" charset="0"/>
                <a:cs typeface="Times New Roman" pitchFamily="18" charset="0"/>
              </a:rPr>
              <a:t>. </a:t>
            </a:r>
            <a:r>
              <a:rPr lang="ru-RU" sz="2800" dirty="0" smtClean="0">
                <a:solidFill>
                  <a:schemeClr val="tx1"/>
                </a:solidFill>
                <a:latin typeface="Times New Roman" pitchFamily="18" charset="0"/>
                <a:cs typeface="Times New Roman" pitchFamily="18" charset="0"/>
              </a:rPr>
              <a:t/>
            </a:r>
            <a:br>
              <a:rPr lang="ru-RU" sz="2800" dirty="0" smtClean="0">
                <a:solidFill>
                  <a:schemeClr val="tx1"/>
                </a:solidFill>
                <a:latin typeface="Times New Roman" pitchFamily="18" charset="0"/>
                <a:cs typeface="Times New Roman" pitchFamily="18" charset="0"/>
              </a:rPr>
            </a:br>
            <a:r>
              <a:rPr lang="ru-RU" sz="2800" dirty="0" smtClean="0">
                <a:solidFill>
                  <a:schemeClr val="tx1"/>
                </a:solidFill>
                <a:latin typeface="Times New Roman" pitchFamily="18" charset="0"/>
                <a:cs typeface="Times New Roman" pitchFamily="18" charset="0"/>
              </a:rPr>
              <a:t> </a:t>
            </a:r>
            <a:br>
              <a:rPr lang="ru-RU" sz="2800" dirty="0" smtClean="0">
                <a:solidFill>
                  <a:schemeClr val="tx1"/>
                </a:solidFill>
                <a:latin typeface="Times New Roman" pitchFamily="18" charset="0"/>
                <a:cs typeface="Times New Roman" pitchFamily="18" charset="0"/>
              </a:rPr>
            </a:br>
            <a:r>
              <a:rPr lang="ru-RU" sz="2800" dirty="0" smtClean="0">
                <a:solidFill>
                  <a:schemeClr val="tx1"/>
                </a:solidFill>
                <a:latin typeface="Times New Roman" pitchFamily="18" charset="0"/>
                <a:cs typeface="Times New Roman" pitchFamily="18" charset="0"/>
              </a:rPr>
              <a:t>Состоит из нескольких этапов:</a:t>
            </a:r>
            <a:br>
              <a:rPr lang="ru-RU" sz="2800" dirty="0" smtClean="0">
                <a:solidFill>
                  <a:schemeClr val="tx1"/>
                </a:solidFill>
                <a:latin typeface="Times New Roman" pitchFamily="18" charset="0"/>
                <a:cs typeface="Times New Roman" pitchFamily="18" charset="0"/>
              </a:rPr>
            </a:br>
            <a:r>
              <a:rPr lang="ru-RU" sz="2800" dirty="0" smtClean="0">
                <a:solidFill>
                  <a:schemeClr val="tx1"/>
                </a:solidFill>
                <a:latin typeface="Times New Roman" pitchFamily="18" charset="0"/>
                <a:cs typeface="Times New Roman" pitchFamily="18" charset="0"/>
              </a:rPr>
              <a:t> </a:t>
            </a:r>
            <a:br>
              <a:rPr lang="ru-RU" sz="2800" dirty="0" smtClean="0">
                <a:solidFill>
                  <a:schemeClr val="tx1"/>
                </a:solidFill>
                <a:latin typeface="Times New Roman" pitchFamily="18" charset="0"/>
                <a:cs typeface="Times New Roman" pitchFamily="18" charset="0"/>
              </a:rPr>
            </a:br>
            <a:r>
              <a:rPr lang="ru-RU" sz="2800" b="1" i="1" dirty="0" smtClean="0">
                <a:solidFill>
                  <a:schemeClr val="tx1"/>
                </a:solidFill>
                <a:latin typeface="Times New Roman" pitchFamily="18" charset="0"/>
                <a:cs typeface="Times New Roman" pitchFamily="18" charset="0"/>
              </a:rPr>
              <a:t>Первый этап</a:t>
            </a:r>
            <a:r>
              <a:rPr lang="ru-RU" sz="2800" b="1" dirty="0" smtClean="0">
                <a:solidFill>
                  <a:schemeClr val="tx1"/>
                </a:solidFill>
                <a:latin typeface="Times New Roman" pitchFamily="18" charset="0"/>
                <a:cs typeface="Times New Roman" pitchFamily="18" charset="0"/>
              </a:rPr>
              <a:t> </a:t>
            </a:r>
            <a:r>
              <a:rPr lang="ru-RU" sz="2800" dirty="0" smtClean="0">
                <a:solidFill>
                  <a:schemeClr val="tx1"/>
                </a:solidFill>
                <a:latin typeface="Times New Roman" pitchFamily="18" charset="0"/>
                <a:cs typeface="Times New Roman" pitchFamily="18" charset="0"/>
              </a:rPr>
              <a:t>- подбор элементов, которые будут включены в комбинацию. Выбор должен соответствовать уровню подготовленности группы, с одной стороны, и поставленным задачам - с другой. </a:t>
            </a:r>
            <a:br>
              <a:rPr lang="ru-RU" sz="2800" dirty="0" smtClean="0">
                <a:solidFill>
                  <a:schemeClr val="tx1"/>
                </a:solidFill>
                <a:latin typeface="Times New Roman" pitchFamily="18" charset="0"/>
                <a:cs typeface="Times New Roman" pitchFamily="18" charset="0"/>
              </a:rPr>
            </a:br>
            <a:r>
              <a:rPr lang="ru-RU" sz="2800" dirty="0" smtClean="0">
                <a:solidFill>
                  <a:schemeClr val="tx1"/>
                </a:solidFill>
                <a:latin typeface="Times New Roman" pitchFamily="18" charset="0"/>
                <a:cs typeface="Times New Roman" pitchFamily="18" charset="0"/>
              </a:rPr>
              <a:t> </a:t>
            </a:r>
            <a:br>
              <a:rPr lang="ru-RU" sz="2800" dirty="0" smtClean="0">
                <a:solidFill>
                  <a:schemeClr val="tx1"/>
                </a:solidFill>
                <a:latin typeface="Times New Roman" pitchFamily="18" charset="0"/>
                <a:cs typeface="Times New Roman" pitchFamily="18" charset="0"/>
              </a:rPr>
            </a:br>
            <a:r>
              <a:rPr lang="ru-RU" sz="2800" b="1" i="1" dirty="0" smtClean="0">
                <a:solidFill>
                  <a:schemeClr val="tx1"/>
                </a:solidFill>
                <a:latin typeface="Times New Roman" pitchFamily="18" charset="0"/>
                <a:cs typeface="Times New Roman" pitchFamily="18" charset="0"/>
              </a:rPr>
              <a:t>Второй этап</a:t>
            </a:r>
            <a:r>
              <a:rPr lang="ru-RU" sz="2800" b="1" dirty="0" smtClean="0">
                <a:solidFill>
                  <a:schemeClr val="tx1"/>
                </a:solidFill>
                <a:latin typeface="Times New Roman" pitchFamily="18" charset="0"/>
                <a:cs typeface="Times New Roman" pitchFamily="18" charset="0"/>
              </a:rPr>
              <a:t> </a:t>
            </a:r>
            <a:r>
              <a:rPr lang="ru-RU" sz="2800" dirty="0" smtClean="0">
                <a:solidFill>
                  <a:schemeClr val="tx1"/>
                </a:solidFill>
                <a:latin typeface="Times New Roman" pitchFamily="18" charset="0"/>
                <a:cs typeface="Times New Roman" pitchFamily="18" charset="0"/>
              </a:rPr>
              <a:t>- выбор музыкального сопровождения. Это очень важный момент для успешной подготовки будущей хореографии.</a:t>
            </a:r>
            <a:br>
              <a:rPr lang="ru-RU" sz="2800" dirty="0" smtClean="0">
                <a:solidFill>
                  <a:schemeClr val="tx1"/>
                </a:solidFill>
                <a:latin typeface="Times New Roman" pitchFamily="18" charset="0"/>
                <a:cs typeface="Times New Roman" pitchFamily="18" charset="0"/>
              </a:rPr>
            </a:br>
            <a:endParaRPr lang="ru-RU" sz="2800" dirty="0">
              <a:solidFill>
                <a:schemeClr val="tx1"/>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83362"/>
          </a:xfrm>
        </p:spPr>
        <p:txBody>
          <a:bodyPr>
            <a:normAutofit/>
          </a:bodyPr>
          <a:lstStyle/>
          <a:p>
            <a:r>
              <a:rPr lang="ru-RU" sz="2800" b="1" i="1" dirty="0" smtClean="0">
                <a:solidFill>
                  <a:schemeClr val="tx1"/>
                </a:solidFill>
                <a:latin typeface="Times New Roman" pitchFamily="18" charset="0"/>
                <a:cs typeface="Times New Roman" pitchFamily="18" charset="0"/>
              </a:rPr>
              <a:t>Третий этап</a:t>
            </a:r>
            <a:r>
              <a:rPr lang="ru-RU" sz="2800" dirty="0" smtClean="0">
                <a:solidFill>
                  <a:schemeClr val="tx1"/>
                </a:solidFill>
                <a:latin typeface="Times New Roman" pitchFamily="18" charset="0"/>
                <a:cs typeface="Times New Roman" pitchFamily="18" charset="0"/>
              </a:rPr>
              <a:t>- непосредственное составление комбинации на определённое количество счётов (32,64 и т.п.) с учётом динамических акцентов в музыке. При составлении комбинации необходимо учесть, где будет меняться ведущая нога. </a:t>
            </a:r>
            <a:r>
              <a:rPr lang="ru-RU" sz="2800" dirty="0" smtClean="0">
                <a:solidFill>
                  <a:schemeClr val="tx1"/>
                </a:solidFill>
                <a:latin typeface="Times New Roman" pitchFamily="18" charset="0"/>
                <a:cs typeface="Times New Roman" pitchFamily="18" charset="0"/>
              </a:rPr>
              <a:t/>
            </a:r>
            <a:br>
              <a:rPr lang="ru-RU" sz="2800" dirty="0" smtClean="0">
                <a:solidFill>
                  <a:schemeClr val="tx1"/>
                </a:solidFill>
                <a:latin typeface="Times New Roman" pitchFamily="18" charset="0"/>
                <a:cs typeface="Times New Roman" pitchFamily="18" charset="0"/>
              </a:rPr>
            </a:br>
            <a:r>
              <a:rPr lang="ru-RU" sz="2800" dirty="0" smtClean="0">
                <a:solidFill>
                  <a:schemeClr val="tx1"/>
                </a:solidFill>
                <a:latin typeface="Times New Roman" pitchFamily="18" charset="0"/>
                <a:cs typeface="Times New Roman" pitchFamily="18" charset="0"/>
              </a:rPr>
              <a:t/>
            </a:r>
            <a:br>
              <a:rPr lang="ru-RU" sz="2800" dirty="0" smtClean="0">
                <a:solidFill>
                  <a:schemeClr val="tx1"/>
                </a:solidFill>
                <a:latin typeface="Times New Roman" pitchFamily="18" charset="0"/>
                <a:cs typeface="Times New Roman" pitchFamily="18" charset="0"/>
              </a:rPr>
            </a:br>
            <a:r>
              <a:rPr lang="ru-RU" sz="2800" b="1" i="1" dirty="0" smtClean="0">
                <a:solidFill>
                  <a:schemeClr val="tx1"/>
                </a:solidFill>
                <a:latin typeface="Times New Roman" pitchFamily="18" charset="0"/>
                <a:cs typeface="Times New Roman" pitchFamily="18" charset="0"/>
              </a:rPr>
              <a:t> Четвёртый этап-</a:t>
            </a:r>
            <a:r>
              <a:rPr lang="ru-RU" sz="2800" b="1" dirty="0" smtClean="0">
                <a:solidFill>
                  <a:schemeClr val="tx1"/>
                </a:solidFill>
                <a:latin typeface="Times New Roman" pitchFamily="18" charset="0"/>
                <a:cs typeface="Times New Roman" pitchFamily="18" charset="0"/>
              </a:rPr>
              <a:t> </a:t>
            </a:r>
            <a:r>
              <a:rPr lang="ru-RU" sz="2800" dirty="0" smtClean="0">
                <a:solidFill>
                  <a:schemeClr val="tx1"/>
                </a:solidFill>
                <a:latin typeface="Times New Roman" pitchFamily="18" charset="0"/>
                <a:cs typeface="Times New Roman" pitchFamily="18" charset="0"/>
              </a:rPr>
              <a:t>выбор методики для обучения комбинации (метод сложения, блок-метод, метод пирамид) и разложения комбинации по обучающей методике.</a:t>
            </a:r>
            <a:br>
              <a:rPr lang="ru-RU" sz="2800" dirty="0" smtClean="0">
                <a:solidFill>
                  <a:schemeClr val="tx1"/>
                </a:solidFill>
                <a:latin typeface="Times New Roman" pitchFamily="18" charset="0"/>
                <a:cs typeface="Times New Roman" pitchFamily="18" charset="0"/>
              </a:rPr>
            </a:br>
            <a:r>
              <a:rPr lang="ru-RU" sz="2800" dirty="0" smtClean="0">
                <a:solidFill>
                  <a:schemeClr val="tx1"/>
                </a:solidFill>
                <a:latin typeface="Times New Roman" pitchFamily="18" charset="0"/>
                <a:cs typeface="Times New Roman" pitchFamily="18" charset="0"/>
              </a:rPr>
              <a:t> </a:t>
            </a:r>
            <a:br>
              <a:rPr lang="ru-RU" sz="2800" dirty="0" smtClean="0">
                <a:solidFill>
                  <a:schemeClr val="tx1"/>
                </a:solidFill>
                <a:latin typeface="Times New Roman" pitchFamily="18" charset="0"/>
                <a:cs typeface="Times New Roman" pitchFamily="18" charset="0"/>
              </a:rPr>
            </a:br>
            <a:r>
              <a:rPr lang="ru-RU" sz="2800" b="1" i="1" dirty="0" smtClean="0">
                <a:solidFill>
                  <a:schemeClr val="tx1"/>
                </a:solidFill>
                <a:latin typeface="Times New Roman" pitchFamily="18" charset="0"/>
                <a:cs typeface="Times New Roman" pitchFamily="18" charset="0"/>
              </a:rPr>
              <a:t>Пятый, завершающий этап</a:t>
            </a:r>
            <a:r>
              <a:rPr lang="ru-RU" sz="2800" i="1" dirty="0" smtClean="0">
                <a:solidFill>
                  <a:schemeClr val="tx1"/>
                </a:solidFill>
                <a:latin typeface="Times New Roman" pitchFamily="18" charset="0"/>
                <a:cs typeface="Times New Roman" pitchFamily="18" charset="0"/>
              </a:rPr>
              <a:t>-</a:t>
            </a:r>
            <a:r>
              <a:rPr lang="ru-RU" sz="2800" dirty="0" smtClean="0">
                <a:solidFill>
                  <a:schemeClr val="tx1"/>
                </a:solidFill>
                <a:latin typeface="Times New Roman" pitchFamily="18" charset="0"/>
                <a:cs typeface="Times New Roman" pitchFamily="18" charset="0"/>
              </a:rPr>
              <a:t> выполнение полной программы по освоению комбинации с контролем над частотой сердечных сокращений. </a:t>
            </a:r>
            <a:r>
              <a:rPr lang="ru-RU" sz="2800" dirty="0" smtClean="0"/>
              <a:t/>
            </a:r>
            <a:br>
              <a:rPr lang="ru-RU" sz="2800" dirty="0" smtClean="0"/>
            </a:br>
            <a:endParaRPr lang="ru-RU"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858000"/>
          </a:xfrm>
        </p:spPr>
        <p:txBody>
          <a:bodyPr>
            <a:normAutofit fontScale="90000"/>
          </a:bodyPr>
          <a:lstStyle/>
          <a:p>
            <a:pPr algn="ctr"/>
            <a:r>
              <a:rPr lang="ru-RU" sz="4400" b="1" dirty="0" smtClean="0">
                <a:solidFill>
                  <a:schemeClr val="tx1"/>
                </a:solidFill>
                <a:latin typeface="Times New Roman" pitchFamily="18" charset="0"/>
                <a:cs typeface="Times New Roman" pitchFamily="18" charset="0"/>
              </a:rPr>
              <a:t>Свободный (фристайл) метод.</a:t>
            </a:r>
            <a:r>
              <a:rPr lang="ru-RU" sz="4400" dirty="0" smtClean="0">
                <a:solidFill>
                  <a:schemeClr val="tx1"/>
                </a:solidFill>
                <a:latin typeface="Times New Roman" pitchFamily="18" charset="0"/>
                <a:cs typeface="Times New Roman" pitchFamily="18" charset="0"/>
              </a:rPr>
              <a:t/>
            </a:r>
            <a:br>
              <a:rPr lang="ru-RU" sz="4400" dirty="0" smtClean="0">
                <a:solidFill>
                  <a:schemeClr val="tx1"/>
                </a:solidFill>
                <a:latin typeface="Times New Roman" pitchFamily="18" charset="0"/>
                <a:cs typeface="Times New Roman" pitchFamily="18" charset="0"/>
              </a:rPr>
            </a:br>
            <a:r>
              <a:rPr lang="ru-RU" sz="4400" dirty="0" smtClean="0">
                <a:solidFill>
                  <a:schemeClr val="tx1"/>
                </a:solidFill>
                <a:latin typeface="Times New Roman" pitchFamily="18" charset="0"/>
                <a:cs typeface="Times New Roman" pitchFamily="18" charset="0"/>
              </a:rPr>
              <a:t>В аэробике находит применение и свободный стиль, оставляющий тренеру возможность импровизировать в процессе занятий. Данный стиль требует высокого уровня подготовленности, он должен обладать высокой двигательной эрудицией, большим опытом работы, музыкальностью.</a:t>
            </a:r>
            <a:r>
              <a:rPr lang="ru-RU" dirty="0" smtClean="0"/>
              <a:t/>
            </a:r>
            <a:br>
              <a:rPr lang="ru-RU" dirty="0" smtClean="0"/>
            </a:b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83362"/>
          </a:xfrm>
        </p:spPr>
        <p:txBody>
          <a:bodyPr>
            <a:noAutofit/>
          </a:bodyPr>
          <a:lstStyle/>
          <a:p>
            <a:pPr algn="ctr"/>
            <a:r>
              <a:rPr lang="ru-RU" sz="3200" b="1" dirty="0" smtClean="0">
                <a:solidFill>
                  <a:schemeClr val="tx1"/>
                </a:solidFill>
                <a:latin typeface="Times New Roman" pitchFamily="18" charset="0"/>
                <a:cs typeface="Times New Roman" pitchFamily="18" charset="0"/>
              </a:rPr>
              <a:t>Методы и правила разучивания комбинаций.</a:t>
            </a:r>
            <a:r>
              <a:rPr lang="ru-RU" sz="3200" dirty="0" smtClean="0">
                <a:solidFill>
                  <a:schemeClr val="tx1"/>
                </a:solidFill>
                <a:latin typeface="Times New Roman" pitchFamily="18" charset="0"/>
                <a:cs typeface="Times New Roman" pitchFamily="18" charset="0"/>
              </a:rPr>
              <a:t/>
            </a:r>
            <a:br>
              <a:rPr lang="ru-RU" sz="3200" dirty="0" smtClean="0">
                <a:solidFill>
                  <a:schemeClr val="tx1"/>
                </a:solidFill>
                <a:latin typeface="Times New Roman" pitchFamily="18" charset="0"/>
                <a:cs typeface="Times New Roman" pitchFamily="18" charset="0"/>
              </a:rPr>
            </a:br>
            <a:r>
              <a:rPr lang="ru-RU" sz="3200" dirty="0" smtClean="0">
                <a:solidFill>
                  <a:schemeClr val="tx1"/>
                </a:solidFill>
                <a:latin typeface="Times New Roman" pitchFamily="18" charset="0"/>
                <a:cs typeface="Times New Roman" pitchFamily="18" charset="0"/>
              </a:rPr>
              <a:t>Разучивание упражнений обязательно должно проходить с музыкальным сопровождением. Для начинающих рекомендуется невысокий музыкальный ритм (120-130 движений/мин.). </a:t>
            </a:r>
            <a:br>
              <a:rPr lang="ru-RU" sz="3200" dirty="0" smtClean="0">
                <a:solidFill>
                  <a:schemeClr val="tx1"/>
                </a:solidFill>
                <a:latin typeface="Times New Roman" pitchFamily="18" charset="0"/>
                <a:cs typeface="Times New Roman" pitchFamily="18" charset="0"/>
              </a:rPr>
            </a:br>
            <a:r>
              <a:rPr lang="ru-RU" sz="3200" dirty="0" smtClean="0">
                <a:solidFill>
                  <a:schemeClr val="tx1"/>
                </a:solidFill>
                <a:latin typeface="Times New Roman" pitchFamily="18" charset="0"/>
                <a:cs typeface="Times New Roman" pitchFamily="18" charset="0"/>
              </a:rPr>
              <a:t>Постепенно базовые шаги объединяются в так называемые «блоки». Блок может повторяться несколько раз до тех пор, пока занимающийся не овладел связкой.</a:t>
            </a:r>
            <a:br>
              <a:rPr lang="ru-RU" sz="3200" dirty="0" smtClean="0">
                <a:solidFill>
                  <a:schemeClr val="tx1"/>
                </a:solidFill>
                <a:latin typeface="Times New Roman" pitchFamily="18" charset="0"/>
                <a:cs typeface="Times New Roman" pitchFamily="18" charset="0"/>
              </a:rPr>
            </a:br>
            <a:r>
              <a:rPr lang="ru-RU" sz="3200" dirty="0" smtClean="0">
                <a:solidFill>
                  <a:schemeClr val="tx1"/>
                </a:solidFill>
                <a:latin typeface="Times New Roman" pitchFamily="18" charset="0"/>
                <a:cs typeface="Times New Roman" pitchFamily="18" charset="0"/>
              </a:rPr>
              <a:t>Затем добавляются движения руками, повороты вокруг своей оси, способствующие развитию координационных способностей. </a:t>
            </a:r>
            <a:endParaRPr lang="ru-RU" sz="3200" dirty="0">
              <a:solidFill>
                <a:schemeClr val="tx1"/>
              </a:solidFill>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78562"/>
          </a:xfrm>
        </p:spPr>
        <p:txBody>
          <a:bodyPr>
            <a:normAutofit fontScale="90000"/>
          </a:bodyPr>
          <a:lstStyle/>
          <a:p>
            <a:r>
              <a:rPr lang="ru-RU" sz="4400" b="1" dirty="0" smtClean="0">
                <a:solidFill>
                  <a:schemeClr val="tx1"/>
                </a:solidFill>
                <a:latin typeface="Times New Roman" pitchFamily="18" charset="0"/>
                <a:cs typeface="Times New Roman" pitchFamily="18" charset="0"/>
              </a:rPr>
              <a:t>Условно можно выделить несколько методов разучивания комбинаций:</a:t>
            </a:r>
            <a:r>
              <a:rPr lang="ru-RU" sz="4400" dirty="0" smtClean="0">
                <a:solidFill>
                  <a:schemeClr val="tx1"/>
                </a:solidFill>
                <a:latin typeface="Times New Roman" pitchFamily="18" charset="0"/>
                <a:cs typeface="Times New Roman" pitchFamily="18" charset="0"/>
              </a:rPr>
              <a:t/>
            </a:r>
            <a:br>
              <a:rPr lang="ru-RU" sz="4400" dirty="0" smtClean="0">
                <a:solidFill>
                  <a:schemeClr val="tx1"/>
                </a:solidFill>
                <a:latin typeface="Times New Roman" pitchFamily="18" charset="0"/>
                <a:cs typeface="Times New Roman" pitchFamily="18" charset="0"/>
              </a:rPr>
            </a:br>
            <a:r>
              <a:rPr lang="ru-RU" sz="4400" dirty="0" smtClean="0">
                <a:solidFill>
                  <a:schemeClr val="tx1"/>
                </a:solidFill>
                <a:latin typeface="Times New Roman" pitchFamily="18" charset="0"/>
                <a:cs typeface="Times New Roman" pitchFamily="18" charset="0"/>
              </a:rPr>
              <a:t>- метод линейной прогрессии;</a:t>
            </a:r>
            <a:br>
              <a:rPr lang="ru-RU" sz="4400" dirty="0" smtClean="0">
                <a:solidFill>
                  <a:schemeClr val="tx1"/>
                </a:solidFill>
                <a:latin typeface="Times New Roman" pitchFamily="18" charset="0"/>
                <a:cs typeface="Times New Roman" pitchFamily="18" charset="0"/>
              </a:rPr>
            </a:br>
            <a:r>
              <a:rPr lang="ru-RU" sz="4400" dirty="0" smtClean="0">
                <a:solidFill>
                  <a:schemeClr val="tx1"/>
                </a:solidFill>
                <a:latin typeface="Times New Roman" pitchFamily="18" charset="0"/>
                <a:cs typeface="Times New Roman" pitchFamily="18" charset="0"/>
              </a:rPr>
              <a:t>- метод от «головы к хвосту»;</a:t>
            </a:r>
            <a:br>
              <a:rPr lang="ru-RU" sz="4400" dirty="0" smtClean="0">
                <a:solidFill>
                  <a:schemeClr val="tx1"/>
                </a:solidFill>
                <a:latin typeface="Times New Roman" pitchFamily="18" charset="0"/>
                <a:cs typeface="Times New Roman" pitchFamily="18" charset="0"/>
              </a:rPr>
            </a:br>
            <a:r>
              <a:rPr lang="ru-RU" sz="4400" dirty="0" smtClean="0">
                <a:solidFill>
                  <a:schemeClr val="tx1"/>
                </a:solidFill>
                <a:latin typeface="Times New Roman" pitchFamily="18" charset="0"/>
                <a:cs typeface="Times New Roman" pitchFamily="18" charset="0"/>
              </a:rPr>
              <a:t>- метод сложения;</a:t>
            </a:r>
            <a:br>
              <a:rPr lang="ru-RU" sz="4400" dirty="0" smtClean="0">
                <a:solidFill>
                  <a:schemeClr val="tx1"/>
                </a:solidFill>
                <a:latin typeface="Times New Roman" pitchFamily="18" charset="0"/>
                <a:cs typeface="Times New Roman" pitchFamily="18" charset="0"/>
              </a:rPr>
            </a:br>
            <a:r>
              <a:rPr lang="ru-RU" sz="4400" dirty="0" smtClean="0">
                <a:solidFill>
                  <a:schemeClr val="tx1"/>
                </a:solidFill>
                <a:latin typeface="Times New Roman" pitchFamily="18" charset="0"/>
                <a:cs typeface="Times New Roman" pitchFamily="18" charset="0"/>
              </a:rPr>
              <a:t>- </a:t>
            </a:r>
            <a:r>
              <a:rPr lang="ru-RU" sz="4400" dirty="0" smtClean="0">
                <a:solidFill>
                  <a:schemeClr val="tx1"/>
                </a:solidFill>
                <a:latin typeface="Times New Roman" pitchFamily="18" charset="0"/>
                <a:cs typeface="Times New Roman" pitchFamily="18" charset="0"/>
              </a:rPr>
              <a:t>метод замен (усложнения);</a:t>
            </a:r>
            <a:br>
              <a:rPr lang="ru-RU" sz="4400" dirty="0" smtClean="0">
                <a:solidFill>
                  <a:schemeClr val="tx1"/>
                </a:solidFill>
                <a:latin typeface="Times New Roman" pitchFamily="18" charset="0"/>
                <a:cs typeface="Times New Roman" pitchFamily="18" charset="0"/>
              </a:rPr>
            </a:br>
            <a:r>
              <a:rPr lang="ru-RU" sz="4400" dirty="0" smtClean="0">
                <a:solidFill>
                  <a:schemeClr val="tx1"/>
                </a:solidFill>
                <a:latin typeface="Times New Roman" pitchFamily="18" charset="0"/>
                <a:cs typeface="Times New Roman" pitchFamily="18" charset="0"/>
              </a:rPr>
              <a:t>- метод блоков;</a:t>
            </a:r>
            <a:br>
              <a:rPr lang="ru-RU" sz="4400" dirty="0" smtClean="0">
                <a:solidFill>
                  <a:schemeClr val="tx1"/>
                </a:solidFill>
                <a:latin typeface="Times New Roman" pitchFamily="18" charset="0"/>
                <a:cs typeface="Times New Roman" pitchFamily="18" charset="0"/>
              </a:rPr>
            </a:br>
            <a:r>
              <a:rPr lang="ru-RU" sz="4400" dirty="0" smtClean="0">
                <a:solidFill>
                  <a:schemeClr val="tx1"/>
                </a:solidFill>
                <a:latin typeface="Times New Roman" pitchFamily="18" charset="0"/>
                <a:cs typeface="Times New Roman" pitchFamily="18" charset="0"/>
              </a:rPr>
              <a:t>- метод деления (пирамид).</a:t>
            </a:r>
            <a:r>
              <a:rPr lang="ru-RU" dirty="0" smtClean="0"/>
              <a:t/>
            </a:r>
            <a:br>
              <a:rPr lang="ru-RU" dirty="0" smtClean="0"/>
            </a:b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0"/>
            <a:ext cx="8305800" cy="6553200"/>
          </a:xfrm>
        </p:spPr>
        <p:txBody>
          <a:bodyPr>
            <a:normAutofit fontScale="90000"/>
          </a:bodyPr>
          <a:lstStyle/>
          <a:p>
            <a:r>
              <a:rPr lang="ru-RU" sz="3100" b="1" dirty="0" smtClean="0">
                <a:solidFill>
                  <a:schemeClr val="tx1"/>
                </a:solidFill>
                <a:latin typeface="Times New Roman" pitchFamily="18" charset="0"/>
                <a:cs typeface="Times New Roman" pitchFamily="18" charset="0"/>
              </a:rPr>
              <a:t/>
            </a:r>
            <a:br>
              <a:rPr lang="ru-RU" sz="3100" b="1" dirty="0" smtClean="0">
                <a:solidFill>
                  <a:schemeClr val="tx1"/>
                </a:solidFill>
                <a:latin typeface="Times New Roman" pitchFamily="18" charset="0"/>
                <a:cs typeface="Times New Roman" pitchFamily="18" charset="0"/>
              </a:rPr>
            </a:br>
            <a:r>
              <a:rPr lang="ru-RU" sz="3100" b="1" dirty="0" smtClean="0">
                <a:solidFill>
                  <a:schemeClr val="tx1"/>
                </a:solidFill>
                <a:latin typeface="Times New Roman" pitchFamily="18" charset="0"/>
                <a:cs typeface="Times New Roman" pitchFamily="18" charset="0"/>
              </a:rPr>
              <a:t/>
            </a:r>
            <a:br>
              <a:rPr lang="ru-RU" sz="3100" b="1" dirty="0" smtClean="0">
                <a:solidFill>
                  <a:schemeClr val="tx1"/>
                </a:solidFill>
                <a:latin typeface="Times New Roman" pitchFamily="18" charset="0"/>
                <a:cs typeface="Times New Roman" pitchFamily="18" charset="0"/>
              </a:rPr>
            </a:br>
            <a:r>
              <a:rPr lang="ru-RU" sz="3100" b="1" dirty="0" smtClean="0">
                <a:solidFill>
                  <a:schemeClr val="tx1"/>
                </a:solidFill>
                <a:latin typeface="Times New Roman" pitchFamily="18" charset="0"/>
                <a:cs typeface="Times New Roman" pitchFamily="18" charset="0"/>
              </a:rPr>
              <a:t/>
            </a:r>
            <a:br>
              <a:rPr lang="ru-RU" sz="3100" b="1" dirty="0" smtClean="0">
                <a:solidFill>
                  <a:schemeClr val="tx1"/>
                </a:solidFill>
                <a:latin typeface="Times New Roman" pitchFamily="18" charset="0"/>
                <a:cs typeface="Times New Roman" pitchFamily="18" charset="0"/>
              </a:rPr>
            </a:br>
            <a:r>
              <a:rPr lang="ru-RU" sz="3100" b="1" dirty="0" smtClean="0">
                <a:solidFill>
                  <a:schemeClr val="tx1"/>
                </a:solidFill>
                <a:latin typeface="Times New Roman" pitchFamily="18" charset="0"/>
                <a:cs typeface="Times New Roman" pitchFamily="18" charset="0"/>
              </a:rPr>
              <a:t>Метод </a:t>
            </a:r>
            <a:r>
              <a:rPr lang="ru-RU" sz="3100" b="1" dirty="0" smtClean="0">
                <a:solidFill>
                  <a:schemeClr val="tx1"/>
                </a:solidFill>
                <a:latin typeface="Times New Roman" pitchFamily="18" charset="0"/>
                <a:cs typeface="Times New Roman" pitchFamily="18" charset="0"/>
              </a:rPr>
              <a:t>линейной прогрессии.</a:t>
            </a:r>
            <a:r>
              <a:rPr lang="ru-RU" sz="3100" dirty="0" smtClean="0">
                <a:solidFill>
                  <a:schemeClr val="tx1"/>
                </a:solidFill>
                <a:latin typeface="Times New Roman" pitchFamily="18" charset="0"/>
                <a:cs typeface="Times New Roman" pitchFamily="18" charset="0"/>
              </a:rPr>
              <a:t/>
            </a:r>
            <a:br>
              <a:rPr lang="ru-RU" sz="3100" dirty="0" smtClean="0">
                <a:solidFill>
                  <a:schemeClr val="tx1"/>
                </a:solidFill>
                <a:latin typeface="Times New Roman" pitchFamily="18" charset="0"/>
                <a:cs typeface="Times New Roman" pitchFamily="18" charset="0"/>
              </a:rPr>
            </a:br>
            <a:r>
              <a:rPr lang="ru-RU" sz="3100" dirty="0" smtClean="0">
                <a:solidFill>
                  <a:schemeClr val="tx1"/>
                </a:solidFill>
                <a:latin typeface="Times New Roman" pitchFamily="18" charset="0"/>
                <a:cs typeface="Times New Roman" pitchFamily="18" charset="0"/>
              </a:rPr>
              <a:t>При линейном методе сначала многократно повторяется тот или иной элемент ногами (например, V), затем, продолжая выполнять его, добавляют движение руками. Затем можно усложнять элемент за счёт изменения направления, темпа и т. п. Далее переходят к другому элементу.</a:t>
            </a:r>
            <a:br>
              <a:rPr lang="ru-RU" sz="3100" dirty="0" smtClean="0">
                <a:solidFill>
                  <a:schemeClr val="tx1"/>
                </a:solidFill>
                <a:latin typeface="Times New Roman" pitchFamily="18" charset="0"/>
                <a:cs typeface="Times New Roman" pitchFamily="18" charset="0"/>
              </a:rPr>
            </a:br>
            <a:r>
              <a:rPr lang="ru-RU" sz="3100" dirty="0" smtClean="0">
                <a:solidFill>
                  <a:schemeClr val="tx1"/>
                </a:solidFill>
                <a:latin typeface="Times New Roman" pitchFamily="18" charset="0"/>
                <a:cs typeface="Times New Roman" pitchFamily="18" charset="0"/>
              </a:rPr>
              <a:t>Таким образом, выстраивается некая цепочка из элементов. </a:t>
            </a:r>
            <a:br>
              <a:rPr lang="ru-RU" sz="3100" dirty="0" smtClean="0">
                <a:solidFill>
                  <a:schemeClr val="tx1"/>
                </a:solidFill>
                <a:latin typeface="Times New Roman" pitchFamily="18" charset="0"/>
                <a:cs typeface="Times New Roman" pitchFamily="18" charset="0"/>
              </a:rPr>
            </a:br>
            <a:r>
              <a:rPr lang="ru-RU" sz="3100" dirty="0" smtClean="0">
                <a:solidFill>
                  <a:schemeClr val="tx1"/>
                </a:solidFill>
                <a:latin typeface="Times New Roman" pitchFamily="18" charset="0"/>
                <a:cs typeface="Times New Roman" pitchFamily="18" charset="0"/>
              </a:rPr>
              <a:t> </a:t>
            </a:r>
            <a:r>
              <a:rPr lang="ru-RU" sz="3100" i="1" dirty="0" smtClean="0">
                <a:solidFill>
                  <a:schemeClr val="tx1"/>
                </a:solidFill>
                <a:latin typeface="Times New Roman" pitchFamily="18" charset="0"/>
                <a:cs typeface="Times New Roman" pitchFamily="18" charset="0"/>
              </a:rPr>
              <a:t>Например</a:t>
            </a:r>
            <a:r>
              <a:rPr lang="ru-RU" sz="3100" i="1" dirty="0" smtClean="0">
                <a:solidFill>
                  <a:schemeClr val="tx1"/>
                </a:solidFill>
                <a:latin typeface="Times New Roman" pitchFamily="18" charset="0"/>
                <a:cs typeface="Times New Roman" pitchFamily="18" charset="0"/>
              </a:rPr>
              <a:t>, </a:t>
            </a:r>
            <a:r>
              <a:rPr lang="ru-RU" sz="3100" i="1" dirty="0" err="1" smtClean="0">
                <a:solidFill>
                  <a:schemeClr val="tx1"/>
                </a:solidFill>
                <a:latin typeface="Times New Roman" pitchFamily="18" charset="0"/>
                <a:cs typeface="Times New Roman" pitchFamily="18" charset="0"/>
              </a:rPr>
              <a:t>V-step</a:t>
            </a:r>
            <a:r>
              <a:rPr lang="ru-RU" sz="3100" i="1" dirty="0" smtClean="0">
                <a:solidFill>
                  <a:schemeClr val="tx1"/>
                </a:solidFill>
                <a:latin typeface="Times New Roman" pitchFamily="18" charset="0"/>
                <a:cs typeface="Times New Roman" pitchFamily="18" charset="0"/>
              </a:rPr>
              <a:t> выполняем 8 раз с правой, затем добавляем движения руками, после переходим к выполнению «</a:t>
            </a:r>
            <a:r>
              <a:rPr lang="en-US" sz="3100" i="1" dirty="0" smtClean="0">
                <a:solidFill>
                  <a:schemeClr val="tx1"/>
                </a:solidFill>
                <a:latin typeface="Times New Roman" pitchFamily="18" charset="0"/>
                <a:cs typeface="Times New Roman" pitchFamily="18" charset="0"/>
              </a:rPr>
              <a:t>Mambo</a:t>
            </a:r>
            <a:r>
              <a:rPr lang="ru-RU" sz="3100" i="1" dirty="0" smtClean="0">
                <a:solidFill>
                  <a:schemeClr val="tx1"/>
                </a:solidFill>
                <a:latin typeface="Times New Roman" pitchFamily="18" charset="0"/>
                <a:cs typeface="Times New Roman" pitchFamily="18" charset="0"/>
              </a:rPr>
              <a:t>». К </a:t>
            </a:r>
            <a:r>
              <a:rPr lang="ru-RU" sz="3100" i="1" dirty="0" err="1" smtClean="0">
                <a:solidFill>
                  <a:schemeClr val="tx1"/>
                </a:solidFill>
                <a:latin typeface="Times New Roman" pitchFamily="18" charset="0"/>
                <a:cs typeface="Times New Roman" pitchFamily="18" charset="0"/>
              </a:rPr>
              <a:t>V-step</a:t>
            </a:r>
            <a:r>
              <a:rPr lang="ru-RU" sz="3100" i="1" dirty="0" smtClean="0">
                <a:solidFill>
                  <a:schemeClr val="tx1"/>
                </a:solidFill>
                <a:latin typeface="Times New Roman" pitchFamily="18" charset="0"/>
                <a:cs typeface="Times New Roman" pitchFamily="18" charset="0"/>
              </a:rPr>
              <a:t> уже не возвращаясь и т. д. </a:t>
            </a:r>
            <a:r>
              <a:rPr lang="ru-RU" sz="3100" dirty="0" smtClean="0">
                <a:solidFill>
                  <a:schemeClr val="tx1"/>
                </a:solidFill>
                <a:latin typeface="Times New Roman" pitchFamily="18" charset="0"/>
                <a:cs typeface="Times New Roman" pitchFamily="18" charset="0"/>
              </a:rPr>
              <a:t/>
            </a:r>
            <a:br>
              <a:rPr lang="ru-RU" sz="3100" dirty="0" smtClean="0">
                <a:solidFill>
                  <a:schemeClr val="tx1"/>
                </a:solidFill>
                <a:latin typeface="Times New Roman" pitchFamily="18" charset="0"/>
                <a:cs typeface="Times New Roman" pitchFamily="18" charset="0"/>
              </a:rPr>
            </a:br>
            <a:r>
              <a:rPr lang="ru-RU" sz="3100" i="1" dirty="0" smtClean="0">
                <a:solidFill>
                  <a:schemeClr val="tx1"/>
                </a:solidFill>
                <a:latin typeface="Times New Roman" pitchFamily="18" charset="0"/>
                <a:cs typeface="Times New Roman" pitchFamily="18" charset="0"/>
              </a:rPr>
              <a:t>А+Б+В+Г+Д…….</a:t>
            </a:r>
            <a:r>
              <a:rPr lang="ru-RU" sz="3100" i="1" dirty="0" smtClean="0">
                <a:solidFill>
                  <a:schemeClr val="tx1"/>
                </a:solidFill>
                <a:latin typeface="Times New Roman" pitchFamily="18" charset="0"/>
                <a:cs typeface="Times New Roman" pitchFamily="18" charset="0"/>
              </a:rPr>
              <a:t>А</a:t>
            </a:r>
            <a:endParaRPr lang="ru-RU"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83362"/>
          </a:xfrm>
        </p:spPr>
        <p:txBody>
          <a:bodyPr>
            <a:normAutofit fontScale="90000"/>
          </a:bodyPr>
          <a:lstStyle/>
          <a:p>
            <a:r>
              <a:rPr lang="ru-RU" sz="3100" b="1" dirty="0" smtClean="0">
                <a:solidFill>
                  <a:schemeClr val="tx1"/>
                </a:solidFill>
                <a:latin typeface="Times New Roman" pitchFamily="18" charset="0"/>
                <a:cs typeface="Times New Roman" pitchFamily="18" charset="0"/>
              </a:rPr>
              <a:t>Метод «от головы к хвосту».</a:t>
            </a:r>
            <a:r>
              <a:rPr lang="ru-RU" sz="3100" dirty="0" smtClean="0">
                <a:solidFill>
                  <a:schemeClr val="tx1"/>
                </a:solidFill>
                <a:latin typeface="Times New Roman" pitchFamily="18" charset="0"/>
                <a:cs typeface="Times New Roman" pitchFamily="18" charset="0"/>
              </a:rPr>
              <a:t/>
            </a:r>
            <a:br>
              <a:rPr lang="ru-RU" sz="3100" dirty="0" smtClean="0">
                <a:solidFill>
                  <a:schemeClr val="tx1"/>
                </a:solidFill>
                <a:latin typeface="Times New Roman" pitchFamily="18" charset="0"/>
                <a:cs typeface="Times New Roman" pitchFamily="18" charset="0"/>
              </a:rPr>
            </a:br>
            <a:r>
              <a:rPr lang="ru-RU" sz="3100" dirty="0" smtClean="0">
                <a:solidFill>
                  <a:schemeClr val="tx1"/>
                </a:solidFill>
                <a:latin typeface="Times New Roman" pitchFamily="18" charset="0"/>
                <a:cs typeface="Times New Roman" pitchFamily="18" charset="0"/>
              </a:rPr>
              <a:t>Вначале выполняется и многократно повторяется упражнение «А», затем «Б», затем снова возвращаемся к упражнению «А» и соединяем его с упражнением «Б». Каждое упражнение повторяется многократно. Разучивается новое движение «В». Затем следует тренировка соединения «Б-В» (упражнение «А» не повторяется), далее следующее - «Г» и т. д. </a:t>
            </a:r>
            <a:br>
              <a:rPr lang="ru-RU" sz="3100" dirty="0" smtClean="0">
                <a:solidFill>
                  <a:schemeClr val="tx1"/>
                </a:solidFill>
                <a:latin typeface="Times New Roman" pitchFamily="18" charset="0"/>
                <a:cs typeface="Times New Roman" pitchFamily="18" charset="0"/>
              </a:rPr>
            </a:br>
            <a:r>
              <a:rPr lang="ru-RU" sz="3100" dirty="0" smtClean="0">
                <a:solidFill>
                  <a:schemeClr val="tx1"/>
                </a:solidFill>
                <a:latin typeface="Times New Roman" pitchFamily="18" charset="0"/>
                <a:cs typeface="Times New Roman" pitchFamily="18" charset="0"/>
              </a:rPr>
              <a:t> </a:t>
            </a:r>
            <a:br>
              <a:rPr lang="ru-RU" sz="3100" dirty="0" smtClean="0">
                <a:solidFill>
                  <a:schemeClr val="tx1"/>
                </a:solidFill>
                <a:latin typeface="Times New Roman" pitchFamily="18" charset="0"/>
                <a:cs typeface="Times New Roman" pitchFamily="18" charset="0"/>
              </a:rPr>
            </a:br>
            <a:r>
              <a:rPr lang="ru-RU" sz="3100" i="1" dirty="0" smtClean="0">
                <a:solidFill>
                  <a:schemeClr val="tx1"/>
                </a:solidFill>
                <a:latin typeface="Times New Roman" pitchFamily="18" charset="0"/>
                <a:cs typeface="Times New Roman" pitchFamily="18" charset="0"/>
              </a:rPr>
              <a:t>Например, выполняем </a:t>
            </a:r>
            <a:r>
              <a:rPr lang="ru-RU" sz="3100" i="1" dirty="0" err="1" smtClean="0">
                <a:solidFill>
                  <a:schemeClr val="tx1"/>
                </a:solidFill>
                <a:latin typeface="Times New Roman" pitchFamily="18" charset="0"/>
                <a:cs typeface="Times New Roman" pitchFamily="18" charset="0"/>
              </a:rPr>
              <a:t>V-step</a:t>
            </a:r>
            <a:r>
              <a:rPr lang="ru-RU" sz="3100" i="1" dirty="0" smtClean="0">
                <a:solidFill>
                  <a:schemeClr val="tx1"/>
                </a:solidFill>
                <a:latin typeface="Times New Roman" pitchFamily="18" charset="0"/>
                <a:cs typeface="Times New Roman" pitchFamily="18" charset="0"/>
              </a:rPr>
              <a:t>, затем </a:t>
            </a:r>
            <a:r>
              <a:rPr lang="ru-RU" sz="3100" i="1" dirty="0" err="1" smtClean="0">
                <a:solidFill>
                  <a:schemeClr val="tx1"/>
                </a:solidFill>
                <a:latin typeface="Times New Roman" pitchFamily="18" charset="0"/>
                <a:cs typeface="Times New Roman" pitchFamily="18" charset="0"/>
              </a:rPr>
              <a:t>Step</a:t>
            </a:r>
            <a:r>
              <a:rPr lang="ru-RU" sz="3100" i="1" dirty="0" smtClean="0">
                <a:solidFill>
                  <a:schemeClr val="tx1"/>
                </a:solidFill>
                <a:latin typeface="Times New Roman" pitchFamily="18" charset="0"/>
                <a:cs typeface="Times New Roman" pitchFamily="18" charset="0"/>
              </a:rPr>
              <a:t> </a:t>
            </a:r>
            <a:r>
              <a:rPr lang="ru-RU" sz="3100" i="1" dirty="0" err="1" smtClean="0">
                <a:solidFill>
                  <a:schemeClr val="tx1"/>
                </a:solidFill>
                <a:latin typeface="Times New Roman" pitchFamily="18" charset="0"/>
                <a:cs typeface="Times New Roman" pitchFamily="18" charset="0"/>
              </a:rPr>
              <a:t>touch</a:t>
            </a:r>
            <a:r>
              <a:rPr lang="ru-RU" sz="3100" i="1" dirty="0" smtClean="0">
                <a:solidFill>
                  <a:schemeClr val="tx1"/>
                </a:solidFill>
                <a:latin typeface="Times New Roman" pitchFamily="18" charset="0"/>
                <a:cs typeface="Times New Roman" pitchFamily="18" charset="0"/>
              </a:rPr>
              <a:t>. Далее выполняем эти два шага в соединении. После переходим к </a:t>
            </a:r>
            <a:r>
              <a:rPr lang="ru-RU" sz="3100" i="1" dirty="0" err="1" smtClean="0">
                <a:solidFill>
                  <a:schemeClr val="tx1"/>
                </a:solidFill>
                <a:latin typeface="Times New Roman" pitchFamily="18" charset="0"/>
                <a:cs typeface="Times New Roman" pitchFamily="18" charset="0"/>
              </a:rPr>
              <a:t>Cross</a:t>
            </a:r>
            <a:r>
              <a:rPr lang="ru-RU" sz="3100" i="1" dirty="0" smtClean="0">
                <a:solidFill>
                  <a:schemeClr val="tx1"/>
                </a:solidFill>
                <a:latin typeface="Times New Roman" pitchFamily="18" charset="0"/>
                <a:cs typeface="Times New Roman" pitchFamily="18" charset="0"/>
              </a:rPr>
              <a:t> и выполняем его в соединении с предыдущим шагом, то есть со </a:t>
            </a:r>
            <a:r>
              <a:rPr lang="ru-RU" sz="3100" i="1" dirty="0" err="1" smtClean="0">
                <a:solidFill>
                  <a:schemeClr val="tx1"/>
                </a:solidFill>
                <a:latin typeface="Times New Roman" pitchFamily="18" charset="0"/>
                <a:cs typeface="Times New Roman" pitchFamily="18" charset="0"/>
              </a:rPr>
              <a:t>Step</a:t>
            </a:r>
            <a:r>
              <a:rPr lang="ru-RU" sz="3100" i="1" dirty="0" smtClean="0">
                <a:solidFill>
                  <a:schemeClr val="tx1"/>
                </a:solidFill>
                <a:latin typeface="Times New Roman" pitchFamily="18" charset="0"/>
                <a:cs typeface="Times New Roman" pitchFamily="18" charset="0"/>
              </a:rPr>
              <a:t> </a:t>
            </a:r>
            <a:r>
              <a:rPr lang="ru-RU" sz="3100" i="1" dirty="0" err="1" smtClean="0">
                <a:solidFill>
                  <a:schemeClr val="tx1"/>
                </a:solidFill>
                <a:latin typeface="Times New Roman" pitchFamily="18" charset="0"/>
                <a:cs typeface="Times New Roman" pitchFamily="18" charset="0"/>
              </a:rPr>
              <a:t>touch</a:t>
            </a:r>
            <a:r>
              <a:rPr lang="ru-RU" sz="3100" i="1" dirty="0" smtClean="0">
                <a:solidFill>
                  <a:schemeClr val="tx1"/>
                </a:solidFill>
                <a:latin typeface="Times New Roman" pitchFamily="18" charset="0"/>
                <a:cs typeface="Times New Roman" pitchFamily="18" charset="0"/>
              </a:rPr>
              <a:t>, к шагу </a:t>
            </a:r>
            <a:r>
              <a:rPr lang="ru-RU" sz="3100" i="1" dirty="0" err="1" smtClean="0">
                <a:solidFill>
                  <a:schemeClr val="tx1"/>
                </a:solidFill>
                <a:latin typeface="Times New Roman" pitchFamily="18" charset="0"/>
                <a:cs typeface="Times New Roman" pitchFamily="18" charset="0"/>
              </a:rPr>
              <a:t>V-step</a:t>
            </a:r>
            <a:r>
              <a:rPr lang="ru-RU" sz="3100" i="1" dirty="0" smtClean="0">
                <a:solidFill>
                  <a:schemeClr val="tx1"/>
                </a:solidFill>
                <a:latin typeface="Times New Roman" pitchFamily="18" charset="0"/>
                <a:cs typeface="Times New Roman" pitchFamily="18" charset="0"/>
              </a:rPr>
              <a:t> уже не возвращаемся и т. </a:t>
            </a:r>
            <a:r>
              <a:rPr lang="ru-RU" sz="3100" i="1" dirty="0" smtClean="0">
                <a:solidFill>
                  <a:schemeClr val="tx1"/>
                </a:solidFill>
                <a:latin typeface="Times New Roman" pitchFamily="18" charset="0"/>
                <a:cs typeface="Times New Roman" pitchFamily="18" charset="0"/>
              </a:rPr>
              <a:t>Д.</a:t>
            </a:r>
            <a:endParaRPr lang="ru-RU"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211762"/>
          </a:xfrm>
        </p:spPr>
        <p:txBody>
          <a:bodyPr>
            <a:normAutofit fontScale="90000"/>
          </a:bodyPr>
          <a:lstStyle/>
          <a:p>
            <a:r>
              <a:rPr lang="ru-RU" b="1" dirty="0" smtClean="0">
                <a:solidFill>
                  <a:schemeClr val="tx1"/>
                </a:solidFill>
                <a:latin typeface="Times New Roman" pitchFamily="18" charset="0"/>
                <a:cs typeface="Times New Roman" pitchFamily="18" charset="0"/>
              </a:rPr>
              <a:t>Метод обучения – сложение.</a:t>
            </a:r>
            <a:r>
              <a:rPr lang="ru-RU" dirty="0" smtClean="0">
                <a:solidFill>
                  <a:schemeClr val="tx1"/>
                </a:solidFill>
                <a:latin typeface="Times New Roman" pitchFamily="18" charset="0"/>
                <a:cs typeface="Times New Roman" pitchFamily="18" charset="0"/>
              </a:rPr>
              <a:t/>
            </a:r>
            <a:br>
              <a:rPr lang="ru-RU" dirty="0" smtClean="0">
                <a:solidFill>
                  <a:schemeClr val="tx1"/>
                </a:solidFill>
                <a:latin typeface="Times New Roman" pitchFamily="18" charset="0"/>
                <a:cs typeface="Times New Roman" pitchFamily="18" charset="0"/>
              </a:rPr>
            </a:br>
            <a:r>
              <a:rPr lang="ru-RU" dirty="0" smtClean="0">
                <a:solidFill>
                  <a:schemeClr val="tx1"/>
                </a:solidFill>
                <a:latin typeface="Times New Roman" pitchFamily="18" charset="0"/>
                <a:cs typeface="Times New Roman" pitchFamily="18" charset="0"/>
              </a:rPr>
              <a:t>А+Б+В+Г Многократно повторяем шаг А, затем шаг Б…. соединяем их, затем учим шаг В… соединяем А+Б+В+В, затем учим шаг Г…соединяем А+Б+В+Г…. И.т.д.</a:t>
            </a:r>
            <a:r>
              <a:rPr lang="ru-RU" dirty="0" smtClean="0"/>
              <a:t/>
            </a:r>
            <a:br>
              <a:rPr lang="ru-RU" dirty="0" smtClean="0"/>
            </a:b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20</TotalTime>
  <Words>100</Words>
  <PresentationFormat>Экран (4:3)</PresentationFormat>
  <Paragraphs>14</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Поток</vt:lpstr>
      <vt:lpstr>Аэробная комбинация и ее основа. В создании комбинаций выделяются два направления: регламентированный (структурный) и свободный (фристайл) методы</vt:lpstr>
      <vt:lpstr>Регламентированный (структурный) метод.    Состоит из нескольких этапов:   Первый этап - подбор элементов, которые будут включены в комбинацию. Выбор должен соответствовать уровню подготовленности группы, с одной стороны, и поставленным задачам - с другой.    Второй этап - выбор музыкального сопровождения. Это очень важный момент для успешной подготовки будущей хореографии. </vt:lpstr>
      <vt:lpstr>Третий этап- непосредственное составление комбинации на определённое количество счётов (32,64 и т.п.) с учётом динамических акцентов в музыке. При составлении комбинации необходимо учесть, где будет меняться ведущая нога.    Четвёртый этап- выбор методики для обучения комбинации (метод сложения, блок-метод, метод пирамид) и разложения комбинации по обучающей методике.   Пятый, завершающий этап- выполнение полной программы по освоению комбинации с контролем над частотой сердечных сокращений.  </vt:lpstr>
      <vt:lpstr>Свободный (фристайл) метод. В аэробике находит применение и свободный стиль, оставляющий тренеру возможность импровизировать в процессе занятий. Данный стиль требует высокого уровня подготовленности, он должен обладать высокой двигательной эрудицией, большим опытом работы, музыкальностью. </vt:lpstr>
      <vt:lpstr>Методы и правила разучивания комбинаций. Разучивание упражнений обязательно должно проходить с музыкальным сопровождением. Для начинающих рекомендуется невысокий музыкальный ритм (120-130 движений/мин.).  Постепенно базовые шаги объединяются в так называемые «блоки». Блок может повторяться несколько раз до тех пор, пока занимающийся не овладел связкой. Затем добавляются движения руками, повороты вокруг своей оси, способствующие развитию координационных способностей. </vt:lpstr>
      <vt:lpstr>Условно можно выделить несколько методов разучивания комбинаций: - метод линейной прогрессии; - метод от «головы к хвосту»; - метод сложения; - метод замен (усложнения); - метод блоков; - метод деления (пирамид). </vt:lpstr>
      <vt:lpstr>   Метод линейной прогрессии. При линейном методе сначала многократно повторяется тот или иной элемент ногами (например, V), затем, продолжая выполнять его, добавляют движение руками. Затем можно усложнять элемент за счёт изменения направления, темпа и т. п. Далее переходят к другому элементу. Таким образом, выстраивается некая цепочка из элементов.   Например, V-step выполняем 8 раз с правой, затем добавляем движения руками, после переходим к выполнению «Mambo». К V-step уже не возвращаясь и т. д.  А+Б+В+Г+Д…….А</vt:lpstr>
      <vt:lpstr>Метод «от головы к хвосту». Вначале выполняется и многократно повторяется упражнение «А», затем «Б», затем снова возвращаемся к упражнению «А» и соединяем его с упражнением «Б». Каждое упражнение повторяется многократно. Разучивается новое движение «В». Затем следует тренировка соединения «Б-В» (упражнение «А» не повторяется), далее следующее - «Г» и т. д.    Например, выполняем V-step, затем Step touch. Далее выполняем эти два шага в соединении. После переходим к Cross и выполняем его в соединении с предыдущим шагом, то есть со Step touch, к шагу V-step уже не возвращаемся и т. Д.</vt:lpstr>
      <vt:lpstr>Метод обучения – сложение. А+Б+В+Г Многократно повторяем шаг А, затем шаг Б…. соединяем их, затем учим шаг В… соединяем А+Б+В+В, затем учим шаг Г…соединяем А+Б+В+Г…. И.т.д. </vt:lpstr>
      <vt:lpstr>Метод замен – усложнение.  Так в аэробике называется определенная логическая последовательность обучения упражнениям. Педагогически грамотный подбор упражнений с учетом их доступности для занимающихся, постепенное усложнение упражнений за счет новых деталей отражает реализацию в уроке метода усложнения. А+Б+В+Г А1+Б+В+Г А1+Б1+В+Г А1+Б1+В1+Г А1+Б1+В1+Г1 </vt:lpstr>
      <vt:lpstr>   Также усложнение простых по технике упражнений может осуществляться за счет разных приемов.  1. Изменение темпа движения (сначала каждое движение выполняется на 2 счета, а затем на каждый). 2. Изменение ритма движения (например, варианты ходьбы: 1 -шаг правой, 2 - шаг левой, 3-4 - шаг правой. Для того чтобы занимающиеся лучше усвоили этот ритм движения, можно применить подсказ - «быстро-быстро-медленно»). 3. Изменение техники выполнения движения (например, выполнение подъема колена сочетать с прыжком). 4. Изменение направления движения (какой-то одной части тела или перемещения в пространстве) 5. Изменение амплитуды движения. 6. Если разучивание упражнения содержит несколько одновременных движений разными частями тела (например, руками и ногами), то наиболее часто используемым приемом усложнения будет предварительное выполнение движения каждой частью тела отдельно, а затем их объединение в одном упражнении.</vt:lpstr>
      <vt:lpstr>Метод блочного обучения Метод блоков проявляется в объединении между собой разных, ранее разученных упражнений в хореографическое соединение.  В зависимости от уровня подготовленности занимающихся и сложности движений каждое из подобранных для «блока» упражнений повторяют несколько раз (2, 4), а затем переходят к следующему упражнению.  Более сложным является соединение упражнений в блок без многократных повторений одних и тех же движений. Как правило, в блок подбирают четное количество упражнений (например, А+Б+В+Д).  Такой блок может повторяться несколько раз в стандартном варианте. В используемую хореографическую последовательность можно вводить изменения.  </vt:lpstr>
      <vt:lpstr>Метод делением (пирамид) Метод деления проводится в соединении двух элементов, каждый из которых выполняется определенное количество раз (не нарушая правила музыкального квадрата), затем делится пополам и выполняется, далее снова делится до необходимого количества повторов в комбинации.   Например, 8 V-step + 8 Mambo выполнить два повторения, затем разделить пополам. 4 V-step + 4 Mambo выполнить четыре повторения, затем разделить пополам. 2 V-step + 2 Mambo выполнить два повторения, затем разделить пополам. V-step + Mambo выполнить два финальных повторения. 8А+8Б/2 — 4А+4Б/2—2А+2Б/2— А+Б</vt:lpstr>
      <vt:lpstr>Требования, предъявляемые к составлению комбинаций в классической аэробике. 1. Конечная комбинация должна иметь рисунок.   2. Каждый блок комбинации должен начинаться с разных шагов.   3. Необходимо соблюдать правила инерции: - Переход от одного шага к другому должен быть удобным и комфортным. - Не допускаются резкие смены направлений, открытая инерция.   4. Конечная комбинация должна быть выполнена с правой и с левой ноги.   5. Итоговая комбинация должна включать в себя нечетное количество блоков (частей) со с сменой лидирующей ноги.   6. Темп музыки на занятии не более 135 ВРМ (уд/мин).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Аэробная комбинация и ее основа. В создании комбинаций выделяются два направления: регламентированный (структурный) и свободный (фристайл) методы</dc:title>
  <dc:creator>Света</dc:creator>
  <cp:lastModifiedBy>Света</cp:lastModifiedBy>
  <cp:revision>6</cp:revision>
  <dcterms:created xsi:type="dcterms:W3CDTF">2009-04-30T14:32:05Z</dcterms:created>
  <dcterms:modified xsi:type="dcterms:W3CDTF">2009-04-30T15:03:04Z</dcterms:modified>
</cp:coreProperties>
</file>