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7" r:id="rId4"/>
    <p:sldId id="278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79" r:id="rId14"/>
    <p:sldId id="265" r:id="rId15"/>
    <p:sldId id="266" r:id="rId16"/>
    <p:sldId id="280" r:id="rId17"/>
    <p:sldId id="267" r:id="rId18"/>
    <p:sldId id="268" r:id="rId19"/>
    <p:sldId id="269" r:id="rId20"/>
    <p:sldId id="276" r:id="rId21"/>
    <p:sldId id="270" r:id="rId22"/>
    <p:sldId id="281" r:id="rId23"/>
    <p:sldId id="271" r:id="rId24"/>
    <p:sldId id="287" r:id="rId25"/>
    <p:sldId id="282" r:id="rId26"/>
    <p:sldId id="283" r:id="rId27"/>
    <p:sldId id="272" r:id="rId28"/>
    <p:sldId id="273" r:id="rId29"/>
    <p:sldId id="274" r:id="rId30"/>
    <p:sldId id="284" r:id="rId31"/>
    <p:sldId id="285" r:id="rId32"/>
    <p:sldId id="286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ru.wikipedia.org/wiki/%D0%9A%D0%BE%D1%80%D0%B0_%D0%B1%D0%BE%D0%BB%D1%8C%D1%88%D0%B8%D1%85_%D0%BF%D0%BE%D0%BB%D1%83%D1%88%D0%B0%D1%80%D0%B8%D0%B9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224135"/>
          </a:xfrm>
        </p:spPr>
        <p:txBody>
          <a:bodyPr>
            <a:normAutofit fontScale="90000"/>
          </a:bodyPr>
          <a:lstStyle/>
          <a:p>
            <a:r>
              <a:rPr lang="ru-RU" dirty="0"/>
              <a:t>СТРОЕНИЕ И ФУНКЦИИ ГОЛОВНОГО МОЗГА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400800" cy="460851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628800"/>
            <a:ext cx="4752528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9287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1695583"/>
              </p:ext>
            </p:extLst>
          </p:nvPr>
        </p:nvGraphicFramePr>
        <p:xfrm>
          <a:off x="457200" y="404812"/>
          <a:ext cx="8229600" cy="633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448"/>
                <a:gridCol w="1944216"/>
                <a:gridCol w="5338936"/>
              </a:tblGrid>
              <a:tr h="56884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Промежуточный мозг</a:t>
                      </a:r>
                      <a:endParaRPr lang="ru-RU" sz="2000" b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1.Собствен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но 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зрительный бугор (таламус)</a:t>
                      </a:r>
                      <a:endParaRPr lang="ru-RU" sz="2800" b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Здесь сосредотачиваются чувствительные пути осязания: болевое, температурное чувства, зрительные тракты, слуховые пути, обонятельные. От нейронов зрительного бугра начинается этап передачи в кору. Принимает участие в активизации процессов внимания сложных </a:t>
                      </a:r>
                      <a:r>
                        <a:rPr lang="ru-RU" sz="3200" b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психорефлексов</a:t>
                      </a:r>
                      <a:r>
                        <a:rPr lang="ru-RU" sz="3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эмоций смеха, плача.</a:t>
                      </a:r>
                      <a:endParaRPr lang="ru-RU" sz="3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3959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1280062"/>
              </p:ext>
            </p:extLst>
          </p:nvPr>
        </p:nvGraphicFramePr>
        <p:xfrm>
          <a:off x="457200" y="476250"/>
          <a:ext cx="8229600" cy="6007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496"/>
                <a:gridCol w="3672408"/>
                <a:gridCol w="3178696"/>
              </a:tblGrid>
              <a:tr h="2715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2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28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2800" b="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надбугорная</a:t>
                      </a:r>
                      <a:r>
                        <a:rPr lang="ru-RU" sz="28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область (</a:t>
                      </a:r>
                      <a:r>
                        <a:rPr lang="ru-RU" sz="2800" b="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эпиталамус</a:t>
                      </a:r>
                      <a:r>
                        <a:rPr lang="ru-RU" sz="28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) состоит из шишковидной железы (эпифиза) и задней спайки мозга</a:t>
                      </a:r>
                      <a:endParaRPr lang="ru-RU" sz="2800" b="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ru-RU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Развитие половых признаков, регуляция секреторной деятельности надпочечников</a:t>
                      </a:r>
                      <a:endParaRPr lang="ru-RU" b="0" dirty="0"/>
                    </a:p>
                  </a:txBody>
                  <a:tcPr/>
                </a:tc>
              </a:tr>
              <a:tr h="31893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3. забугорная область (метаталамус) включает коленчатые тела</a:t>
                      </a:r>
                      <a:endParaRPr lang="ru-RU" sz="28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smtClean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Проведение зрительных и слуховых импульсов. Подкорковые центры зрительного и слухового анализаторов.</a:t>
                      </a:r>
                      <a:endParaRPr lang="ru-RU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797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9365770"/>
              </p:ext>
            </p:extLst>
          </p:nvPr>
        </p:nvGraphicFramePr>
        <p:xfrm>
          <a:off x="457200" y="404812"/>
          <a:ext cx="8229600" cy="6048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464"/>
                <a:gridCol w="1656184"/>
                <a:gridCol w="5482952"/>
              </a:tblGrid>
              <a:tr h="60485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ru-RU" sz="2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8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подбугорная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область (гипоталамус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Насчитывает 32 пары ядер. Поддерживает постоянство внутренней среды (гомеостаз). Участвует в регуляции вегетативных функций организма. Контролирует деятельность всех эндокринных желез, более других - половых желез, щитовидной железы и надпочечников. Принимает участие в регуляции всех видов обмена веществ, терморегуляции, регуляции сна, в формировании ощущений жажды и голода, эмоционального адаптивного поведения. Осуществляет вегетативную окраску всех эмоций. </a:t>
                      </a:r>
                      <a:endParaRPr lang="ru-RU" sz="24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4963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гипоталамус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36712"/>
            <a:ext cx="4497288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836712"/>
            <a:ext cx="4176464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2065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5064061"/>
              </p:ext>
            </p:extLst>
          </p:nvPr>
        </p:nvGraphicFramePr>
        <p:xfrm>
          <a:off x="457200" y="549274"/>
          <a:ext cx="8229600" cy="56160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80"/>
                <a:gridCol w="2232248"/>
                <a:gridCol w="4762872"/>
              </a:tblGrid>
              <a:tr h="56160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  <a:latin typeface="Times New Roman"/>
                          <a:ea typeface="Times New Roman"/>
                        </a:rPr>
                        <a:t>Лимбическая</a:t>
                      </a:r>
                      <a:r>
                        <a:rPr lang="ru-RU" sz="24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/>
                          <a:ea typeface="Times New Roman"/>
                        </a:rPr>
                        <a:t>система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Древняя кора (</a:t>
                      </a:r>
                      <a:r>
                        <a:rPr lang="ru-RU" sz="2400" b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палеокортекс</a:t>
                      </a: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): обонятельный мозг, обонятельный бугорок, обонятельные луковицы, прозрачная перегородка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Центр обонятельной сенсорной системы. Обеспечивает важнейшие реакции организма (пищевые, ориентировочные, половые и др.), формирующиеся на основе древнейшего </a:t>
                      </a:r>
                      <a:r>
                        <a:rPr lang="ru-RU" sz="3200" b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дистантного</a:t>
                      </a:r>
                      <a:r>
                        <a:rPr lang="ru-RU" sz="3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чувства обоняния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3068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190972"/>
              </p:ext>
            </p:extLst>
          </p:nvPr>
        </p:nvGraphicFramePr>
        <p:xfrm>
          <a:off x="457200" y="476250"/>
          <a:ext cx="8229600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72"/>
                <a:gridCol w="2016224"/>
                <a:gridCol w="5050904"/>
              </a:tblGrid>
              <a:tr h="367283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Старая кора (</a:t>
                      </a:r>
                      <a:r>
                        <a:rPr lang="ru-RU" sz="2000" b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археокортекс</a:t>
                      </a:r>
                      <a:r>
                        <a:rPr lang="ru-RU" sz="20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): </a:t>
                      </a:r>
                      <a:r>
                        <a:rPr lang="ru-RU" sz="2000" b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гиппокамп</a:t>
                      </a:r>
                      <a:r>
                        <a:rPr lang="ru-RU" sz="20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зубчатая извилина, поясная извилина, мозолистое тело.</a:t>
                      </a:r>
                      <a:endParaRPr lang="ru-RU" sz="2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Эмоциональное поведение, проявляющееся реакциями агрессии-гнева, убегания – страха. Смешанные формы поведения - оборонительные реакции. Такие эмоции выполняют роль тактической задачи поведения. Они скоротечны факультативны. </a:t>
                      </a:r>
                      <a:endParaRPr lang="ru-RU" sz="2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94435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Новая кора (</a:t>
                      </a:r>
                      <a:r>
                        <a:rPr lang="ru-RU" sz="2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неокортекс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): височные и лобные отделы коры головного мозга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Регуляция эмоций. Поражение вызывает эмоциональную тупость при социальных отношениях, творчестве и растормаживание эмоций при удовлетворении биологических потребностей.  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911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64704"/>
            <a:ext cx="4248472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76672"/>
            <a:ext cx="4032448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4166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4876518"/>
              </p:ext>
            </p:extLst>
          </p:nvPr>
        </p:nvGraphicFramePr>
        <p:xfrm>
          <a:off x="457200" y="476250"/>
          <a:ext cx="8229600" cy="5545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448"/>
                <a:gridCol w="2952328"/>
                <a:gridCol w="4330824"/>
              </a:tblGrid>
              <a:tr h="554503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6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Подкорковые структуры: миндалевидное тело, ядра перегородки</a:t>
                      </a:r>
                      <a:endParaRPr lang="ru-RU" sz="3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6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Выбор поведения. Выбор конкурирующей, доминирующей эмоции (и мотивации) для выживания и самосохранения.</a:t>
                      </a:r>
                      <a:endParaRPr lang="ru-RU" sz="3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84789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382658"/>
              </p:ext>
            </p:extLst>
          </p:nvPr>
        </p:nvGraphicFramePr>
        <p:xfrm>
          <a:off x="457200" y="476250"/>
          <a:ext cx="8229600" cy="597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496"/>
                <a:gridCol w="1800200"/>
                <a:gridCol w="5050904"/>
              </a:tblGrid>
              <a:tr h="59050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0" dirty="0">
                          <a:effectLst/>
                          <a:latin typeface="Times New Roman"/>
                          <a:ea typeface="Times New Roman"/>
                        </a:rPr>
                        <a:t>Базальные (подкорковые) ядра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Стриатум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(полосатое тело):</a:t>
                      </a:r>
                      <a:endParaRPr lang="ru-RU" sz="2800" b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хвостатое ядро;</a:t>
                      </a:r>
                      <a:endParaRPr lang="ru-RU" sz="2800" b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Чечевице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образное 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ядро </a:t>
                      </a:r>
                      <a:endParaRPr lang="ru-RU" sz="2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Поддерживает физиологический тремор, переходящий при патологии в гиперкинез (насильственные движения). Контролируют такие параметры движения, как сила, амплитуда, скорость и направление. Включаются в регуляцию цикла сон – </a:t>
                      </a:r>
                      <a:endParaRPr lang="en-US" sz="2800" b="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b="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бодрство</a:t>
                      </a:r>
                      <a:r>
                        <a:rPr lang="ru-RU" sz="28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            </a:t>
                      </a:r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вание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endParaRPr lang="en-US" sz="2800" b="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механизмы формирования условных рефлексов. Хвостатое ядро – подкорковый двигательный центр.</a:t>
                      </a:r>
                      <a:endParaRPr lang="ru-RU" sz="2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3799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3001403"/>
              </p:ext>
            </p:extLst>
          </p:nvPr>
        </p:nvGraphicFramePr>
        <p:xfrm>
          <a:off x="457200" y="476250"/>
          <a:ext cx="8229600" cy="5689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488"/>
                <a:gridCol w="1944216"/>
                <a:gridCol w="4978896"/>
              </a:tblGrid>
              <a:tr h="568905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Паллидум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(бледное тело):</a:t>
                      </a:r>
                      <a:endParaRPr lang="ru-RU" sz="2800" b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бледные шары;</a:t>
                      </a:r>
                      <a:endParaRPr lang="ru-RU" sz="2800" b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черная субстанция;</a:t>
                      </a:r>
                      <a:endParaRPr lang="ru-RU" sz="2800" b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красные ядра </a:t>
                      </a:r>
                      <a:endParaRPr lang="ru-RU" sz="2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Регуляция медленных, плавных движений, поддержание тонуса, позы. Формирование непроизвольных моторных компонентов эмоций. При нарушениях - маскообразное лицо, или напротив, насильственный смех, плач, ходьба, бег. Нарушаются физиологические синергии (размахивание руками при ходьбе).</a:t>
                      </a:r>
                      <a:endParaRPr lang="ru-RU" sz="2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030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76672"/>
            <a:ext cx="6264696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2045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5261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8214950"/>
              </p:ext>
            </p:extLst>
          </p:nvPr>
        </p:nvGraphicFramePr>
        <p:xfrm>
          <a:off x="457200" y="404812"/>
          <a:ext cx="8229600" cy="5616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512"/>
                <a:gridCol w="2016224"/>
                <a:gridCol w="4690864"/>
              </a:tblGrid>
              <a:tr h="56164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/>
                          <a:ea typeface="Times New Roman"/>
                        </a:rPr>
                        <a:t>Конечный мозг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/>
                          <a:ea typeface="Times New Roman"/>
                        </a:rPr>
                        <a:t>(правое и левое полушария, соединенные мозолистым телом)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Новая кора – пласт, покрывающий поверхность полушарий, состоящий из 6 слоев клеток</a:t>
                      </a:r>
                      <a:endParaRPr lang="ru-RU" sz="24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Двигательные зоны – движение кистей рук, языка, мимической мускулатуры; сенсорные зоны: тактильная, </a:t>
                      </a:r>
                      <a:r>
                        <a:rPr lang="ru-RU" sz="2400" b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проприорецептивная</a:t>
                      </a: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зрительная, обонятельная, слуховая, вкусовая; ассоциативные зоны: осуществляют связь между различными областями коры, объединяя все поступающие в кору импульсы в целостные акты научения (чтение, речь, письмо), логического мышления и памяти, обеспечивая тем самым целенаправленное поведение. </a:t>
                      </a:r>
                      <a:endParaRPr lang="ru-RU" sz="24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0549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Цито и </a:t>
            </a:r>
            <a:r>
              <a:rPr lang="ru-RU" sz="3200" dirty="0" err="1" smtClean="0"/>
              <a:t>миелоархитектоника</a:t>
            </a:r>
            <a:r>
              <a:rPr lang="ru-RU" sz="3200" dirty="0" smtClean="0"/>
              <a:t> коры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908720"/>
            <a:ext cx="5544616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66639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258722"/>
              </p:ext>
            </p:extLst>
          </p:nvPr>
        </p:nvGraphicFramePr>
        <p:xfrm>
          <a:off x="457200" y="620711"/>
          <a:ext cx="8229600" cy="4795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552"/>
                <a:gridCol w="3603848"/>
                <a:gridCol w="2743200"/>
              </a:tblGrid>
              <a:tr h="20522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Старая кора: </a:t>
                      </a:r>
                      <a:r>
                        <a:rPr lang="ru-RU" sz="3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гиппокамп</a:t>
                      </a:r>
                      <a:r>
                        <a:rPr lang="ru-RU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, зубчатая извилина, </a:t>
                      </a:r>
                      <a:r>
                        <a:rPr lang="ru-RU" sz="36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субикулум</a:t>
                      </a:r>
                      <a:endParaRPr lang="ru-RU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Реализация механизмов памяти и обучения.</a:t>
                      </a:r>
                      <a:endParaRPr lang="ru-RU" sz="3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05221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Древняя кора - обонятельный мозг</a:t>
                      </a:r>
                      <a:endParaRPr lang="ru-RU" sz="3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Обоняние.</a:t>
                      </a:r>
                      <a:endParaRPr lang="ru-RU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49825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>
                <a:solidFill>
                  <a:srgbClr val="000000"/>
                </a:solidFill>
                <a:latin typeface="Arial"/>
              </a:rPr>
              <a:t>Корбиниан</a:t>
            </a:r>
            <a:r>
              <a:rPr lang="ru-RU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/>
              </a:rPr>
              <a:t>Бродман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 </a:t>
            </a:r>
            <a:r>
              <a:rPr lang="ru-RU" dirty="0" smtClean="0">
                <a:solidFill>
                  <a:srgbClr val="000000"/>
                </a:solidFill>
                <a:latin typeface="Arial"/>
              </a:rPr>
              <a:t> (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1868—1918) </a:t>
            </a:r>
            <a:endParaRPr lang="ru-RU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Arial"/>
              </a:rPr>
              <a:t>немецкий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невролог, </a:t>
            </a:r>
            <a:endParaRPr lang="ru-RU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Arial"/>
              </a:rPr>
              <a:t>один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Arial"/>
              </a:rPr>
              <a:t>из основателей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учения о </a:t>
            </a:r>
            <a:endParaRPr lang="ru-RU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None/>
            </a:pPr>
            <a:r>
              <a:rPr lang="ru-RU" dirty="0" err="1" smtClean="0">
                <a:solidFill>
                  <a:srgbClr val="000000"/>
                </a:solidFill>
                <a:latin typeface="Arial"/>
              </a:rPr>
              <a:t>цитоархитектонике</a:t>
            </a:r>
            <a:endParaRPr lang="ru-RU" dirty="0" smtClean="0">
              <a:solidFill>
                <a:srgbClr val="000000"/>
              </a:solidFill>
              <a:latin typeface="Arial"/>
            </a:endParaRPr>
          </a:p>
          <a:p>
            <a:pPr marL="0" indent="0">
              <a:buNone/>
            </a:pPr>
            <a:r>
              <a:rPr lang="ru-RU" dirty="0" smtClean="0">
                <a:latin typeface="Arial"/>
                <a:hlinkClick r:id="rId2" tooltip="Кора больших полушарий"/>
              </a:rPr>
              <a:t>коры </a:t>
            </a:r>
            <a:r>
              <a:rPr lang="ru-RU" dirty="0">
                <a:latin typeface="Arial"/>
                <a:hlinkClick r:id="rId2" tooltip="Кора больших полушарий"/>
              </a:rPr>
              <a:t>полушарий </a:t>
            </a:r>
            <a:endParaRPr lang="ru-RU" dirty="0" smtClean="0">
              <a:latin typeface="Arial"/>
              <a:hlinkClick r:id="rId2" tooltip="Кора больших полушарий"/>
            </a:endParaRPr>
          </a:p>
          <a:p>
            <a:pPr marL="0" indent="0">
              <a:buNone/>
            </a:pPr>
            <a:r>
              <a:rPr lang="ru-RU" dirty="0" smtClean="0">
                <a:latin typeface="Arial"/>
                <a:hlinkClick r:id="rId2" tooltip="Кора больших полушарий"/>
              </a:rPr>
              <a:t>большого </a:t>
            </a:r>
            <a:r>
              <a:rPr lang="ru-RU" dirty="0">
                <a:latin typeface="Arial"/>
                <a:hlinkClick r:id="rId2" tooltip="Кора больших полушарий"/>
              </a:rPr>
              <a:t>мозга</a:t>
            </a:r>
            <a:r>
              <a:rPr lang="ru-RU" dirty="0">
                <a:latin typeface="Arial"/>
              </a:rPr>
              <a:t>.</a:t>
            </a:r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980728"/>
            <a:ext cx="4104456" cy="5272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416" y="1133128"/>
            <a:ext cx="4104456" cy="5272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14647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Морфофункциональные особенности коры: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ru-RU" dirty="0" smtClean="0"/>
              <a:t>многослойность расположения нейронов;</a:t>
            </a:r>
          </a:p>
          <a:p>
            <a:pPr>
              <a:buFontTx/>
              <a:buChar char="-"/>
            </a:pPr>
            <a:r>
              <a:rPr lang="ru-RU" dirty="0"/>
              <a:t>м</a:t>
            </a:r>
            <a:r>
              <a:rPr lang="ru-RU" dirty="0" smtClean="0"/>
              <a:t>одульный принцип организации;</a:t>
            </a:r>
          </a:p>
          <a:p>
            <a:pPr>
              <a:buFontTx/>
              <a:buChar char="-"/>
            </a:pPr>
            <a:r>
              <a:rPr lang="ru-RU" dirty="0" err="1" smtClean="0"/>
              <a:t>соматотопическая</a:t>
            </a:r>
            <a:r>
              <a:rPr lang="ru-RU" dirty="0" smtClean="0"/>
              <a:t> локализация </a:t>
            </a:r>
            <a:r>
              <a:rPr lang="ru-RU" dirty="0" err="1" smtClean="0"/>
              <a:t>рецептирующих</a:t>
            </a:r>
            <a:r>
              <a:rPr lang="ru-RU" dirty="0" smtClean="0"/>
              <a:t> систем;</a:t>
            </a:r>
          </a:p>
          <a:p>
            <a:pPr>
              <a:buFontTx/>
              <a:buChar char="-"/>
            </a:pPr>
            <a:r>
              <a:rPr lang="ru-RU" dirty="0"/>
              <a:t>н</a:t>
            </a:r>
            <a:r>
              <a:rPr lang="ru-RU" dirty="0" smtClean="0"/>
              <a:t>аличие представительства всех функций нижележащих структур ЦНС;</a:t>
            </a:r>
          </a:p>
          <a:p>
            <a:pPr>
              <a:buFontTx/>
              <a:buChar char="-"/>
            </a:pPr>
            <a:r>
              <a:rPr lang="ru-RU" dirty="0"/>
              <a:t>ц</a:t>
            </a:r>
            <a:r>
              <a:rPr lang="ru-RU" dirty="0" smtClean="0"/>
              <a:t>итоархитектоническое распределение на поля;</a:t>
            </a:r>
          </a:p>
          <a:p>
            <a:pPr>
              <a:buFontTx/>
              <a:buChar char="-"/>
            </a:pPr>
            <a:r>
              <a:rPr lang="ru-RU" dirty="0"/>
              <a:t>н</a:t>
            </a:r>
            <a:r>
              <a:rPr lang="ru-RU" dirty="0" smtClean="0"/>
              <a:t>аличие специализированных ассоциативных областей;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5938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>
              <a:buFontTx/>
              <a:buChar char="-"/>
            </a:pPr>
            <a:r>
              <a:rPr lang="ru-RU" dirty="0"/>
              <a:t>д</a:t>
            </a:r>
            <a:r>
              <a:rPr lang="ru-RU" dirty="0" smtClean="0"/>
              <a:t>инамическая локализация функций, выражающаяся в возможности компенсаций функций утраченных структур;</a:t>
            </a:r>
          </a:p>
          <a:p>
            <a:pPr>
              <a:buFontTx/>
              <a:buChar char="-"/>
            </a:pPr>
            <a:r>
              <a:rPr lang="ru-RU" dirty="0"/>
              <a:t>в</a:t>
            </a:r>
            <a:r>
              <a:rPr lang="ru-RU" dirty="0" smtClean="0"/>
              <a:t>озможность длительного сохранения следов раздражения;</a:t>
            </a:r>
          </a:p>
          <a:p>
            <a:pPr>
              <a:buFontTx/>
              <a:buChar char="-"/>
            </a:pPr>
            <a:r>
              <a:rPr lang="ru-RU" dirty="0"/>
              <a:t>с</a:t>
            </a:r>
            <a:r>
              <a:rPr lang="ru-RU" dirty="0" smtClean="0"/>
              <a:t>пособность к иррадиации возбуждения и торможения;</a:t>
            </a:r>
          </a:p>
          <a:p>
            <a:pPr>
              <a:buFontTx/>
              <a:buChar char="-"/>
            </a:pPr>
            <a:r>
              <a:rPr lang="ru-RU" dirty="0"/>
              <a:t>н</a:t>
            </a:r>
            <a:r>
              <a:rPr lang="ru-RU" dirty="0" smtClean="0"/>
              <a:t>аличие специфической электрической активности.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15699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indent="450215">
              <a:spcAft>
                <a:spcPts val="60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31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Корковые </a:t>
            </a:r>
            <a:r>
              <a:rPr lang="ru-RU" sz="3100" b="1" dirty="0">
                <a:solidFill>
                  <a:srgbClr val="000000"/>
                </a:solidFill>
                <a:latin typeface="Times New Roman"/>
                <a:ea typeface="Times New Roman"/>
              </a:rPr>
              <a:t>поля</a:t>
            </a:r>
            <a:r>
              <a:rPr lang="ru-RU" sz="3100" dirty="0">
                <a:latin typeface="Times New Roman"/>
                <a:ea typeface="Times New Roman"/>
              </a:rPr>
              <a:t/>
            </a:r>
            <a:br>
              <a:rPr lang="ru-RU" sz="3100" dirty="0">
                <a:latin typeface="Times New Roman"/>
                <a:ea typeface="Times New Roman"/>
              </a:rPr>
            </a:b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4000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Вся кора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разделена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на 9 областей и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52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поля;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некоторым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полям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соответствуют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корковые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концы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анализаторов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indent="0">
              <a:buNone/>
            </a:pPr>
            <a:endParaRPr lang="ru-RU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908720"/>
            <a:ext cx="5884115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0941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20688"/>
            <a:ext cx="6912768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4349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Слои коры головного мозга:</a:t>
            </a:r>
          </a:p>
          <a:p>
            <a:pPr marL="0" indent="0" algn="just">
              <a:buNone/>
            </a:pPr>
            <a:r>
              <a:rPr lang="ru-RU" b="1" dirty="0" smtClean="0"/>
              <a:t>Слой </a:t>
            </a:r>
            <a:r>
              <a:rPr lang="en-US" b="1" dirty="0" smtClean="0"/>
              <a:t>I</a:t>
            </a:r>
            <a:r>
              <a:rPr lang="ru-RU" b="1" dirty="0" smtClean="0"/>
              <a:t> – </a:t>
            </a:r>
            <a:r>
              <a:rPr lang="ru-RU" dirty="0" smtClean="0"/>
              <a:t>верхний молекулярный;</a:t>
            </a:r>
          </a:p>
          <a:p>
            <a:pPr marL="0" indent="0" algn="just">
              <a:buNone/>
            </a:pPr>
            <a:r>
              <a:rPr lang="ru-RU" b="1" dirty="0" smtClean="0"/>
              <a:t>Слой </a:t>
            </a:r>
            <a:r>
              <a:rPr lang="en-US" b="1" dirty="0" smtClean="0"/>
              <a:t>II</a:t>
            </a:r>
            <a:r>
              <a:rPr lang="ru-RU" b="1" dirty="0" smtClean="0"/>
              <a:t> - </a:t>
            </a:r>
            <a:r>
              <a:rPr lang="ru-RU" dirty="0" smtClean="0"/>
              <a:t>наружный зернистый;</a:t>
            </a:r>
          </a:p>
          <a:p>
            <a:pPr marL="0" indent="0" algn="just">
              <a:buNone/>
            </a:pPr>
            <a:r>
              <a:rPr lang="ru-RU" b="1" dirty="0" smtClean="0"/>
              <a:t>Слой </a:t>
            </a:r>
            <a:r>
              <a:rPr lang="en-US" b="1" dirty="0" smtClean="0"/>
              <a:t>III </a:t>
            </a:r>
            <a:r>
              <a:rPr lang="ru-RU" b="1" dirty="0" smtClean="0"/>
              <a:t>– </a:t>
            </a:r>
            <a:r>
              <a:rPr lang="ru-RU" dirty="0" smtClean="0"/>
              <a:t>наружный пирамидный;</a:t>
            </a:r>
          </a:p>
          <a:p>
            <a:pPr marL="0" indent="0" algn="just">
              <a:buNone/>
            </a:pPr>
            <a:r>
              <a:rPr lang="ru-RU" b="1" dirty="0" smtClean="0"/>
              <a:t>Слой </a:t>
            </a:r>
            <a:r>
              <a:rPr lang="en-US" b="1" dirty="0" smtClean="0"/>
              <a:t>IV</a:t>
            </a:r>
            <a:r>
              <a:rPr lang="ru-RU" b="1" dirty="0" smtClean="0"/>
              <a:t> - </a:t>
            </a:r>
            <a:r>
              <a:rPr lang="ru-RU" dirty="0" smtClean="0"/>
              <a:t>внутренний зернистый;</a:t>
            </a:r>
          </a:p>
          <a:p>
            <a:pPr marL="0" indent="0" algn="just">
              <a:buNone/>
            </a:pPr>
            <a:r>
              <a:rPr lang="ru-RU" b="1" dirty="0" smtClean="0"/>
              <a:t>Слой </a:t>
            </a:r>
            <a:r>
              <a:rPr lang="en-US" b="1" dirty="0" smtClean="0"/>
              <a:t>V </a:t>
            </a:r>
            <a:r>
              <a:rPr lang="ru-RU" b="1" dirty="0" smtClean="0"/>
              <a:t>– </a:t>
            </a:r>
            <a:r>
              <a:rPr lang="ru-RU" dirty="0" smtClean="0"/>
              <a:t>внутренний пирамидный;</a:t>
            </a:r>
          </a:p>
          <a:p>
            <a:pPr marL="0" indent="0" algn="just">
              <a:buNone/>
            </a:pPr>
            <a:r>
              <a:rPr lang="ru-RU" b="1" dirty="0" smtClean="0"/>
              <a:t>Слой </a:t>
            </a:r>
            <a:r>
              <a:rPr lang="en-US" b="1" dirty="0" smtClean="0"/>
              <a:t>VI </a:t>
            </a:r>
            <a:r>
              <a:rPr lang="ru-RU" b="1" dirty="0" smtClean="0"/>
              <a:t>– </a:t>
            </a:r>
            <a:r>
              <a:rPr lang="ru-RU" dirty="0" smtClean="0"/>
              <a:t>слой полиморфных клеток.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9684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48680"/>
            <a:ext cx="6336704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38659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Области коры головного мозга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ru-RU" i="1" dirty="0" smtClean="0"/>
              <a:t>Сенсорные области:</a:t>
            </a:r>
          </a:p>
          <a:p>
            <a:pPr algn="just">
              <a:buFontTx/>
              <a:buChar char="-"/>
            </a:pPr>
            <a:r>
              <a:rPr lang="ru-RU" dirty="0" smtClean="0"/>
              <a:t>Кожная </a:t>
            </a:r>
            <a:r>
              <a:rPr lang="ru-RU" dirty="0" err="1" smtClean="0"/>
              <a:t>рецептирующая</a:t>
            </a:r>
            <a:r>
              <a:rPr lang="ru-RU" dirty="0" smtClean="0"/>
              <a:t> система – задняя центральная извилина поля 5 и 7;</a:t>
            </a:r>
          </a:p>
          <a:p>
            <a:pPr algn="just">
              <a:buFontTx/>
              <a:buChar char="-"/>
            </a:pPr>
            <a:r>
              <a:rPr lang="ru-RU" dirty="0" smtClean="0"/>
              <a:t>Зрительная система – поля 17, 18, 19;</a:t>
            </a:r>
          </a:p>
          <a:p>
            <a:pPr algn="just">
              <a:buFontTx/>
              <a:buChar char="-"/>
            </a:pPr>
            <a:r>
              <a:rPr lang="ru-RU" dirty="0" smtClean="0"/>
              <a:t>Слуховая система – поля 41, 42, 52;</a:t>
            </a:r>
          </a:p>
          <a:p>
            <a:pPr algn="just">
              <a:buFontTx/>
              <a:buChar char="-"/>
            </a:pPr>
            <a:r>
              <a:rPr lang="ru-RU" dirty="0" smtClean="0"/>
              <a:t>Обонятельная система – поле 34;</a:t>
            </a:r>
          </a:p>
          <a:p>
            <a:pPr algn="just">
              <a:buFontTx/>
              <a:buChar char="-"/>
            </a:pPr>
            <a:r>
              <a:rPr lang="ru-RU" dirty="0" smtClean="0"/>
              <a:t>Вкусовая система – поле 43.</a:t>
            </a:r>
          </a:p>
          <a:p>
            <a:pPr algn="just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7184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i="1" dirty="0" smtClean="0"/>
              <a:t>Моторные области: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- </a:t>
            </a:r>
            <a:r>
              <a:rPr lang="ru-RU" sz="2800" dirty="0" smtClean="0"/>
              <a:t>поле 4, 6, 8 – двигательные реакции, комплексные, координированные, стереотипные движения, регулируют тонус гладкой мускулатуры, пластический тонус мышц.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435" y="2924944"/>
            <a:ext cx="5419725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78732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ctr">
              <a:buNone/>
            </a:pPr>
            <a:r>
              <a:rPr lang="ru-RU" i="1" dirty="0" smtClean="0"/>
              <a:t>Ассоциативные области:</a:t>
            </a:r>
          </a:p>
          <a:p>
            <a:pPr marL="0" indent="0" algn="just">
              <a:buNone/>
            </a:pPr>
            <a:r>
              <a:rPr lang="ru-RU" dirty="0" smtClean="0"/>
              <a:t>80% коры составляют ассоциативные области, наиболее выражены в лобной, теменной и височных долях.</a:t>
            </a:r>
          </a:p>
          <a:p>
            <a:pPr marL="0" indent="0" algn="ctr">
              <a:buNone/>
            </a:pPr>
            <a:r>
              <a:rPr lang="ru-RU" b="1" dirty="0" smtClean="0"/>
              <a:t>Особенности:</a:t>
            </a:r>
          </a:p>
          <a:p>
            <a:pPr algn="just">
              <a:buFontTx/>
              <a:buChar char="-"/>
            </a:pPr>
            <a:r>
              <a:rPr lang="ru-RU" dirty="0" err="1" smtClean="0"/>
              <a:t>Мультисенсорность</a:t>
            </a:r>
            <a:r>
              <a:rPr lang="ru-RU" dirty="0" smtClean="0"/>
              <a:t> нейронов;</a:t>
            </a:r>
          </a:p>
          <a:p>
            <a:pPr algn="just">
              <a:buFontTx/>
              <a:buChar char="-"/>
            </a:pPr>
            <a:r>
              <a:rPr lang="ru-RU" dirty="0" smtClean="0"/>
              <a:t>Способность к пластическим перестройкам;</a:t>
            </a:r>
          </a:p>
          <a:p>
            <a:pPr algn="just">
              <a:buFontTx/>
              <a:buChar char="-"/>
            </a:pPr>
            <a:r>
              <a:rPr lang="ru-RU" dirty="0" smtClean="0"/>
              <a:t>Длительное хранение следов сенсорных воздействий.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3562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Основание мозга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980728"/>
            <a:ext cx="5544616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5697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7723922"/>
              </p:ext>
            </p:extLst>
          </p:nvPr>
        </p:nvGraphicFramePr>
        <p:xfrm>
          <a:off x="457200" y="333374"/>
          <a:ext cx="8229600" cy="5831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512"/>
                <a:gridCol w="1872208"/>
                <a:gridCol w="4834880"/>
              </a:tblGrid>
              <a:tr h="6834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Отделы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мозга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Структуры отделов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Функции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485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</a:rPr>
                        <a:t>Задний мозг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Продолговатый мозг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Ядра с отходящими парами черепно-мозговых нервов: 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XII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XI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IX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Выполняет проводниковую и рефлекторную функции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Проводниковая: связь спинного и вышележащих отделов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головного мозга.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Рефлекторные: регуляция деятельности дыхательной,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сердечно-сосудистой и пищеварительной систем.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Пищевые рефлексы: слюноотделение, жевание, глотание.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Защитные рефлексы: чихание, моргание, кашель, рвота.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Гемодинамические рефлексы: сужение и расширение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сосудов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Дыхательные рефлексы: регуляция ритма и частоты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дыхания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0364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5682084"/>
              </p:ext>
            </p:extLst>
          </p:nvPr>
        </p:nvGraphicFramePr>
        <p:xfrm>
          <a:off x="457200" y="476250"/>
          <a:ext cx="8229600" cy="5689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488"/>
                <a:gridCol w="2304256"/>
                <a:gridCol w="4618856"/>
              </a:tblGrid>
              <a:tr h="568905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Варолиев</a:t>
                      </a: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мост. Ядра: </a:t>
                      </a:r>
                      <a:r>
                        <a:rPr lang="en-US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VIII</a:t>
                      </a: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слухового; </a:t>
                      </a:r>
                      <a:r>
                        <a:rPr lang="en-US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VII</a:t>
                      </a: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лицевого; </a:t>
                      </a:r>
                      <a:r>
                        <a:rPr lang="en-US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VI</a:t>
                      </a: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отводящего; </a:t>
                      </a:r>
                      <a:endParaRPr lang="ru-RU" sz="2400" b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-тройничного нервов</a:t>
                      </a:r>
                      <a:endParaRPr lang="ru-RU" sz="24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Через него проходят нервные пути, связывающие передний и средний мозг с продолговатым и спинным мозгом. Выполняет следующие функции: проводниковая - содержит восходящие нисходящие нервные пути и нервные волокна, соединяющие полушария между собой и корой большого мозга; рефлекторная - отвечает за вестибулярные и шейные рефлексы, регулирующие тонус мышц.</a:t>
                      </a:r>
                      <a:endParaRPr lang="ru-RU" sz="24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9882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1875082"/>
              </p:ext>
            </p:extLst>
          </p:nvPr>
        </p:nvGraphicFramePr>
        <p:xfrm>
          <a:off x="457200" y="620688"/>
          <a:ext cx="822960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80"/>
                <a:gridCol w="1872208"/>
                <a:gridCol w="5122912"/>
              </a:tblGrid>
              <a:tr h="54006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Мозжечок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Координация произвольных движений и сохранение положения тела в пространстве. Регуляция мышечного тонуса и равновесия, точность целенаправленных движений.</a:t>
                      </a:r>
                      <a:endParaRPr lang="ru-RU" sz="2400" b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Координация действия мышц-антагонистов. </a:t>
                      </a:r>
                      <a:endParaRPr lang="ru-RU" sz="2400" b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Атония </a:t>
                      </a: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нарушение тонуса мышц </a:t>
                      </a:r>
                      <a:r>
                        <a:rPr lang="ru-RU" sz="2400" b="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Атаксия </a:t>
                      </a: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нарушение координации движений</a:t>
                      </a:r>
                      <a:endParaRPr lang="ru-RU" sz="2400" b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Астезия</a:t>
                      </a:r>
                      <a:r>
                        <a:rPr lang="ru-RU" sz="2400" b="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дрожание конечностей, качание готовы и тела.</a:t>
                      </a:r>
                      <a:endParaRPr lang="ru-RU" sz="2400" b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Астения - </a:t>
                      </a: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повышенная утомляемость. Центр регуляции вегетативных </a:t>
                      </a:r>
                      <a:r>
                        <a:rPr lang="ru-RU" sz="24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функци</a:t>
                      </a: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й</a:t>
                      </a:r>
                      <a:endParaRPr lang="ru-RU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8385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9764419"/>
              </p:ext>
            </p:extLst>
          </p:nvPr>
        </p:nvGraphicFramePr>
        <p:xfrm>
          <a:off x="457200" y="476250"/>
          <a:ext cx="8229600" cy="5761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464"/>
                <a:gridCol w="1656184"/>
                <a:gridCol w="5482952"/>
              </a:tblGrid>
              <a:tr h="5761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Средний мозг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Четверохолмие 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Ядра;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IV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- глазодвигательного;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III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- блокового нервов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Здесь расположен целый ряд важных чувствительных и двигательных центров, в том числе центров зрениями слуха. Функции: проводниковая Рефлекторные: ориентировочные рефлексы на зрительные и звуковые раздражители, которые проявляются в повороте головы и туловища; регуляция мышечного тонуса и позы тела. Формирование ориентировочного рефлекса. Перераспределение мышечного тонуса является одной из важнейших функций среднего мозга Тонические рефлексы делятся на: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I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статические - положение тела в пространстве 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2. статокинетические — перемещение тела.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202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4109415"/>
              </p:ext>
            </p:extLst>
          </p:nvPr>
        </p:nvGraphicFramePr>
        <p:xfrm>
          <a:off x="457200" y="404812"/>
          <a:ext cx="8229600" cy="5616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464"/>
                <a:gridCol w="1656184"/>
                <a:gridCol w="5482952"/>
              </a:tblGrid>
              <a:tr h="561647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Ножки мозга</a:t>
                      </a:r>
                      <a:endParaRPr lang="ru-RU" sz="3200" b="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0" dirty="0">
                          <a:effectLst/>
                          <a:latin typeface="Times New Roman"/>
                          <a:ea typeface="Times New Roman"/>
                        </a:rPr>
                        <a:t>Здесь проходят проводящие пути - двигательный (пирамидный), лобно-мостомозжечковый. Черная субстанция и красные ядра регулируют мышечный тонус, связанный с выполнением точных, плавных, мелких движений пальцев рук.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b="0" dirty="0">
                          <a:effectLst/>
                          <a:latin typeface="Times New Roman"/>
                          <a:ea typeface="Times New Roman"/>
                        </a:rPr>
                        <a:t>Координирование актов глотания и жевания.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77589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1146</Words>
  <Application>Microsoft Office PowerPoint</Application>
  <PresentationFormat>Экран (4:3)</PresentationFormat>
  <Paragraphs>138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СТРОЕНИЕ И ФУНКЦИИ ГОЛОВНОГО МОЗГА</vt:lpstr>
      <vt:lpstr>Презентация PowerPoint</vt:lpstr>
      <vt:lpstr>Презентация PowerPoint</vt:lpstr>
      <vt:lpstr>Основание мозга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гипоталамус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Цито и миелоархитектоника коры</vt:lpstr>
      <vt:lpstr>Презентация PowerPoint</vt:lpstr>
      <vt:lpstr>Презентация PowerPoint</vt:lpstr>
      <vt:lpstr>Морфофункциональные особенности коры:</vt:lpstr>
      <vt:lpstr>Презентация PowerPoint</vt:lpstr>
      <vt:lpstr> Корковые поля .</vt:lpstr>
      <vt:lpstr>Презентация PowerPoint</vt:lpstr>
      <vt:lpstr>Презентация PowerPoint</vt:lpstr>
      <vt:lpstr>Области коры головного мозга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СТРОЕНИЕ И ФУНКЦИИ ГОЛОВНОГО МОЗГА</dc:title>
  <dc:creator>Komputer</dc:creator>
  <cp:lastModifiedBy>User</cp:lastModifiedBy>
  <cp:revision>44</cp:revision>
  <dcterms:created xsi:type="dcterms:W3CDTF">2014-01-14T07:42:32Z</dcterms:created>
  <dcterms:modified xsi:type="dcterms:W3CDTF">2019-04-08T05:35:40Z</dcterms:modified>
</cp:coreProperties>
</file>