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96" r:id="rId9"/>
    <p:sldId id="262" r:id="rId10"/>
    <p:sldId id="297" r:id="rId11"/>
    <p:sldId id="263" r:id="rId12"/>
    <p:sldId id="298" r:id="rId13"/>
    <p:sldId id="264" r:id="rId14"/>
    <p:sldId id="265" r:id="rId15"/>
    <p:sldId id="299" r:id="rId16"/>
    <p:sldId id="300" r:id="rId17"/>
    <p:sldId id="278" r:id="rId18"/>
    <p:sldId id="279" r:id="rId19"/>
    <p:sldId id="280" r:id="rId20"/>
    <p:sldId id="281" r:id="rId21"/>
    <p:sldId id="286" r:id="rId22"/>
    <p:sldId id="282" r:id="rId23"/>
    <p:sldId id="287" r:id="rId24"/>
    <p:sldId id="288" r:id="rId25"/>
    <p:sldId id="283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7" r:id="rId34"/>
    <p:sldId id="273" r:id="rId35"/>
    <p:sldId id="274" r:id="rId36"/>
    <p:sldId id="275" r:id="rId37"/>
    <p:sldId id="284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vetfac.nsau.edu.ru/new/uchebnic/histology/r5/gs102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vetfac.nsau.edu.ru/new/uchebnic/histology/r5/gs97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http://vetfac.nsau.edu.ru/new/uchebnic/histology/r5/gs99nn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1080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Анатомия нервной системы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2598"/>
            <a:ext cx="1740024" cy="206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23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10445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08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/>
              <a:t>Височная доля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Отделена </a:t>
            </a:r>
            <a:r>
              <a:rPr lang="ru-RU" dirty="0"/>
              <a:t>от лобной и теменной долей </a:t>
            </a:r>
            <a:r>
              <a:rPr lang="ru-RU" dirty="0" err="1"/>
              <a:t>Сильвиевой</a:t>
            </a:r>
            <a:r>
              <a:rPr lang="ru-RU" dirty="0"/>
              <a:t> бороздой. 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u="sng" dirty="0"/>
              <a:t>наружной поверхности</a:t>
            </a:r>
            <a:r>
              <a:rPr lang="ru-RU" dirty="0"/>
              <a:t> височной доли выделяют </a:t>
            </a:r>
            <a:r>
              <a:rPr lang="ru-RU" u="sng" dirty="0"/>
              <a:t>3 извилины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Верхняя височная извилина </a:t>
            </a:r>
            <a:r>
              <a:rPr lang="ru-RU" dirty="0"/>
              <a:t>– расположена между </a:t>
            </a:r>
            <a:r>
              <a:rPr lang="ru-RU" dirty="0" err="1"/>
              <a:t>Сильвиевой</a:t>
            </a:r>
            <a:r>
              <a:rPr lang="ru-RU" dirty="0"/>
              <a:t> и верхней височной бороздами.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Средняя височная извилина </a:t>
            </a:r>
            <a:r>
              <a:rPr lang="ru-RU" dirty="0"/>
              <a:t>– расположена между верхней и нижней височной бороздами.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Нижняя височная извилина </a:t>
            </a:r>
            <a:r>
              <a:rPr lang="ru-RU" dirty="0"/>
              <a:t>– расположена книзу от нижней височной борозды.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u="sng" dirty="0"/>
              <a:t>нижней (базальной) поверхности височной доли выделяют 2 извилины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Латеральная затылочно-височная извилина </a:t>
            </a:r>
            <a:r>
              <a:rPr lang="ru-RU" dirty="0"/>
              <a:t>– граничит с нижней височной извилиной.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Извилина </a:t>
            </a:r>
            <a:r>
              <a:rPr lang="ru-RU" b="1" dirty="0" err="1"/>
              <a:t>гиппокампа</a:t>
            </a:r>
            <a:r>
              <a:rPr lang="ru-RU" b="1" dirty="0"/>
              <a:t> </a:t>
            </a:r>
            <a:r>
              <a:rPr lang="ru-RU" dirty="0"/>
              <a:t>– расположена </a:t>
            </a:r>
            <a:r>
              <a:rPr lang="ru-RU" dirty="0" err="1"/>
              <a:t>медиально</a:t>
            </a:r>
            <a:r>
              <a:rPr lang="ru-RU" dirty="0"/>
              <a:t> от латеральной затылочно-височной извилины.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7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03244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33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/>
              <a:t>Островок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Островок </a:t>
            </a:r>
            <a:r>
              <a:rPr lang="ru-RU" dirty="0"/>
              <a:t>расположен в глубине </a:t>
            </a:r>
            <a:r>
              <a:rPr lang="ru-RU" dirty="0" err="1"/>
              <a:t>Сильвиевой</a:t>
            </a:r>
            <a:r>
              <a:rPr lang="ru-RU" dirty="0"/>
              <a:t> борозды (закрытая долька), прикрыт лобной, теменной и височной долями, составляющими покрышку. </a:t>
            </a:r>
          </a:p>
          <a:p>
            <a:pPr marL="0" indent="0">
              <a:buNone/>
            </a:pPr>
            <a:r>
              <a:rPr lang="ru-RU" dirty="0"/>
              <a:t>Островок отделен круговой бороздой островка, имеет переднюю и заднюю поверхность, разделенную продольной центральной бороздой островка и отвечает за </a:t>
            </a:r>
            <a:r>
              <a:rPr lang="ru-RU" b="1" i="1" dirty="0"/>
              <a:t>вкусовое восприятие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662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Затылочная доля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Занимает </a:t>
            </a:r>
            <a:r>
              <a:rPr lang="ru-RU" dirty="0"/>
              <a:t>задние отделы полушарий и не имеет четких границ. </a:t>
            </a:r>
          </a:p>
          <a:p>
            <a:pPr marL="0" indent="0">
              <a:buNone/>
            </a:pPr>
            <a:r>
              <a:rPr lang="ru-RU" dirty="0"/>
              <a:t>Внутренняя поверхность отделена от теменной доли теменно-затылочной извилины и делится шпорной бороздой на клин и язычную извилину. </a:t>
            </a:r>
          </a:p>
        </p:txBody>
      </p:sp>
    </p:spTree>
    <p:extLst>
      <p:ext uri="{BB962C8B-B14F-4D97-AF65-F5344CB8AC3E}">
        <p14:creationId xmlns:p14="http://schemas.microsoft.com/office/powerpoint/2010/main" val="316901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03244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70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12068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07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Медиальная поверхность полушария большого мозга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об­разовании медиальной поверхности </a:t>
            </a:r>
            <a:r>
              <a:rPr lang="ru-RU" dirty="0" smtClean="0"/>
              <a:t>принимают </a:t>
            </a:r>
            <a:r>
              <a:rPr lang="ru-RU" dirty="0"/>
              <a:t>участие все его доли, кроме височной и островковой.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i="1" dirty="0" smtClean="0"/>
              <a:t>орозда </a:t>
            </a:r>
            <a:r>
              <a:rPr lang="ru-RU" i="1" dirty="0"/>
              <a:t>мозо­листого тела </a:t>
            </a:r>
            <a:r>
              <a:rPr lang="ru-RU" dirty="0"/>
              <a:t>отделяет его </a:t>
            </a:r>
            <a:r>
              <a:rPr lang="ru-RU" dirty="0" smtClean="0"/>
              <a:t>от </a:t>
            </a:r>
            <a:r>
              <a:rPr lang="ru-RU" i="1" dirty="0" smtClean="0"/>
              <a:t>поясной </a:t>
            </a:r>
            <a:r>
              <a:rPr lang="ru-RU" i="1" dirty="0"/>
              <a:t>извилины. </a:t>
            </a:r>
            <a:r>
              <a:rPr lang="ru-RU" dirty="0"/>
              <a:t>Над пояс­ной извилиной </a:t>
            </a:r>
            <a:r>
              <a:rPr lang="ru-RU" dirty="0" smtClean="0"/>
              <a:t>проходит </a:t>
            </a:r>
            <a:r>
              <a:rPr lang="ru-RU" i="1" dirty="0" smtClean="0"/>
              <a:t>поясная борозда</a:t>
            </a:r>
            <a:r>
              <a:rPr lang="ru-RU" i="1" dirty="0"/>
              <a:t>.</a:t>
            </a:r>
            <a:r>
              <a:rPr lang="ru-RU" dirty="0" smtClean="0"/>
              <a:t> </a:t>
            </a:r>
            <a:r>
              <a:rPr lang="ru-RU" dirty="0"/>
              <a:t>Кзади и книзу поясная извилина переходит </a:t>
            </a:r>
            <a:r>
              <a:rPr lang="ru-RU" dirty="0" smtClean="0"/>
              <a:t>в </a:t>
            </a:r>
            <a:r>
              <a:rPr lang="ru-RU" i="1" dirty="0" err="1" smtClean="0"/>
              <a:t>парагиппокампальную</a:t>
            </a:r>
            <a:r>
              <a:rPr lang="ru-RU" i="1" dirty="0" smtClean="0"/>
              <a:t> </a:t>
            </a:r>
            <a:r>
              <a:rPr lang="ru-RU" i="1" dirty="0"/>
              <a:t>извилину, </a:t>
            </a:r>
            <a:r>
              <a:rPr lang="ru-RU" dirty="0"/>
              <a:t>которая уходит вниз и впе­реди </a:t>
            </a:r>
            <a:r>
              <a:rPr lang="ru-RU" dirty="0" smtClean="0"/>
              <a:t>заканчивается </a:t>
            </a:r>
            <a:r>
              <a:rPr lang="ru-RU" i="1" dirty="0" smtClean="0"/>
              <a:t>крючком</a:t>
            </a:r>
            <a:r>
              <a:rPr lang="ru-RU" dirty="0"/>
              <a:t>, сверху </a:t>
            </a:r>
            <a:r>
              <a:rPr lang="ru-RU" dirty="0" err="1"/>
              <a:t>парагиппокампальная</a:t>
            </a:r>
            <a:r>
              <a:rPr lang="ru-RU" dirty="0"/>
              <a:t> извилина ограничена бороздой </a:t>
            </a:r>
            <a:r>
              <a:rPr lang="ru-RU" dirty="0" err="1"/>
              <a:t>гиппокампа</a:t>
            </a:r>
            <a:r>
              <a:rPr lang="ru-RU" dirty="0"/>
              <a:t>. Поясную извилину, ее перешеек и </a:t>
            </a:r>
            <a:r>
              <a:rPr lang="ru-RU" dirty="0" err="1"/>
              <a:t>парагиппокампальную</a:t>
            </a:r>
            <a:r>
              <a:rPr lang="ru-RU" dirty="0"/>
              <a:t> извилину объединяют под </a:t>
            </a:r>
            <a:r>
              <a:rPr lang="ru-RU" dirty="0" smtClean="0"/>
              <a:t>названием </a:t>
            </a:r>
            <a:r>
              <a:rPr lang="ru-RU" i="1" dirty="0" smtClean="0"/>
              <a:t>сводчатой </a:t>
            </a:r>
            <a:r>
              <a:rPr lang="ru-RU" i="1" dirty="0"/>
              <a:t>извилины. 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глубине борозды </a:t>
            </a:r>
            <a:r>
              <a:rPr lang="ru-RU" dirty="0" err="1"/>
              <a:t>гиппокампа</a:t>
            </a:r>
            <a:r>
              <a:rPr lang="ru-RU" dirty="0"/>
              <a:t> </a:t>
            </a:r>
            <a:r>
              <a:rPr lang="ru-RU" dirty="0" smtClean="0"/>
              <a:t>расположена </a:t>
            </a:r>
            <a:r>
              <a:rPr lang="ru-RU" i="1" dirty="0" smtClean="0"/>
              <a:t>зубчатая </a:t>
            </a:r>
            <a:r>
              <a:rPr lang="ru-RU" i="1" dirty="0"/>
              <a:t>извилина</a:t>
            </a:r>
            <a:r>
              <a:rPr lang="ru-RU" i="1" dirty="0" smtClean="0"/>
              <a:t>. </a:t>
            </a:r>
            <a:r>
              <a:rPr lang="ru-RU" dirty="0" smtClean="0"/>
              <a:t>Вверху </a:t>
            </a:r>
            <a:r>
              <a:rPr lang="ru-RU" dirty="0"/>
              <a:t>на медиальной поверхности затылочной доли </a:t>
            </a:r>
            <a:r>
              <a:rPr lang="ru-RU" dirty="0" smtClean="0"/>
              <a:t>расположена </a:t>
            </a:r>
            <a:r>
              <a:rPr lang="ru-RU" i="1" dirty="0" smtClean="0"/>
              <a:t>теменно-затылочная </a:t>
            </a:r>
            <a:r>
              <a:rPr lang="ru-RU" i="1" dirty="0"/>
              <a:t>борозда, </a:t>
            </a:r>
            <a:r>
              <a:rPr lang="ru-RU" dirty="0"/>
              <a:t>отделяющая теменную долю от затылочной доли. От заднего полюса полушария до пе­решейка сводчатой извилины </a:t>
            </a:r>
            <a:r>
              <a:rPr lang="ru-RU" dirty="0" smtClean="0"/>
              <a:t>проходит </a:t>
            </a:r>
            <a:r>
              <a:rPr lang="ru-RU" i="1" dirty="0" smtClean="0"/>
              <a:t>шпорная </a:t>
            </a:r>
            <a:r>
              <a:rPr lang="ru-RU" i="1" dirty="0"/>
              <a:t>борозда. </a:t>
            </a:r>
            <a:r>
              <a:rPr lang="ru-RU" dirty="0"/>
              <a:t>Между теменно-затылочной бороздой спереди и шпорной снизу </a:t>
            </a:r>
            <a:r>
              <a:rPr lang="ru-RU" dirty="0" smtClean="0"/>
              <a:t>располагается </a:t>
            </a:r>
            <a:r>
              <a:rPr lang="ru-RU" i="1" dirty="0" smtClean="0"/>
              <a:t>клин</a:t>
            </a:r>
            <a:r>
              <a:rPr lang="ru-RU" i="1" dirty="0"/>
              <a:t>, </a:t>
            </a:r>
            <a:r>
              <a:rPr lang="ru-RU" dirty="0"/>
              <a:t>обращенный острым углом кпе­реди.</a:t>
            </a:r>
          </a:p>
        </p:txBody>
      </p:sp>
    </p:spTree>
    <p:extLst>
      <p:ext uri="{BB962C8B-B14F-4D97-AF65-F5344CB8AC3E}">
        <p14:creationId xmlns:p14="http://schemas.microsoft.com/office/powerpoint/2010/main" val="100147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Нижняя поверхность полушария большого мозга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Спереди расположена нижняя по­верхность лобной доли, позади нее — височный (передний) полюс и нижняя поверхность височной и затылочной до­лей, между которыми нет четкой границы. На нижней поверхности лобной доли </a:t>
            </a:r>
            <a:r>
              <a:rPr lang="ru-RU" dirty="0" smtClean="0"/>
              <a:t>про­ходит</a:t>
            </a:r>
            <a:r>
              <a:rPr lang="ru-RU" dirty="0"/>
              <a:t> </a:t>
            </a:r>
            <a:r>
              <a:rPr lang="ru-RU" i="1" dirty="0"/>
              <a:t>обонятельная борозда, </a:t>
            </a:r>
            <a:r>
              <a:rPr lang="ru-RU" dirty="0"/>
              <a:t>к которой снизу </a:t>
            </a:r>
            <a:r>
              <a:rPr lang="ru-RU" dirty="0" smtClean="0"/>
              <a:t>прилежит </a:t>
            </a:r>
            <a:r>
              <a:rPr lang="ru-RU" i="1" dirty="0" smtClean="0"/>
              <a:t>обо­нятельная </a:t>
            </a:r>
            <a:r>
              <a:rPr lang="ru-RU" i="1" dirty="0"/>
              <a:t>луковица </a:t>
            </a:r>
            <a:r>
              <a:rPr lang="ru-RU" dirty="0" smtClean="0"/>
              <a:t>и </a:t>
            </a:r>
            <a:r>
              <a:rPr lang="ru-RU" i="1" dirty="0" smtClean="0"/>
              <a:t>обонятельный </a:t>
            </a:r>
            <a:r>
              <a:rPr lang="ru-RU" i="1" dirty="0"/>
              <a:t>тракт</a:t>
            </a:r>
            <a:r>
              <a:rPr lang="ru-RU" i="1" dirty="0" smtClean="0"/>
              <a:t>, </a:t>
            </a:r>
            <a:r>
              <a:rPr lang="ru-RU" dirty="0" smtClean="0"/>
              <a:t>продолжающийся </a:t>
            </a:r>
            <a:r>
              <a:rPr lang="ru-RU" dirty="0"/>
              <a:t>кзади </a:t>
            </a:r>
            <a:r>
              <a:rPr lang="ru-RU" dirty="0" smtClean="0"/>
              <a:t>в </a:t>
            </a:r>
            <a:r>
              <a:rPr lang="ru-RU" i="1" dirty="0" smtClean="0"/>
              <a:t>обонятельный </a:t>
            </a:r>
            <a:r>
              <a:rPr lang="ru-RU" i="1" dirty="0"/>
              <a:t>треугольник. </a:t>
            </a:r>
            <a:r>
              <a:rPr lang="ru-RU" dirty="0"/>
              <a:t>Между продольной щелью и обонятельной бороздой </a:t>
            </a:r>
            <a:r>
              <a:rPr lang="ru-RU" dirty="0" smtClean="0"/>
              <a:t>расположена </a:t>
            </a:r>
            <a:r>
              <a:rPr lang="ru-RU" i="1" dirty="0" smtClean="0"/>
              <a:t>прямая </a:t>
            </a:r>
            <a:r>
              <a:rPr lang="ru-RU" i="1" dirty="0"/>
              <a:t>извилина. </a:t>
            </a:r>
            <a:r>
              <a:rPr lang="ru-RU" dirty="0" err="1"/>
              <a:t>Латеральнее</a:t>
            </a:r>
            <a:r>
              <a:rPr lang="ru-RU" dirty="0"/>
              <a:t> от обонятельной борозды </a:t>
            </a:r>
            <a:r>
              <a:rPr lang="ru-RU" dirty="0" smtClean="0"/>
              <a:t>лежат </a:t>
            </a:r>
            <a:r>
              <a:rPr lang="ru-RU" i="1" dirty="0" smtClean="0"/>
              <a:t>глазничные </a:t>
            </a:r>
            <a:r>
              <a:rPr lang="ru-RU" i="1" dirty="0"/>
              <a:t>извили­ны</a:t>
            </a:r>
            <a:r>
              <a:rPr lang="ru-RU" i="1" dirty="0" smtClean="0"/>
              <a:t>. </a:t>
            </a:r>
            <a:r>
              <a:rPr lang="ru-RU" dirty="0" smtClean="0"/>
              <a:t>На </a:t>
            </a:r>
            <a:r>
              <a:rPr lang="ru-RU" dirty="0"/>
              <a:t>нижней поверхности височной </a:t>
            </a:r>
            <a:r>
              <a:rPr lang="ru-RU" dirty="0" smtClean="0"/>
              <a:t>доли </a:t>
            </a:r>
            <a:r>
              <a:rPr lang="ru-RU" i="1" dirty="0" smtClean="0"/>
              <a:t>коллатеральная </a:t>
            </a:r>
            <a:r>
              <a:rPr lang="ru-RU" i="1" dirty="0"/>
              <a:t>борозда </a:t>
            </a:r>
            <a:r>
              <a:rPr lang="ru-RU" dirty="0" smtClean="0"/>
              <a:t>отделяет </a:t>
            </a:r>
            <a:r>
              <a:rPr lang="ru-RU" i="1" dirty="0" smtClean="0"/>
              <a:t>медиальную </a:t>
            </a:r>
            <a:r>
              <a:rPr lang="ru-RU" i="1" dirty="0"/>
              <a:t>затылочно-височную извилину </a:t>
            </a:r>
            <a:r>
              <a:rPr lang="ru-RU" dirty="0"/>
              <a:t>от </a:t>
            </a:r>
            <a:r>
              <a:rPr lang="ru-RU" dirty="0" err="1"/>
              <a:t>парагиппокампальной</a:t>
            </a:r>
            <a:r>
              <a:rPr lang="ru-RU" dirty="0" smtClean="0"/>
              <a:t>. </a:t>
            </a:r>
            <a:r>
              <a:rPr lang="ru-RU" i="1" dirty="0" smtClean="0"/>
              <a:t>Затылочно-височная </a:t>
            </a:r>
            <a:r>
              <a:rPr lang="ru-RU" i="1" dirty="0"/>
              <a:t>борозда </a:t>
            </a:r>
            <a:r>
              <a:rPr lang="ru-RU" dirty="0" smtClean="0"/>
              <a:t>отделяет </a:t>
            </a:r>
            <a:r>
              <a:rPr lang="ru-RU" i="1" dirty="0" smtClean="0"/>
              <a:t>латеральную </a:t>
            </a:r>
            <a:r>
              <a:rPr lang="ru-RU" i="1" dirty="0"/>
              <a:t>затылочно-височную извилину </a:t>
            </a:r>
            <a:r>
              <a:rPr lang="ru-RU" dirty="0"/>
              <a:t>от одноименной медиальной извилины.</a:t>
            </a:r>
          </a:p>
        </p:txBody>
      </p:sp>
    </p:spTree>
    <p:extLst>
      <p:ext uri="{BB962C8B-B14F-4D97-AF65-F5344CB8AC3E}">
        <p14:creationId xmlns:p14="http://schemas.microsoft.com/office/powerpoint/2010/main" val="292837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медиальной и нижней поверхностях выделяют ряд образований, относящихся к</a:t>
            </a:r>
            <a:r>
              <a:rPr lang="ru-RU" i="1" dirty="0"/>
              <a:t> </a:t>
            </a:r>
            <a:r>
              <a:rPr lang="ru-RU" b="1" i="1" dirty="0" err="1"/>
              <a:t>лимбической</a:t>
            </a:r>
            <a:r>
              <a:rPr lang="ru-RU" b="1" i="1" dirty="0"/>
              <a:t> системе. </a:t>
            </a:r>
            <a:r>
              <a:rPr lang="ru-RU" dirty="0"/>
              <a:t>Это обо­нятельная луковица, обонятельный тракт, обонятельный треугольник, переднее продырявленное вещество, распо­ложенные на нижней поверхности лобной доли и относя­щиеся также к периферическому отделу обонятельного мозга, поясная, </a:t>
            </a:r>
            <a:r>
              <a:rPr lang="ru-RU" dirty="0" err="1"/>
              <a:t>парагиппокампальная</a:t>
            </a:r>
            <a:r>
              <a:rPr lang="ru-RU" dirty="0"/>
              <a:t> (вместе с крючком) и зубчатая извилины.</a:t>
            </a:r>
          </a:p>
        </p:txBody>
      </p:sp>
    </p:spTree>
    <p:extLst>
      <p:ext uri="{BB962C8B-B14F-4D97-AF65-F5344CB8AC3E}">
        <p14:creationId xmlns:p14="http://schemas.microsoft.com/office/powerpoint/2010/main" val="67320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Головной мозг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Залегает в полости мозгового черепа.</a:t>
            </a:r>
          </a:p>
          <a:p>
            <a:pPr marL="0" indent="0">
              <a:buNone/>
            </a:pPr>
            <a:r>
              <a:rPr lang="ru-RU" dirty="0" smtClean="0"/>
              <a:t>У взрослого человека (без твердой мозговой оболочки) весит в среднем 1375 г, сагиттальный размер  16-17 см, поперечный размер – 13-14 см, вертикальный -10,5-12,5 см, объем – 1200 см³.</a:t>
            </a:r>
          </a:p>
          <a:p>
            <a:pPr marL="0" indent="0">
              <a:buNone/>
            </a:pPr>
            <a:r>
              <a:rPr lang="ru-RU" dirty="0" smtClean="0"/>
              <a:t>Делят на главных отдела: </a:t>
            </a:r>
            <a:r>
              <a:rPr lang="ru-RU" b="1" i="1" dirty="0" smtClean="0"/>
              <a:t>плащ и ствол головного мозга. </a:t>
            </a:r>
          </a:p>
          <a:p>
            <a:pPr marL="0" indent="0">
              <a:buNone/>
            </a:pPr>
            <a:r>
              <a:rPr lang="ru-RU" dirty="0" smtClean="0"/>
              <a:t>Более условно подразделяют на большой мозг, малый мозг, или мозжечок и ствол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6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Базальные </a:t>
            </a:r>
            <a:r>
              <a:rPr lang="ru-RU" sz="3600" b="1" i="1" dirty="0"/>
              <a:t>ядра конечного мозга</a:t>
            </a:r>
            <a:r>
              <a:rPr lang="ru-RU" sz="3600" i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тол­ще белого вещества каждого полушария большого мозга ближе к его основанию располагаются скопления серого вещества - базальные ядра. К базальным (подкорковым ядрам) относятся </a:t>
            </a:r>
            <a:r>
              <a:rPr lang="ru-RU" b="1" i="1" dirty="0"/>
              <a:t>полосатое тело</a:t>
            </a:r>
            <a:r>
              <a:rPr lang="ru-RU" b="1" i="1" dirty="0" smtClean="0"/>
              <a:t>, </a:t>
            </a:r>
            <a:r>
              <a:rPr lang="ru-RU" dirty="0" smtClean="0"/>
              <a:t>состоящее из </a:t>
            </a:r>
            <a:r>
              <a:rPr lang="ru-RU" i="1" dirty="0" smtClean="0"/>
              <a:t>хвостатого </a:t>
            </a:r>
            <a:r>
              <a:rPr lang="ru-RU" i="1" dirty="0"/>
              <a:t>и чечевицеобразного ядер</a:t>
            </a:r>
            <a:r>
              <a:rPr lang="ru-RU" i="1" dirty="0" smtClean="0"/>
              <a:t>, </a:t>
            </a:r>
            <a:r>
              <a:rPr lang="ru-RU" b="1" i="1" dirty="0" smtClean="0"/>
              <a:t>ограда </a:t>
            </a:r>
            <a:r>
              <a:rPr lang="ru-RU" b="1" i="1" dirty="0"/>
              <a:t>и миндалевидное тело.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81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Базальные ядра полушарий:</a:t>
            </a:r>
            <a:br>
              <a:rPr lang="ru-RU" sz="2800" b="1" dirty="0" smtClean="0"/>
            </a:br>
            <a:r>
              <a:rPr lang="ru-RU" sz="2000" dirty="0"/>
              <a:t>А — </a:t>
            </a:r>
            <a:r>
              <a:rPr lang="ru-RU" sz="2000" i="1" dirty="0"/>
              <a:t>на горизонтальном сечении мозга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Б</a:t>
            </a:r>
            <a:r>
              <a:rPr lang="ru-RU" sz="2000" i="1" dirty="0"/>
              <a:t> — на фронтальном сечении (на уровне сосцевидных тел)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8965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миндалевидное тело;</a:t>
            </a:r>
          </a:p>
          <a:p>
            <a:pPr lvl="0"/>
            <a:r>
              <a:rPr lang="ru-RU" dirty="0"/>
              <a:t>ограда.</a:t>
            </a:r>
          </a:p>
          <a:p>
            <a:pPr marL="0" indent="0">
              <a:buNone/>
            </a:pPr>
            <a:r>
              <a:rPr lang="ru-RU" b="1" dirty="0"/>
              <a:t>Хвостатое ядро:</a:t>
            </a:r>
            <a:endParaRPr lang="ru-RU" dirty="0"/>
          </a:p>
          <a:p>
            <a:pPr lvl="0"/>
            <a:r>
              <a:rPr lang="ru-RU" dirty="0"/>
              <a:t>головка хвостатого ядра;</a:t>
            </a:r>
          </a:p>
          <a:p>
            <a:pPr lvl="0"/>
            <a:r>
              <a:rPr lang="ru-RU" dirty="0"/>
              <a:t>тело хвостатого ядра;</a:t>
            </a:r>
          </a:p>
          <a:p>
            <a:pPr lvl="0"/>
            <a:r>
              <a:rPr lang="ru-RU" dirty="0"/>
              <a:t>хвост хвостатого ядра.</a:t>
            </a:r>
          </a:p>
          <a:p>
            <a:pPr marL="0" indent="0">
              <a:buNone/>
            </a:pPr>
            <a:r>
              <a:rPr lang="ru-RU" b="1" dirty="0"/>
              <a:t>Чечевицеобразное ядро:</a:t>
            </a:r>
            <a:endParaRPr lang="ru-RU" dirty="0"/>
          </a:p>
          <a:p>
            <a:pPr lvl="0"/>
            <a:r>
              <a:rPr lang="ru-RU" dirty="0"/>
              <a:t>скорлупа;</a:t>
            </a:r>
          </a:p>
          <a:p>
            <a:pPr lvl="0"/>
            <a:r>
              <a:rPr lang="ru-RU" dirty="0"/>
              <a:t>бледный шар.</a:t>
            </a:r>
          </a:p>
          <a:p>
            <a:pPr lvl="0"/>
            <a:r>
              <a:rPr lang="ru-RU" dirty="0"/>
              <a:t>зрительный бугор;</a:t>
            </a:r>
          </a:p>
          <a:p>
            <a:pPr lvl="0"/>
            <a:r>
              <a:rPr lang="en-US" dirty="0"/>
              <a:t>III</a:t>
            </a:r>
            <a:r>
              <a:rPr lang="ru-RU" dirty="0"/>
              <a:t> желудочек.</a:t>
            </a:r>
          </a:p>
        </p:txBody>
      </p:sp>
      <p:pic>
        <p:nvPicPr>
          <p:cNvPr id="6" name="Объект 5" descr="БазалЯдра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412"/>
            <a:ext cx="3672408" cy="5112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00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Хвостатое </a:t>
            </a:r>
            <a:r>
              <a:rPr lang="ru-RU" b="1" i="1" dirty="0" smtClean="0"/>
              <a:t>ядро - </a:t>
            </a:r>
            <a:r>
              <a:rPr lang="ru-RU" dirty="0" smtClean="0"/>
              <a:t>таламуса</a:t>
            </a:r>
            <a:r>
              <a:rPr lang="ru-RU" dirty="0"/>
              <a:t>, отделено от него пограничной (терминальной) полоской. </a:t>
            </a:r>
            <a:r>
              <a:rPr lang="ru-RU" dirty="0" smtClean="0"/>
              <a:t>Имеет </a:t>
            </a:r>
            <a:r>
              <a:rPr lang="ru-RU" i="1" dirty="0" smtClean="0"/>
              <a:t>головку</a:t>
            </a:r>
            <a:r>
              <a:rPr lang="ru-RU" i="1" dirty="0"/>
              <a:t>, </a:t>
            </a:r>
            <a:r>
              <a:rPr lang="ru-RU" dirty="0"/>
              <a:t>образующую латеральную стенку переднего рога бокового желудочка</a:t>
            </a:r>
            <a:r>
              <a:rPr lang="ru-RU" dirty="0" smtClean="0"/>
              <a:t>, </a:t>
            </a:r>
            <a:r>
              <a:rPr lang="ru-RU" i="1" dirty="0" smtClean="0"/>
              <a:t>тело</a:t>
            </a:r>
            <a:r>
              <a:rPr lang="ru-RU" i="1" dirty="0"/>
              <a:t>, </a:t>
            </a:r>
            <a:r>
              <a:rPr lang="ru-RU" dirty="0"/>
              <a:t>лежа­щее под теменной долей, </a:t>
            </a:r>
            <a:r>
              <a:rPr lang="ru-RU" dirty="0" smtClean="0"/>
              <a:t>и </a:t>
            </a:r>
            <a:r>
              <a:rPr lang="ru-RU" i="1" dirty="0" smtClean="0"/>
              <a:t>хвост</a:t>
            </a:r>
            <a:r>
              <a:rPr lang="ru-RU" i="1" dirty="0"/>
              <a:t>, </a:t>
            </a:r>
            <a:r>
              <a:rPr lang="ru-RU" dirty="0"/>
              <a:t>участвующий в обра­зовании крыши нижнего рога бокового желудочка.</a:t>
            </a:r>
          </a:p>
          <a:p>
            <a:r>
              <a:rPr lang="ru-RU" b="1" i="1" dirty="0"/>
              <a:t>Чечевицеобразное ядро</a:t>
            </a:r>
            <a:r>
              <a:rPr lang="ru-RU" i="1" dirty="0"/>
              <a:t> </a:t>
            </a:r>
            <a:r>
              <a:rPr lang="ru-RU" dirty="0"/>
              <a:t>расположено </a:t>
            </a:r>
            <a:r>
              <a:rPr lang="ru-RU" dirty="0" err="1"/>
              <a:t>латеральнее</a:t>
            </a:r>
            <a:r>
              <a:rPr lang="ru-RU" dirty="0"/>
              <a:t> хвостатого. </a:t>
            </a:r>
            <a:r>
              <a:rPr lang="ru-RU" dirty="0" smtClean="0"/>
              <a:t>выделяют </a:t>
            </a:r>
            <a:r>
              <a:rPr lang="ru-RU" dirty="0"/>
              <a:t>внутреннюю его часть —</a:t>
            </a:r>
            <a:r>
              <a:rPr lang="ru-RU" i="1" dirty="0"/>
              <a:t>бледный шар </a:t>
            </a:r>
            <a:r>
              <a:rPr lang="ru-RU" dirty="0"/>
              <a:t>и наружную —</a:t>
            </a:r>
            <a:r>
              <a:rPr lang="ru-RU" i="1" dirty="0"/>
              <a:t>скорлупу. </a:t>
            </a:r>
            <a:r>
              <a:rPr lang="ru-RU" dirty="0"/>
              <a:t>Эти ядра являются подкорковыми двигательными центрами. Между хвостатым ядром и таламусом </a:t>
            </a:r>
            <a:r>
              <a:rPr lang="ru-RU" dirty="0" err="1"/>
              <a:t>медиально</a:t>
            </a:r>
            <a:r>
              <a:rPr lang="ru-RU" dirty="0"/>
              <a:t> и чечевицеобразным ядром </a:t>
            </a:r>
            <a:r>
              <a:rPr lang="ru-RU" dirty="0" err="1"/>
              <a:t>латерально</a:t>
            </a:r>
            <a:r>
              <a:rPr lang="ru-RU" dirty="0"/>
              <a:t> располагается прослойка бе­лого вещества —</a:t>
            </a:r>
            <a:r>
              <a:rPr lang="ru-RU" b="1" i="1" dirty="0"/>
              <a:t>внутренняя </a:t>
            </a:r>
            <a:r>
              <a:rPr lang="ru-RU" b="1" i="1" dirty="0" smtClean="0"/>
              <a:t>капсула</a:t>
            </a:r>
            <a:r>
              <a:rPr lang="ru-RU" i="1" dirty="0"/>
              <a:t> </a:t>
            </a:r>
            <a:r>
              <a:rPr lang="ru-RU" i="1" dirty="0" smtClean="0"/>
              <a:t>- </a:t>
            </a:r>
            <a:r>
              <a:rPr lang="ru-RU" dirty="0" smtClean="0"/>
              <a:t>обра­зована восходящими </a:t>
            </a:r>
            <a:r>
              <a:rPr lang="ru-RU" dirty="0"/>
              <a:t>и нисходящими прово­дящими путями головного мозга, соединяющими кору полушарий большого мозга со стволом и спинным моз­гом. </a:t>
            </a:r>
            <a:r>
              <a:rPr lang="ru-RU" dirty="0" err="1"/>
              <a:t>Латеральнее</a:t>
            </a:r>
            <a:r>
              <a:rPr lang="ru-RU" dirty="0"/>
              <a:t> от чечевицеобразного ядра находится узкая полоска белого вещества —</a:t>
            </a:r>
            <a:r>
              <a:rPr lang="ru-RU" b="1" i="1" dirty="0"/>
              <a:t>наружная капсула</a:t>
            </a:r>
            <a:r>
              <a:rPr lang="ru-RU" i="1" dirty="0"/>
              <a:t>, </a:t>
            </a:r>
            <a:r>
              <a:rPr lang="ru-RU" dirty="0"/>
              <a:t>а за ней лежит тонкое ядро —</a:t>
            </a:r>
            <a:r>
              <a:rPr lang="ru-RU" b="1" i="1" dirty="0"/>
              <a:t>ограда</a:t>
            </a:r>
            <a:r>
              <a:rPr lang="ru-RU" i="1" dirty="0"/>
              <a:t>. </a:t>
            </a:r>
            <a:r>
              <a:rPr lang="ru-RU" dirty="0" smtClean="0"/>
              <a:t>От </a:t>
            </a:r>
            <a:r>
              <a:rPr lang="ru-RU" dirty="0"/>
              <a:t>коры островка ограда отделена прослойкой белого вещества, получившей </a:t>
            </a:r>
            <a:r>
              <a:rPr lang="ru-RU" dirty="0" smtClean="0"/>
              <a:t>название </a:t>
            </a:r>
            <a:r>
              <a:rPr lang="ru-RU" b="1" i="1" dirty="0" smtClean="0"/>
              <a:t>самой </a:t>
            </a:r>
            <a:r>
              <a:rPr lang="ru-RU" b="1" i="1" dirty="0"/>
              <a:t>наружной капсу­лы</a:t>
            </a:r>
            <a:r>
              <a:rPr lang="ru-RU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036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b="1" i="1" dirty="0"/>
              <a:t>Миндалевидное тело</a:t>
            </a:r>
            <a:r>
              <a:rPr lang="ru-RU" i="1" dirty="0"/>
              <a:t> </a:t>
            </a:r>
            <a:r>
              <a:rPr lang="ru-RU" dirty="0"/>
              <a:t>залегает в белом веществе перед­ней части височной доли полушария, на 1,5—2 см кзади от ее височного полюса.</a:t>
            </a:r>
          </a:p>
          <a:p>
            <a:pPr marL="0" indent="0">
              <a:buNone/>
            </a:pPr>
            <a:r>
              <a:rPr lang="ru-RU" i="1" dirty="0"/>
              <a:t> </a:t>
            </a:r>
            <a:r>
              <a:rPr lang="ru-RU" i="1" dirty="0" err="1" smtClean="0"/>
              <a:t>С</a:t>
            </a:r>
            <a:r>
              <a:rPr lang="ru-RU" dirty="0" err="1" smtClean="0"/>
              <a:t>триатум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striatum</a:t>
            </a:r>
            <a:r>
              <a:rPr lang="ru-RU" dirty="0"/>
              <a:t>) объединяются </a:t>
            </a:r>
            <a:r>
              <a:rPr lang="ru-RU" dirty="0" smtClean="0"/>
              <a:t>скорлупа </a:t>
            </a:r>
            <a:r>
              <a:rPr lang="ru-RU" dirty="0"/>
              <a:t>чечевицеобразного ядра и хвостатое ядро (филогенетические </a:t>
            </a:r>
            <a:r>
              <a:rPr lang="ru-RU" dirty="0" smtClean="0"/>
              <a:t>новые </a:t>
            </a:r>
            <a:r>
              <a:rPr lang="ru-RU" dirty="0"/>
              <a:t>образования). Бледный шар (филогенетически </a:t>
            </a:r>
            <a:r>
              <a:rPr lang="ru-RU" dirty="0" smtClean="0"/>
              <a:t>старое </a:t>
            </a:r>
            <a:r>
              <a:rPr lang="ru-RU" dirty="0"/>
              <a:t>образование) </a:t>
            </a:r>
            <a:r>
              <a:rPr lang="ru-RU" dirty="0" err="1" smtClean="0"/>
              <a:t>назвывают</a:t>
            </a:r>
            <a:r>
              <a:rPr lang="ru-RU" dirty="0" smtClean="0"/>
              <a:t> </a:t>
            </a:r>
            <a:r>
              <a:rPr lang="ru-RU" dirty="0" err="1" smtClean="0"/>
              <a:t>паллидиум</a:t>
            </a:r>
            <a:r>
              <a:rPr lang="ru-RU" dirty="0" smtClean="0"/>
              <a:t>. </a:t>
            </a:r>
            <a:r>
              <a:rPr lang="ru-RU" dirty="0"/>
              <a:t>Вместе </a:t>
            </a:r>
            <a:r>
              <a:rPr lang="ru-RU" dirty="0" err="1"/>
              <a:t>стриатум</a:t>
            </a:r>
            <a:r>
              <a:rPr lang="ru-RU" dirty="0"/>
              <a:t> и бледный шар называются </a:t>
            </a:r>
            <a:r>
              <a:rPr lang="ru-RU" b="1" i="1" dirty="0" err="1"/>
              <a:t>стриопаллидарной</a:t>
            </a:r>
            <a:r>
              <a:rPr lang="ru-RU" b="1" i="1" dirty="0"/>
              <a:t> системой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2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Обонятельный мозг (</a:t>
            </a:r>
            <a:r>
              <a:rPr lang="en-US" sz="2400" b="1" dirty="0" err="1"/>
              <a:t>rhinencephalon</a:t>
            </a:r>
            <a:r>
              <a:rPr lang="ru-RU" sz="2400" b="1" dirty="0"/>
              <a:t>):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>а — </a:t>
            </a:r>
            <a:r>
              <a:rPr lang="ru-RU" sz="2000" i="1" dirty="0"/>
              <a:t>вид снизу</a:t>
            </a:r>
            <a:r>
              <a:rPr lang="ru-RU" sz="2000" dirty="0" smtClean="0"/>
              <a:t>;  б </a:t>
            </a:r>
            <a:r>
              <a:rPr lang="ru-RU" sz="2000" dirty="0"/>
              <a:t>— </a:t>
            </a:r>
            <a:r>
              <a:rPr lang="ru-RU" sz="2000" i="1" dirty="0"/>
              <a:t>на сагиттальном сечении мозга</a:t>
            </a:r>
            <a:r>
              <a:rPr lang="ru-RU" sz="2000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Периферический отдел</a:t>
            </a:r>
            <a:r>
              <a:rPr lang="en-US" b="1" i="1" dirty="0"/>
              <a:t>:</a:t>
            </a:r>
            <a:endParaRPr lang="ru-RU" b="1" dirty="0"/>
          </a:p>
          <a:p>
            <a:pPr lvl="0"/>
            <a:r>
              <a:rPr lang="ru-RU" dirty="0"/>
              <a:t>обонятельная луковица;</a:t>
            </a:r>
          </a:p>
          <a:p>
            <a:pPr lvl="0"/>
            <a:r>
              <a:rPr lang="ru-RU" dirty="0"/>
              <a:t>обонятельный путь;</a:t>
            </a:r>
          </a:p>
          <a:p>
            <a:pPr lvl="0"/>
            <a:r>
              <a:rPr lang="ru-RU" dirty="0"/>
              <a:t>обонятельный треугольник;</a:t>
            </a:r>
          </a:p>
          <a:p>
            <a:pPr lvl="0"/>
            <a:r>
              <a:rPr lang="ru-RU" dirty="0"/>
              <a:t>переднее продырявленное вещество.</a:t>
            </a:r>
          </a:p>
          <a:p>
            <a:pPr marL="0" indent="0">
              <a:buNone/>
            </a:pPr>
            <a:r>
              <a:rPr lang="ru-RU" b="1" i="1" dirty="0"/>
              <a:t>Центральный отдел — извилины мозга:</a:t>
            </a:r>
            <a:endParaRPr lang="ru-RU" b="1" dirty="0"/>
          </a:p>
          <a:p>
            <a:pPr lvl="0"/>
            <a:r>
              <a:rPr lang="ru-RU" dirty="0"/>
              <a:t>сводчатая извилина;</a:t>
            </a:r>
          </a:p>
          <a:p>
            <a:pPr lvl="0"/>
            <a:r>
              <a:rPr lang="ru-RU" dirty="0" err="1"/>
              <a:t>гиппокамп</a:t>
            </a:r>
            <a:r>
              <a:rPr lang="ru-RU" dirty="0"/>
              <a:t>, расположен в полости нижнего рога бокового желудочка;</a:t>
            </a:r>
          </a:p>
          <a:p>
            <a:pPr lvl="0"/>
            <a:r>
              <a:rPr lang="ru-RU" dirty="0"/>
              <a:t>зубчатая извилина - продолжение серого облачения мозолистого тела;</a:t>
            </a:r>
          </a:p>
          <a:p>
            <a:pPr lvl="0"/>
            <a:r>
              <a:rPr lang="ru-RU" dirty="0"/>
              <a:t>свод;</a:t>
            </a:r>
          </a:p>
          <a:p>
            <a:pPr lvl="0"/>
            <a:r>
              <a:rPr lang="ru-RU" dirty="0"/>
              <a:t>прозрачная перегородка</a:t>
            </a:r>
          </a:p>
        </p:txBody>
      </p:sp>
      <p:pic>
        <p:nvPicPr>
          <p:cNvPr id="6" name="Объект 5" descr="ОбонятМозг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68413"/>
            <a:ext cx="3384376" cy="51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40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Белое вещество полушарий большого мозга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белому ве­ществу полушарий относятся </a:t>
            </a:r>
            <a:r>
              <a:rPr lang="ru-RU" b="1" i="1" dirty="0"/>
              <a:t>наружная и самая наружная капсулы</a:t>
            </a:r>
            <a:r>
              <a:rPr lang="ru-RU" b="1" dirty="0"/>
              <a:t>,</a:t>
            </a:r>
            <a:r>
              <a:rPr lang="ru-RU" dirty="0"/>
              <a:t> разделяющие базальные ядра друг от друга</a:t>
            </a:r>
            <a:r>
              <a:rPr lang="ru-RU" dirty="0" smtClean="0"/>
              <a:t>, </a:t>
            </a:r>
            <a:r>
              <a:rPr lang="ru-RU" b="1" i="1" dirty="0" smtClean="0"/>
              <a:t>мозолистое </a:t>
            </a:r>
            <a:r>
              <a:rPr lang="ru-RU" b="1" i="1" dirty="0"/>
              <a:t>тело, передняя спайка, свод и спайка свода</a:t>
            </a:r>
            <a:r>
              <a:rPr lang="ru-RU" dirty="0"/>
              <a:t>, в которых проходят системы нервных волокон, соединяющих участки коры и подкорковые центры как в пределах одной половины мозга, так и центры правого и левого полушарий большого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99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/>
              <a:t>Кора больших полушарий головного мозга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Слой </a:t>
            </a:r>
            <a:r>
              <a:rPr lang="ru-RU" dirty="0"/>
              <a:t>серого вещества толщиной 1–5 мм, покрывающий полушария большого мозга млекопитающих животных и человека. </a:t>
            </a:r>
          </a:p>
          <a:p>
            <a:pPr marL="0" indent="0">
              <a:buNone/>
            </a:pPr>
            <a:r>
              <a:rPr lang="ru-RU" dirty="0"/>
              <a:t>Эта часть ГМ, </a:t>
            </a:r>
            <a:r>
              <a:rPr lang="ru-RU" dirty="0" err="1"/>
              <a:t>развившаяся</a:t>
            </a:r>
            <a:r>
              <a:rPr lang="ru-RU" dirty="0"/>
              <a:t> на поздних этапах эволюции животного мира, играет исключительно важную роль в осуществлении психической, или ВНД, хотя эта деятельность является результатом работы мозга как единого целого. </a:t>
            </a:r>
          </a:p>
          <a:p>
            <a:pPr marL="0" indent="0">
              <a:buNone/>
            </a:pPr>
            <a:r>
              <a:rPr lang="ru-RU" dirty="0" smtClean="0"/>
              <a:t>Благодаря </a:t>
            </a:r>
            <a:r>
              <a:rPr lang="ru-RU" dirty="0"/>
              <a:t>двусторонним связям с нижележащими отделами нервной системы, кора может участвовать в регуляции и координации всех функций организма. </a:t>
            </a:r>
          </a:p>
          <a:p>
            <a:pPr marL="0" indent="0">
              <a:buNone/>
            </a:pPr>
            <a:r>
              <a:rPr lang="ru-RU" dirty="0"/>
              <a:t>У человека кора составляет в среднем 44% от объёма всего полушария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4395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СТРОЕНИЕ </a:t>
            </a:r>
            <a:r>
              <a:rPr lang="ru-RU" sz="3600" b="1" dirty="0"/>
              <a:t>КОРЫ</a:t>
            </a:r>
            <a:r>
              <a:rPr lang="ru-RU" sz="3600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u="sng" dirty="0"/>
              <a:t>Нейроны коры</a:t>
            </a:r>
            <a:r>
              <a:rPr lang="ru-RU" dirty="0"/>
              <a:t> подразделяются на </a:t>
            </a:r>
            <a:r>
              <a:rPr lang="ru-RU" b="1" u="sng" dirty="0"/>
              <a:t>3 основных типа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– пирамидные (80–90% всех клеток коры), </a:t>
            </a:r>
          </a:p>
          <a:p>
            <a:pPr marL="0" indent="0">
              <a:buNone/>
            </a:pPr>
            <a:r>
              <a:rPr lang="ru-RU" dirty="0"/>
              <a:t>– звездчатые </a:t>
            </a:r>
          </a:p>
          <a:p>
            <a:pPr marL="0" indent="0">
              <a:buNone/>
            </a:pPr>
            <a:r>
              <a:rPr lang="ru-RU" dirty="0"/>
              <a:t>– веретенообразные.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641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Структура </a:t>
            </a:r>
            <a:r>
              <a:rPr lang="ru-RU" sz="3200" b="1" dirty="0"/>
              <a:t>коры неоднородна: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u="sng" dirty="0" smtClean="0"/>
              <a:t>Древняя </a:t>
            </a:r>
            <a:r>
              <a:rPr lang="ru-RU" i="1" u="sng" dirty="0"/>
              <a:t>кора/</a:t>
            </a:r>
            <a:r>
              <a:rPr lang="ru-RU" i="1" u="sng" dirty="0" err="1"/>
              <a:t>палеокортекс</a:t>
            </a:r>
            <a:r>
              <a:rPr lang="ru-RU" dirty="0"/>
              <a:t> – на нижней поверхности мозга возле продырявленного вещества - обонятельный треугольник. Менее 1% от всей коры.</a:t>
            </a:r>
          </a:p>
          <a:p>
            <a:pPr marL="0" indent="0">
              <a:buNone/>
            </a:pPr>
            <a:r>
              <a:rPr lang="ru-RU" i="1" u="sng" dirty="0"/>
              <a:t>Старая кора/</a:t>
            </a:r>
            <a:r>
              <a:rPr lang="ru-RU" i="1" u="sng" dirty="0" err="1"/>
              <a:t>архикортекс</a:t>
            </a:r>
            <a:r>
              <a:rPr lang="ru-RU" i="1" u="sng" dirty="0"/>
              <a:t> </a:t>
            </a:r>
            <a:r>
              <a:rPr lang="ru-RU" dirty="0"/>
              <a:t>- область </a:t>
            </a:r>
            <a:r>
              <a:rPr lang="ru-RU" dirty="0" err="1"/>
              <a:t>гиппокампа</a:t>
            </a:r>
            <a:r>
              <a:rPr lang="ru-RU" dirty="0"/>
              <a:t> (вокруг мозолистого тела - полоска белого вещества). 2-3% от объема коры.</a:t>
            </a:r>
          </a:p>
          <a:p>
            <a:pPr marL="0" indent="0">
              <a:buNone/>
            </a:pPr>
            <a:r>
              <a:rPr lang="ru-RU" i="1" u="sng" dirty="0" err="1"/>
              <a:t>Неокортекс</a:t>
            </a:r>
            <a:r>
              <a:rPr lang="ru-RU" i="1" u="sng" dirty="0"/>
              <a:t>/новая кора </a:t>
            </a:r>
            <a:r>
              <a:rPr lang="ru-RU" dirty="0"/>
              <a:t>(95-97%).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19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i="1" u="sng" dirty="0" err="1"/>
              <a:t>Гомотипическая</a:t>
            </a:r>
            <a:r>
              <a:rPr lang="ru-RU" i="1" u="sng" dirty="0"/>
              <a:t> кора</a:t>
            </a:r>
            <a:r>
              <a:rPr lang="ru-RU" i="1" dirty="0"/>
              <a:t> – </a:t>
            </a:r>
            <a:r>
              <a:rPr lang="ru-RU" dirty="0"/>
              <a:t>характерна выраженность всех слоев коры.</a:t>
            </a:r>
          </a:p>
          <a:p>
            <a:r>
              <a:rPr lang="ru-RU" i="1" u="sng" dirty="0"/>
              <a:t>Гетеротипическая кора</a:t>
            </a:r>
            <a:r>
              <a:rPr lang="ru-RU" dirty="0"/>
              <a:t> – характерна выраженность одного слоя.</a:t>
            </a:r>
          </a:p>
          <a:p>
            <a:endParaRPr lang="ru-RU" dirty="0"/>
          </a:p>
          <a:p>
            <a:r>
              <a:rPr lang="ru-RU" dirty="0"/>
              <a:t>Если хорошо выражен 4 слой - </a:t>
            </a:r>
            <a:r>
              <a:rPr lang="ru-RU" i="1" u="sng" dirty="0"/>
              <a:t>кора гранулярная</a:t>
            </a:r>
            <a:r>
              <a:rPr lang="ru-RU" dirty="0"/>
              <a:t>.</a:t>
            </a:r>
          </a:p>
          <a:p>
            <a:r>
              <a:rPr lang="ru-RU" dirty="0"/>
              <a:t>Если хорошо выражен 5 слой - </a:t>
            </a:r>
            <a:r>
              <a:rPr lang="ru-RU" i="1" u="sng" dirty="0"/>
              <a:t>кора </a:t>
            </a:r>
            <a:r>
              <a:rPr lang="ru-RU" i="1" u="sng" dirty="0" err="1"/>
              <a:t>агранулярная</a:t>
            </a:r>
            <a:r>
              <a:rPr lang="ru-RU" dirty="0"/>
              <a:t> (пирамидная).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25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Большой мозг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или </a:t>
            </a:r>
            <a:r>
              <a:rPr lang="ru-RU" b="1" i="1" dirty="0" smtClean="0"/>
              <a:t>Конечный </a:t>
            </a:r>
            <a:r>
              <a:rPr lang="ru-RU" b="1" i="1" dirty="0"/>
              <a:t>мозг (</a:t>
            </a:r>
            <a:r>
              <a:rPr lang="ru-RU" b="1" i="1" dirty="0" err="1"/>
              <a:t>telencephalon</a:t>
            </a:r>
            <a:r>
              <a:rPr lang="ru-RU" b="1" i="1" dirty="0" smtClean="0"/>
              <a:t>),</a:t>
            </a:r>
            <a:r>
              <a:rPr lang="ru-RU" b="1" i="1" dirty="0"/>
              <a:t> </a:t>
            </a:r>
            <a:r>
              <a:rPr lang="ru-RU" dirty="0"/>
              <a:t>располагается в супратенториальном пространстве полости черепа и </a:t>
            </a:r>
            <a:r>
              <a:rPr lang="ru-RU" b="1" i="1" dirty="0"/>
              <a:t>состоит из двух </a:t>
            </a:r>
            <a:r>
              <a:rPr lang="ru-RU" b="1" i="1" dirty="0" smtClean="0"/>
              <a:t>больших полушарий</a:t>
            </a:r>
            <a:r>
              <a:rPr lang="ru-RU" i="1" dirty="0" smtClean="0"/>
              <a:t>,</a:t>
            </a:r>
            <a:r>
              <a:rPr lang="ru-RU" i="1" dirty="0"/>
              <a:t> </a:t>
            </a:r>
            <a:r>
              <a:rPr lang="ru-RU" dirty="0"/>
              <a:t>разделенных между собой глубокой продольной </a:t>
            </a:r>
            <a:r>
              <a:rPr lang="ru-RU" dirty="0" smtClean="0"/>
              <a:t>щелью.</a:t>
            </a:r>
          </a:p>
          <a:p>
            <a:pPr marL="0" indent="0">
              <a:buNone/>
            </a:pPr>
            <a:r>
              <a:rPr lang="ru-RU" dirty="0" smtClean="0"/>
              <a:t>Большие </a:t>
            </a:r>
            <a:r>
              <a:rPr lang="ru-RU" dirty="0"/>
              <a:t>полушария головного мозга составляют 78% его массы. Каждое из больших полушарий имеет </a:t>
            </a:r>
            <a:r>
              <a:rPr lang="ru-RU" b="1" i="1" dirty="0"/>
              <a:t>доли: лобную, теменную, височную, затылочную и </a:t>
            </a:r>
            <a:r>
              <a:rPr lang="ru-RU" b="1" i="1" dirty="0" err="1"/>
              <a:t>лимбическую</a:t>
            </a:r>
            <a:r>
              <a:rPr lang="ru-RU" b="1" i="1" dirty="0"/>
              <a:t>. </a:t>
            </a:r>
            <a:r>
              <a:rPr lang="ru-RU" dirty="0"/>
              <a:t>Они прикрывают структуры промежуточного мозга и находящиеся ниже мозжечкового намета (</a:t>
            </a:r>
            <a:r>
              <a:rPr lang="ru-RU" dirty="0" err="1"/>
              <a:t>субтенториально</a:t>
            </a:r>
            <a:r>
              <a:rPr lang="ru-RU" dirty="0"/>
              <a:t>) мозговой ствол и мозжечок.</a:t>
            </a:r>
          </a:p>
          <a:p>
            <a:pPr marL="0" indent="0">
              <a:buNone/>
            </a:pPr>
            <a:r>
              <a:rPr lang="ru-RU" dirty="0"/>
              <a:t>Каждое из полушарий большого мозга имеет </a:t>
            </a:r>
            <a:r>
              <a:rPr lang="ru-RU" b="1" i="1" dirty="0"/>
              <a:t>три </a:t>
            </a:r>
            <a:r>
              <a:rPr lang="ru-RU" b="1" i="1" dirty="0" smtClean="0"/>
              <a:t>поверхности</a:t>
            </a:r>
            <a:r>
              <a:rPr lang="ru-RU" b="1" i="1" dirty="0"/>
              <a:t>: </a:t>
            </a:r>
            <a:r>
              <a:rPr lang="ru-RU" dirty="0"/>
              <a:t>верхнебоковую, или </a:t>
            </a:r>
            <a:r>
              <a:rPr lang="ru-RU" dirty="0" err="1" smtClean="0"/>
              <a:t>конвекситальную</a:t>
            </a:r>
            <a:r>
              <a:rPr lang="ru-RU" dirty="0" smtClean="0"/>
              <a:t> </a:t>
            </a:r>
            <a:r>
              <a:rPr lang="ru-RU" dirty="0"/>
              <a:t>- выпуклую, обращенную к костям свода черепа; </a:t>
            </a:r>
            <a:r>
              <a:rPr lang="ru-RU" dirty="0" smtClean="0"/>
              <a:t>внутреннюю, </a:t>
            </a:r>
            <a:r>
              <a:rPr lang="ru-RU" dirty="0"/>
              <a:t>прилежащую к большому серповидному отростку, и нижнюю, или </a:t>
            </a:r>
            <a:r>
              <a:rPr lang="ru-RU" dirty="0" smtClean="0"/>
              <a:t>базальную, </a:t>
            </a:r>
            <a:r>
              <a:rPr lang="ru-RU" dirty="0"/>
              <a:t>повторяющую рельеф основания черепа (передней и средней его ямок) и намета мозжечка.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каждом полушарии различают </a:t>
            </a:r>
            <a:r>
              <a:rPr lang="ru-RU" b="1" dirty="0"/>
              <a:t>три края</a:t>
            </a:r>
            <a:r>
              <a:rPr lang="ru-RU" dirty="0"/>
              <a:t>: верхний, </a:t>
            </a:r>
            <a:r>
              <a:rPr lang="ru-RU" dirty="0" err="1"/>
              <a:t>нижневнутренний</a:t>
            </a:r>
            <a:r>
              <a:rPr lang="ru-RU" dirty="0"/>
              <a:t> и </a:t>
            </a:r>
            <a:r>
              <a:rPr lang="ru-RU" dirty="0" err="1"/>
              <a:t>нижненаружный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Три </a:t>
            </a:r>
            <a:r>
              <a:rPr lang="ru-RU" b="1" dirty="0"/>
              <a:t>полюса</a:t>
            </a:r>
            <a:r>
              <a:rPr lang="ru-RU" dirty="0"/>
              <a:t>: передний (лобный), задний (затылочный) и боковой (височный).</a:t>
            </a:r>
          </a:p>
        </p:txBody>
      </p:sp>
    </p:spTree>
    <p:extLst>
      <p:ext uri="{BB962C8B-B14F-4D97-AF65-F5344CB8AC3E}">
        <p14:creationId xmlns:p14="http://schemas.microsoft.com/office/powerpoint/2010/main" val="1690490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dirty="0" smtClean="0"/>
              <a:t>Слои </a:t>
            </a:r>
            <a:r>
              <a:rPr lang="ru-RU" sz="3200" b="1" i="1" dirty="0"/>
              <a:t>новой коры: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1.Наружный/</a:t>
            </a:r>
            <a:r>
              <a:rPr lang="ru-RU" i="1" dirty="0" err="1" smtClean="0"/>
              <a:t>Лексиморфный</a:t>
            </a:r>
            <a:r>
              <a:rPr lang="ru-RU" i="1" dirty="0" smtClean="0"/>
              <a:t>/Молекулярный/</a:t>
            </a:r>
          </a:p>
          <a:p>
            <a:pPr marL="0" indent="0">
              <a:buNone/>
            </a:pPr>
            <a:r>
              <a:rPr lang="ru-RU" i="1" dirty="0" smtClean="0"/>
              <a:t>Зернистый </a:t>
            </a:r>
            <a:r>
              <a:rPr lang="ru-RU" i="1" dirty="0"/>
              <a:t>слой.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нем – мелкие </a:t>
            </a:r>
            <a:r>
              <a:rPr lang="ru-RU" dirty="0" err="1"/>
              <a:t>мультиполярные</a:t>
            </a:r>
            <a:r>
              <a:rPr lang="ru-RU" dirty="0"/>
              <a:t> ассоциативные нейроны.</a:t>
            </a:r>
          </a:p>
          <a:p>
            <a:pPr marL="0" indent="0">
              <a:buNone/>
            </a:pPr>
            <a:r>
              <a:rPr lang="ru-RU" dirty="0"/>
              <a:t>Обилие связей. Много контактов между клетками разных слоев. Около 150 микрон.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 smtClean="0"/>
              <a:t>2.Наружный-зернистый/Наружный-гранулярный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Преобладание клеток пирамидальной формы (мелкие).</a:t>
            </a:r>
          </a:p>
          <a:p>
            <a:pPr marL="0" indent="0">
              <a:buNone/>
            </a:pPr>
            <a:r>
              <a:rPr lang="ru-RU" dirty="0"/>
              <a:t>Дендриты  молекулярный слой.</a:t>
            </a:r>
          </a:p>
          <a:p>
            <a:pPr marL="0" indent="0">
              <a:buNone/>
            </a:pPr>
            <a:r>
              <a:rPr lang="ru-RU" dirty="0"/>
              <a:t>Аксоны  в белое вещество или в молекулярный слой.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697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3.Наружный-пирамидный слой.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Преобладают мелкие пирамидные клетки. Около 30 микрон.</a:t>
            </a:r>
          </a:p>
          <a:p>
            <a:pPr marL="0" indent="0">
              <a:buNone/>
            </a:pPr>
            <a:r>
              <a:rPr lang="ru-RU" sz="2400" dirty="0"/>
              <a:t>(лучше всего развит в </a:t>
            </a:r>
            <a:r>
              <a:rPr lang="ru-RU" sz="2400" dirty="0" err="1"/>
              <a:t>предцентральной</a:t>
            </a:r>
            <a:r>
              <a:rPr lang="ru-RU" sz="2400" dirty="0"/>
              <a:t> извилине).</a:t>
            </a:r>
          </a:p>
          <a:p>
            <a:pPr marL="0" indent="0">
              <a:buNone/>
            </a:pPr>
            <a:r>
              <a:rPr lang="ru-RU" sz="2400" dirty="0"/>
              <a:t>Аксоны крупных клеток (покрыты миелиновой оболочкой)  в белое вещество, образуя ассоциативные или </a:t>
            </a:r>
            <a:r>
              <a:rPr lang="ru-RU" sz="2400" dirty="0" err="1"/>
              <a:t>комиссуральные</a:t>
            </a:r>
            <a:r>
              <a:rPr lang="ru-RU" sz="2400" dirty="0"/>
              <a:t> волокна.</a:t>
            </a:r>
          </a:p>
          <a:p>
            <a:pPr marL="0" indent="0">
              <a:buNone/>
            </a:pPr>
            <a:r>
              <a:rPr lang="ru-RU" sz="2400" dirty="0"/>
              <a:t>Крупные дендриты  в молекулярный слой.</a:t>
            </a:r>
          </a:p>
          <a:p>
            <a:pPr marL="0" indent="0">
              <a:buNone/>
            </a:pPr>
            <a:r>
              <a:rPr lang="ru-RU" sz="2400" dirty="0"/>
              <a:t>Аксоны и дендриты мелких клеток – не покидают кору.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i="1" dirty="0"/>
              <a:t>4.Внутренний-зернистый.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50/50 - пирамидные клетки/зернистые клетки.</a:t>
            </a:r>
          </a:p>
          <a:p>
            <a:pPr marL="0" indent="0">
              <a:buNone/>
            </a:pPr>
            <a:r>
              <a:rPr lang="ru-RU" sz="2400" dirty="0"/>
              <a:t>Находятся корковые концы анализаторов.</a:t>
            </a:r>
          </a:p>
          <a:p>
            <a:pPr marL="0" indent="0">
              <a:buNone/>
            </a:pPr>
            <a:r>
              <a:rPr lang="ru-RU" sz="2400" dirty="0"/>
              <a:t>Слой около 1,5 мм (более 1/3 всех слоев).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3748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5.Внутренний-пирамидный слой.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Очень крупные пирамиды (150 микрон) - пирамидные клетки </a:t>
            </a:r>
            <a:r>
              <a:rPr lang="ru-RU" dirty="0" err="1"/>
              <a:t>Бетца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Преобладает в </a:t>
            </a:r>
            <a:r>
              <a:rPr lang="ru-RU" dirty="0" err="1"/>
              <a:t>агранулярной</a:t>
            </a:r>
            <a:r>
              <a:rPr lang="ru-RU" dirty="0"/>
              <a:t> коре.</a:t>
            </a:r>
          </a:p>
          <a:p>
            <a:pPr marL="0" indent="0">
              <a:buNone/>
            </a:pPr>
            <a:r>
              <a:rPr lang="ru-RU" dirty="0"/>
              <a:t>(Более 80% в </a:t>
            </a:r>
            <a:r>
              <a:rPr lang="ru-RU" dirty="0" err="1"/>
              <a:t>предцентральной</a:t>
            </a:r>
            <a:r>
              <a:rPr lang="ru-RU" dirty="0"/>
              <a:t> извилине).</a:t>
            </a:r>
          </a:p>
          <a:p>
            <a:pPr marL="0" indent="0">
              <a:buNone/>
            </a:pPr>
            <a:r>
              <a:rPr lang="ru-RU" dirty="0"/>
              <a:t>Начало пирамидных путей - </a:t>
            </a:r>
            <a:r>
              <a:rPr lang="ru-RU" b="1" i="1" dirty="0"/>
              <a:t>управление сознательными движениями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От аксонов отходят коллатерали  в кору, в базальные ганглии, красное ядро, РФ, ядра моста и олив.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6.Плексеформный.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Клетки разных форм, размеров 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Большинство отростков реализуют свои контакты в других слоях коры.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В каждом клеточном слое помимо нервных клеток располагаются нервные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3613416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vetfac.nsau.edu.ru/new/uchebnic/histology/r5/gs102.gif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453650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101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Волокна коры </a:t>
            </a:r>
            <a:r>
              <a:rPr lang="ru-RU" b="1" dirty="0" smtClean="0"/>
              <a:t>полушарий головного мозга </a:t>
            </a:r>
            <a:r>
              <a:rPr lang="ru-RU" dirty="0" smtClean="0"/>
              <a:t>подразделяют</a:t>
            </a:r>
            <a:r>
              <a:rPr lang="ru-RU" dirty="0"/>
              <a:t> на:</a:t>
            </a:r>
          </a:p>
          <a:p>
            <a:pPr marL="0" indent="0">
              <a:buNone/>
            </a:pPr>
            <a:r>
              <a:rPr lang="ru-RU" i="1" dirty="0"/>
              <a:t>– </a:t>
            </a:r>
            <a:r>
              <a:rPr lang="ru-RU" i="1" dirty="0" err="1"/>
              <a:t>комиссуральные</a:t>
            </a:r>
            <a:r>
              <a:rPr lang="ru-RU" i="1" dirty="0"/>
              <a:t> </a:t>
            </a:r>
            <a:r>
              <a:rPr lang="ru-RU" dirty="0"/>
              <a:t>(соединяют между собой участки коры обоих полушарий);</a:t>
            </a:r>
          </a:p>
          <a:p>
            <a:pPr marL="0" indent="0">
              <a:buNone/>
            </a:pPr>
            <a:r>
              <a:rPr lang="ru-RU" i="1" dirty="0"/>
              <a:t>– ассоциативные </a:t>
            </a:r>
            <a:r>
              <a:rPr lang="ru-RU" dirty="0"/>
              <a:t>(соединяют различные функциональные зоны коры одного и того же полушария);</a:t>
            </a:r>
          </a:p>
          <a:p>
            <a:pPr marL="0" indent="0">
              <a:buNone/>
            </a:pPr>
            <a:r>
              <a:rPr lang="ru-RU" i="1" dirty="0"/>
              <a:t>– </a:t>
            </a:r>
            <a:r>
              <a:rPr lang="ru-RU" i="1" dirty="0" smtClean="0"/>
              <a:t>проекционные</a:t>
            </a:r>
            <a:r>
              <a:rPr lang="ru-RU" i="1" dirty="0"/>
              <a:t> </a:t>
            </a:r>
            <a:r>
              <a:rPr lang="ru-RU" dirty="0"/>
              <a:t>(соединяют кору большого мозга с нижележащими отделами мозга).</a:t>
            </a:r>
          </a:p>
        </p:txBody>
      </p:sp>
    </p:spTree>
    <p:extLst>
      <p:ext uri="{BB962C8B-B14F-4D97-AF65-F5344CB8AC3E}">
        <p14:creationId xmlns:p14="http://schemas.microsoft.com/office/powerpoint/2010/main" val="3235897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u="sng" dirty="0"/>
              <a:t>Виды восходящих путей: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1.Экстероцептивные – импульсы от кожи и органов чувств.</a:t>
            </a:r>
          </a:p>
          <a:p>
            <a:pPr marL="0" indent="0">
              <a:buNone/>
            </a:pPr>
            <a:r>
              <a:rPr lang="ru-RU" dirty="0"/>
              <a:t>2.Проприоцептивные – от органов движения (информация о положении частей тела).</a:t>
            </a:r>
          </a:p>
          <a:p>
            <a:pPr marL="0" indent="0">
              <a:buNone/>
            </a:pPr>
            <a:r>
              <a:rPr lang="ru-RU" dirty="0"/>
              <a:t>3.Интероцептивные – от  внутренних органов, сосудов и т.п.</a:t>
            </a:r>
          </a:p>
          <a:p>
            <a:pPr marL="0" indent="0" algn="ctr">
              <a:buNone/>
            </a:pPr>
            <a:r>
              <a:rPr lang="ru-RU" b="1" i="1" u="sng" dirty="0"/>
              <a:t>Виды нисходящих путей: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1.Главный двигательный, корково-спинномозговой (пирамидный) путь – импульсы произвольных движений от коры к мышцам головы, шеи, туловища.</a:t>
            </a:r>
          </a:p>
          <a:p>
            <a:pPr marL="0" indent="0">
              <a:buNone/>
            </a:pPr>
            <a:r>
              <a:rPr lang="ru-RU" dirty="0"/>
              <a:t>2.Экстрапирамидные двигательные пути – импульсы от подкорковых центров к двигательным ядрам черепных и с-м нервов, а затем к мышцам.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48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/>
              <a:t>Цитоархитектонические поля </a:t>
            </a:r>
            <a:r>
              <a:rPr lang="ru-RU" sz="3200" dirty="0" err="1"/>
              <a:t>Бродмана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отделы коры больших полушарий головного мозга, отличающиеся по своей </a:t>
            </a:r>
            <a:r>
              <a:rPr lang="ru-RU" dirty="0" err="1"/>
              <a:t>цитоархитектонике</a:t>
            </a:r>
            <a:r>
              <a:rPr lang="ru-RU" dirty="0"/>
              <a:t>. Выделяется 52 цитоархитектонических поля </a:t>
            </a:r>
            <a:r>
              <a:rPr lang="ru-RU" dirty="0" err="1"/>
              <a:t>Бродмана</a:t>
            </a:r>
            <a:r>
              <a:rPr lang="ru-RU" dirty="0"/>
              <a:t>.</a:t>
            </a:r>
          </a:p>
          <a:p>
            <a:r>
              <a:rPr lang="ru-RU" dirty="0"/>
              <a:t>В 1909 году немецкий невролог </a:t>
            </a:r>
            <a:r>
              <a:rPr lang="ru-RU" dirty="0" err="1"/>
              <a:t>Корбиниан</a:t>
            </a:r>
            <a:r>
              <a:rPr lang="ru-RU" dirty="0"/>
              <a:t> </a:t>
            </a:r>
            <a:r>
              <a:rPr lang="ru-RU" dirty="0" err="1"/>
              <a:t>Бродманн</a:t>
            </a:r>
            <a:r>
              <a:rPr lang="ru-RU" dirty="0"/>
              <a:t> опубликовал карты цитоархитектонических полей коры больших полушарий головного мозга. </a:t>
            </a:r>
            <a:r>
              <a:rPr lang="ru-RU" dirty="0" err="1"/>
              <a:t>Бродман</a:t>
            </a:r>
            <a:r>
              <a:rPr lang="ru-RU" dirty="0"/>
              <a:t> впервые создал карты коры. Впоследствии О. Фогт и Ц. Фогт с учётом волоконного строения описали в коре головного мозга 150 </a:t>
            </a:r>
            <a:r>
              <a:rPr lang="ru-RU" dirty="0" err="1"/>
              <a:t>миелоархитектонических</a:t>
            </a:r>
            <a:r>
              <a:rPr lang="ru-RU" dirty="0"/>
              <a:t> участков. В Институте мозга АМН СССР И. Н. Филипповым и С. А. Саркисовым были созданы карты коры головного мозга, включающие 47 цитоархитектонических полей.</a:t>
            </a:r>
          </a:p>
          <a:p>
            <a:r>
              <a:rPr lang="ru-RU" dirty="0"/>
              <a:t>Несмотря на критику , поля </a:t>
            </a:r>
            <a:r>
              <a:rPr lang="ru-RU" dirty="0" err="1"/>
              <a:t>Бродмана</a:t>
            </a:r>
            <a:r>
              <a:rPr lang="ru-RU" dirty="0"/>
              <a:t> являются самыми известными и наиболее часто цитируемыми при описании </a:t>
            </a:r>
            <a:r>
              <a:rPr lang="ru-RU" dirty="0" err="1"/>
              <a:t>нейрональной</a:t>
            </a:r>
            <a:r>
              <a:rPr lang="ru-RU" dirty="0"/>
              <a:t> организации коры головного мозга и её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4143143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Промежуточный мозг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 промежуточному мозгу относятся:</a:t>
            </a:r>
          </a:p>
          <a:p>
            <a:pPr lvl="0"/>
            <a:r>
              <a:rPr lang="ru-RU" dirty="0"/>
              <a:t>зрительный мозг — с дорсальной стороны;</a:t>
            </a:r>
          </a:p>
          <a:p>
            <a:pPr lvl="0"/>
            <a:r>
              <a:rPr lang="ru-RU" dirty="0" err="1"/>
              <a:t>подбугорная</a:t>
            </a:r>
            <a:r>
              <a:rPr lang="ru-RU" dirty="0"/>
              <a:t> область — с вентральной стороны.</a:t>
            </a:r>
          </a:p>
          <a:p>
            <a:r>
              <a:rPr lang="ru-RU" dirty="0"/>
              <a:t>Полость промежуточного мозга —</a:t>
            </a:r>
            <a:r>
              <a:rPr lang="en-US" dirty="0"/>
              <a:t>III</a:t>
            </a:r>
            <a:r>
              <a:rPr lang="ru-RU" dirty="0"/>
              <a:t> желудочек.</a:t>
            </a:r>
          </a:p>
        </p:txBody>
      </p:sp>
    </p:spTree>
    <p:extLst>
      <p:ext uri="{BB962C8B-B14F-4D97-AF65-F5344CB8AC3E}">
        <p14:creationId xmlns:p14="http://schemas.microsoft.com/office/powerpoint/2010/main" val="3752998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Зрительный мозг</a:t>
            </a:r>
            <a:r>
              <a:rPr lang="ru-RU" sz="3200" b="1" i="1" dirty="0"/>
              <a:t> </a:t>
            </a:r>
            <a:r>
              <a:rPr lang="ru-RU" sz="3200" b="1" dirty="0"/>
              <a:t>(</a:t>
            </a:r>
            <a:r>
              <a:rPr lang="en-US" sz="3200" b="1" dirty="0" err="1"/>
              <a:t>thalamencephaion</a:t>
            </a:r>
            <a:r>
              <a:rPr lang="ru-RU" sz="3200" b="1" dirty="0"/>
              <a:t>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000" b="1" dirty="0" smtClean="0"/>
              <a:t>Части </a:t>
            </a:r>
            <a:r>
              <a:rPr lang="ru-RU" sz="2000" b="1" dirty="0"/>
              <a:t>зрительного мозга</a:t>
            </a:r>
            <a:r>
              <a:rPr lang="ru-RU" sz="2000" dirty="0"/>
              <a:t> (</a:t>
            </a:r>
            <a:r>
              <a:rPr lang="ru-RU" sz="2000" dirty="0" err="1"/>
              <a:t>Н.В.Крылова</a:t>
            </a:r>
            <a:r>
              <a:rPr lang="ru-RU" sz="2000" dirty="0"/>
              <a:t>, И.А.Искренко,2004),(</a:t>
            </a:r>
            <a:r>
              <a:rPr lang="ru-RU" sz="2000" i="1" dirty="0"/>
              <a:t>вид сверху и сзади</a:t>
            </a:r>
            <a:r>
              <a:rPr lang="ru-RU" sz="2000" dirty="0"/>
              <a:t>):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1. Таламус</a:t>
            </a:r>
            <a:r>
              <a:rPr lang="ru-RU" dirty="0" smtClean="0"/>
              <a:t> </a:t>
            </a:r>
            <a:r>
              <a:rPr lang="ru-RU" dirty="0"/>
              <a:t>(зрительный бугор) — подкорковый центр всех видов чувствительности, </a:t>
            </a:r>
            <a:r>
              <a:rPr lang="ru-RU" b="1" dirty="0"/>
              <a:t>«чувствилище» мозга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b="1" dirty="0" smtClean="0"/>
              <a:t>2. </a:t>
            </a:r>
            <a:r>
              <a:rPr lang="ru-RU" b="1" dirty="0" err="1" smtClean="0"/>
              <a:t>Эпиталамус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надбугорная</a:t>
            </a:r>
            <a:r>
              <a:rPr lang="ru-RU" dirty="0"/>
              <a:t> область);</a:t>
            </a:r>
          </a:p>
          <a:p>
            <a:pPr marL="0" lvl="0" indent="0">
              <a:buNone/>
            </a:pPr>
            <a:r>
              <a:rPr lang="ru-RU" b="1" dirty="0" smtClean="0"/>
              <a:t>3. </a:t>
            </a:r>
            <a:r>
              <a:rPr lang="ru-RU" b="1" dirty="0" err="1" smtClean="0"/>
              <a:t>Метаталамус</a:t>
            </a:r>
            <a:r>
              <a:rPr lang="ru-RU" dirty="0" smtClean="0"/>
              <a:t> </a:t>
            </a:r>
            <a:r>
              <a:rPr lang="ru-RU" dirty="0"/>
              <a:t>(забугорная область).</a:t>
            </a:r>
          </a:p>
        </p:txBody>
      </p:sp>
      <p:pic>
        <p:nvPicPr>
          <p:cNvPr id="6" name="Объект 5" descr="ЧастиЗритМозг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7240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376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/>
              <a:t>Схемы зрительного мозга: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000" dirty="0" smtClean="0"/>
              <a:t>А -</a:t>
            </a:r>
            <a:r>
              <a:rPr lang="ru-RU" sz="3200" dirty="0" smtClean="0"/>
              <a:t> </a:t>
            </a:r>
            <a:r>
              <a:rPr lang="ru-RU" sz="2000" i="1" dirty="0" smtClean="0"/>
              <a:t>вид </a:t>
            </a:r>
            <a:r>
              <a:rPr lang="ru-RU" sz="2000" i="1" dirty="0"/>
              <a:t>сверху</a:t>
            </a:r>
            <a:r>
              <a:rPr lang="ru-RU" sz="2000" dirty="0" smtClean="0"/>
              <a:t>;  Б - </a:t>
            </a:r>
            <a:r>
              <a:rPr lang="ru-RU" sz="2000" i="1" dirty="0" smtClean="0"/>
              <a:t>вид </a:t>
            </a:r>
            <a:r>
              <a:rPr lang="ru-RU" sz="2000" i="1" dirty="0"/>
              <a:t>сзади и снизу</a:t>
            </a:r>
            <a:r>
              <a:rPr lang="ru-RU" sz="20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3826768" cy="48574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Таламус</a:t>
            </a:r>
            <a:r>
              <a:rPr lang="ru-RU" b="1" i="1" dirty="0"/>
              <a:t>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1. передний </a:t>
            </a:r>
            <a:r>
              <a:rPr lang="ru-RU" dirty="0"/>
              <a:t>бугорок зрительного бугра;</a:t>
            </a:r>
          </a:p>
          <a:p>
            <a:pPr marL="0" lvl="0" indent="0">
              <a:buNone/>
            </a:pPr>
            <a:r>
              <a:rPr lang="ru-RU" dirty="0" smtClean="0"/>
              <a:t>2. подушка </a:t>
            </a:r>
            <a:r>
              <a:rPr lang="ru-RU" dirty="0"/>
              <a:t>— подкорковый центр зрения;</a:t>
            </a:r>
          </a:p>
          <a:p>
            <a:pPr marL="0" lv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межбугорное</a:t>
            </a:r>
            <a:r>
              <a:rPr lang="ru-RU" dirty="0" smtClean="0"/>
              <a:t> </a:t>
            </a:r>
            <a:r>
              <a:rPr lang="ru-RU" dirty="0"/>
              <a:t>сращение;</a:t>
            </a:r>
          </a:p>
          <a:p>
            <a:pPr marL="0" lvl="0" indent="0">
              <a:buNone/>
            </a:pPr>
            <a:r>
              <a:rPr lang="ru-RU" dirty="0" smtClean="0"/>
              <a:t>4. мозговая </a:t>
            </a:r>
            <a:r>
              <a:rPr lang="ru-RU" dirty="0"/>
              <a:t>полоска зрительного бугра.</a:t>
            </a:r>
          </a:p>
          <a:p>
            <a:pPr marL="0" indent="0">
              <a:buNone/>
            </a:pPr>
            <a:r>
              <a:rPr lang="ru-RU" b="1" dirty="0" err="1"/>
              <a:t>Эпиталамус</a:t>
            </a:r>
            <a:r>
              <a:rPr lang="ru-RU" b="1" dirty="0"/>
              <a:t>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5. треугольник </a:t>
            </a:r>
            <a:r>
              <a:rPr lang="ru-RU" dirty="0"/>
              <a:t>поводка;</a:t>
            </a:r>
          </a:p>
          <a:p>
            <a:pPr marL="0" lvl="0" indent="0">
              <a:buNone/>
            </a:pPr>
            <a:r>
              <a:rPr lang="ru-RU" dirty="0" smtClean="0"/>
              <a:t>6. поводок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7. спайка </a:t>
            </a:r>
            <a:r>
              <a:rPr lang="ru-RU" dirty="0"/>
              <a:t>поводков;</a:t>
            </a:r>
          </a:p>
          <a:p>
            <a:pPr marL="0" lvl="0" indent="0">
              <a:buNone/>
            </a:pPr>
            <a:r>
              <a:rPr lang="ru-RU" dirty="0" smtClean="0"/>
              <a:t>8. шишковидное </a:t>
            </a:r>
            <a:r>
              <a:rPr lang="ru-RU" dirty="0"/>
              <a:t>тело — эпифиз. На рис. "Б" отвернут кверху.</a:t>
            </a:r>
          </a:p>
          <a:p>
            <a:pPr marL="0" indent="0">
              <a:buNone/>
            </a:pPr>
            <a:r>
              <a:rPr lang="ru-RU" b="1" dirty="0" err="1"/>
              <a:t>Метаталамус</a:t>
            </a:r>
            <a:r>
              <a:rPr lang="ru-RU" b="1" i="1" dirty="0"/>
              <a:t>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9. латеральное </a:t>
            </a:r>
            <a:r>
              <a:rPr lang="ru-RU" dirty="0"/>
              <a:t>коленчатое тело — подкорковый центр зрения;</a:t>
            </a:r>
          </a:p>
          <a:p>
            <a:pPr marL="0" lvl="0" indent="0">
              <a:buNone/>
            </a:pPr>
            <a:r>
              <a:rPr lang="ru-RU" dirty="0" smtClean="0"/>
              <a:t>10. медиальное </a:t>
            </a:r>
            <a:r>
              <a:rPr lang="ru-RU" dirty="0"/>
              <a:t>коленчатое тело — подкорковый центр слуха.</a:t>
            </a:r>
          </a:p>
          <a:p>
            <a:pPr marL="0" indent="0">
              <a:buNone/>
            </a:pPr>
            <a:r>
              <a:rPr lang="ru-RU" i="1" dirty="0"/>
              <a:t>На рисунке, кроме того, обозначены: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11. </a:t>
            </a:r>
            <a:r>
              <a:rPr lang="en-US" dirty="0" smtClean="0"/>
              <a:t>III</a:t>
            </a:r>
            <a:r>
              <a:rPr lang="ru-RU" dirty="0" smtClean="0"/>
              <a:t> </a:t>
            </a:r>
            <a:r>
              <a:rPr lang="ru-RU" dirty="0"/>
              <a:t>желудочек;</a:t>
            </a:r>
          </a:p>
          <a:p>
            <a:pPr marL="0" lvl="0" indent="0">
              <a:buNone/>
            </a:pPr>
            <a:r>
              <a:rPr lang="ru-RU" dirty="0" smtClean="0"/>
              <a:t>12. крыша </a:t>
            </a:r>
            <a:r>
              <a:rPr lang="ru-RU" dirty="0"/>
              <a:t>среднего мозга.</a:t>
            </a:r>
          </a:p>
          <a:p>
            <a:endParaRPr lang="ru-RU" dirty="0"/>
          </a:p>
        </p:txBody>
      </p:sp>
      <p:pic>
        <p:nvPicPr>
          <p:cNvPr id="5" name="Объект 4" descr="СхемыЗритМозг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440283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04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Доли полушарий головного мозга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980728"/>
            <a:ext cx="3816424" cy="5328592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Схемы долей полушарий головного мозга: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 — </a:t>
            </a:r>
            <a:r>
              <a:rPr lang="ru-RU" i="1" dirty="0"/>
              <a:t>вид с латеральной стороны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i="1" dirty="0"/>
              <a:t>островок</a:t>
            </a:r>
            <a:r>
              <a:rPr lang="ru-RU" dirty="0"/>
              <a:t> (часть полушарий удалена);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i="1" dirty="0"/>
              <a:t>вид с медиальной стороны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А – лобный полюс;</a:t>
            </a:r>
          </a:p>
          <a:p>
            <a:pPr marL="0" indent="0">
              <a:buNone/>
            </a:pPr>
            <a:r>
              <a:rPr lang="ru-RU" dirty="0"/>
              <a:t>В – затылочный полюс;</a:t>
            </a:r>
          </a:p>
          <a:p>
            <a:pPr marL="0" indent="0">
              <a:buNone/>
            </a:pPr>
            <a:r>
              <a:rPr lang="ru-RU" dirty="0"/>
              <a:t>С – височный полюс;</a:t>
            </a:r>
          </a:p>
          <a:p>
            <a:pPr lvl="0"/>
            <a:r>
              <a:rPr lang="ru-RU" dirty="0"/>
              <a:t>лобная доля — вертикальная штриховка;</a:t>
            </a:r>
          </a:p>
          <a:p>
            <a:pPr lvl="0"/>
            <a:r>
              <a:rPr lang="ru-RU" dirty="0"/>
              <a:t>теменная доля — обозначена точками;</a:t>
            </a:r>
          </a:p>
          <a:p>
            <a:pPr lvl="0"/>
            <a:r>
              <a:rPr lang="ru-RU" dirty="0"/>
              <a:t>височная доля — горизонтальная штриховка;</a:t>
            </a:r>
          </a:p>
          <a:p>
            <a:pPr lvl="0"/>
            <a:r>
              <a:rPr lang="ru-RU" dirty="0"/>
              <a:t>затылочная доля — косая штриховка;</a:t>
            </a:r>
          </a:p>
          <a:p>
            <a:pPr lvl="0"/>
            <a:r>
              <a:rPr lang="ru-RU" dirty="0"/>
              <a:t>островок </a:t>
            </a:r>
            <a:r>
              <a:rPr lang="ru-RU" dirty="0" err="1"/>
              <a:t>Рейля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59397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Гипоталамус (</a:t>
            </a:r>
            <a:r>
              <a:rPr lang="ru-RU" sz="3200" b="1" dirty="0" err="1"/>
              <a:t>подбугорная</a:t>
            </a:r>
            <a:r>
              <a:rPr lang="ru-RU" sz="3200" b="1" dirty="0"/>
              <a:t> область)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000" dirty="0" err="1"/>
              <a:t>Подбугорная</a:t>
            </a:r>
            <a:r>
              <a:rPr lang="ru-RU" sz="2000" dirty="0"/>
              <a:t> область (</a:t>
            </a:r>
            <a:r>
              <a:rPr lang="en-US" sz="2000" dirty="0"/>
              <a:t>hypothalamus</a:t>
            </a:r>
            <a:r>
              <a:rPr lang="ru-RU" sz="2000" dirty="0"/>
              <a:t>) соответственно эмбриональному развитию делится на два отдела: зрительный и обонятельный.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Проекция ядер гипоталамуса на боковую стенку III желудочка.</a:t>
            </a:r>
          </a:p>
          <a:p>
            <a:endParaRPr lang="ru-RU" dirty="0"/>
          </a:p>
        </p:txBody>
      </p:sp>
      <p:pic>
        <p:nvPicPr>
          <p:cNvPr id="5" name="Объект 4" descr="http://vetfac.nsau.edu.ru/new/uchebnic/histology/r5/gs97.jpg"/>
          <p:cNvPicPr>
            <a:picLocks noGrp="1"/>
          </p:cNvPicPr>
          <p:nvPr>
            <p:ph sz="half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25" y="3836572"/>
            <a:ext cx="47549" cy="5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4104455" cy="502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658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/>
              <a:t>Гипоталамус (</a:t>
            </a:r>
            <a:r>
              <a:rPr lang="en-US" sz="3200" b="1" dirty="0"/>
              <a:t>hypothalamus</a:t>
            </a:r>
            <a:r>
              <a:rPr lang="ru-RU" sz="3200" b="1" dirty="0" smtClean="0"/>
              <a:t>): </a:t>
            </a:r>
            <a:r>
              <a:rPr lang="ru-RU" sz="2000" dirty="0" smtClean="0"/>
              <a:t>а -</a:t>
            </a:r>
            <a:r>
              <a:rPr lang="ru-RU" sz="3200" b="1" dirty="0" smtClean="0"/>
              <a:t> </a:t>
            </a:r>
            <a:r>
              <a:rPr lang="ru-RU" sz="2000" i="1" dirty="0" smtClean="0"/>
              <a:t>вид </a:t>
            </a:r>
            <a:r>
              <a:rPr lang="ru-RU" sz="2000" i="1" dirty="0"/>
              <a:t>снизу</a:t>
            </a:r>
            <a:r>
              <a:rPr lang="ru-RU" sz="2000" dirty="0"/>
              <a:t>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r>
              <a:rPr lang="ru-RU" b="1" dirty="0"/>
              <a:t>Зрительная часть</a:t>
            </a:r>
            <a:r>
              <a:rPr lang="ru-RU" dirty="0"/>
              <a:t>:</a:t>
            </a:r>
          </a:p>
          <a:p>
            <a:pPr marL="0" lvl="0" indent="0">
              <a:buNone/>
            </a:pPr>
            <a:r>
              <a:rPr lang="ru-RU" dirty="0" smtClean="0"/>
              <a:t>1. конечная </a:t>
            </a:r>
            <a:r>
              <a:rPr lang="ru-RU" dirty="0"/>
              <a:t>пластинка;</a:t>
            </a:r>
          </a:p>
          <a:p>
            <a:pPr marL="0" lvl="0" indent="0">
              <a:buNone/>
            </a:pPr>
            <a:r>
              <a:rPr lang="ru-RU" dirty="0" smtClean="0"/>
              <a:t>2.зрительный </a:t>
            </a:r>
            <a:r>
              <a:rPr lang="ru-RU" dirty="0"/>
              <a:t>перекрест;</a:t>
            </a:r>
          </a:p>
          <a:p>
            <a:pPr marL="0" lvl="0" indent="0">
              <a:buNone/>
            </a:pPr>
            <a:r>
              <a:rPr lang="ru-RU" dirty="0" smtClean="0"/>
              <a:t>3. зрительный </a:t>
            </a:r>
            <a:r>
              <a:rPr lang="ru-RU" dirty="0"/>
              <a:t>тракт;</a:t>
            </a:r>
          </a:p>
          <a:p>
            <a:pPr marL="0" lvl="0" indent="0">
              <a:buNone/>
            </a:pPr>
            <a:r>
              <a:rPr lang="ru-RU" dirty="0" smtClean="0"/>
              <a:t>4. серый </a:t>
            </a:r>
            <a:r>
              <a:rPr lang="ru-RU" dirty="0"/>
              <a:t>бугор;</a:t>
            </a:r>
          </a:p>
          <a:p>
            <a:pPr marL="0" lvl="0" indent="0">
              <a:buNone/>
            </a:pPr>
            <a:r>
              <a:rPr lang="ru-RU" dirty="0" smtClean="0"/>
              <a:t>5. воронка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6. гипофиз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Объект 4" descr="Гипоталамус_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81642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092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/>
              <a:t>Гипоталамус (</a:t>
            </a:r>
            <a:r>
              <a:rPr lang="en-US" sz="3200" b="1" dirty="0"/>
              <a:t>hypothalamus</a:t>
            </a:r>
            <a:r>
              <a:rPr lang="ru-RU" sz="3200" b="1" dirty="0"/>
              <a:t>): </a:t>
            </a:r>
            <a:r>
              <a:rPr lang="ru-RU" sz="2000" i="1" dirty="0" smtClean="0"/>
              <a:t>Б -срединное </a:t>
            </a:r>
            <a:r>
              <a:rPr lang="ru-RU" sz="2000" i="1" dirty="0"/>
              <a:t>сагиттальное сечение</a:t>
            </a:r>
            <a:r>
              <a:rPr lang="ru-RU" sz="2000" dirty="0"/>
              <a:t>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Обонятельная часть </a:t>
            </a:r>
            <a:r>
              <a:rPr lang="en-US" b="1" dirty="0"/>
              <a:t>(pars </a:t>
            </a:r>
            <a:r>
              <a:rPr lang="en-US" b="1" dirty="0" err="1"/>
              <a:t>olfactoha</a:t>
            </a:r>
            <a:r>
              <a:rPr lang="en-US" b="1" dirty="0"/>
              <a:t>):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7. сосцевидные </a:t>
            </a:r>
            <a:r>
              <a:rPr lang="ru-RU" dirty="0"/>
              <a:t>тела — подкорковые обонятельные центры;</a:t>
            </a:r>
          </a:p>
          <a:p>
            <a:pPr marL="0" lvl="0" indent="0">
              <a:buNone/>
            </a:pPr>
            <a:r>
              <a:rPr lang="ru-RU" dirty="0" smtClean="0"/>
              <a:t>8. </a:t>
            </a:r>
            <a:r>
              <a:rPr lang="ru-RU" dirty="0" err="1" smtClean="0"/>
              <a:t>подбугорная</a:t>
            </a:r>
            <a:r>
              <a:rPr lang="ru-RU" dirty="0" smtClean="0"/>
              <a:t> </a:t>
            </a:r>
            <a:r>
              <a:rPr lang="ru-RU" dirty="0"/>
              <a:t>область </a:t>
            </a:r>
            <a:r>
              <a:rPr lang="ru-RU" dirty="0" smtClean="0"/>
              <a:t>является </a:t>
            </a:r>
            <a:r>
              <a:rPr lang="ru-RU" dirty="0"/>
              <a:t>продолжением ножек мозга, содержит черное вещество, красное ядро и </a:t>
            </a:r>
            <a:r>
              <a:rPr lang="ru-RU" dirty="0" err="1"/>
              <a:t>Люисово</a:t>
            </a:r>
            <a:r>
              <a:rPr lang="ru-RU" dirty="0"/>
              <a:t> тело, которое является звеном экстрапирамидной системы и вегетативным центром;</a:t>
            </a:r>
          </a:p>
          <a:p>
            <a:pPr marL="0" lvl="0" indent="0">
              <a:buNone/>
            </a:pPr>
            <a:r>
              <a:rPr lang="ru-RU" dirty="0" smtClean="0"/>
              <a:t>9. </a:t>
            </a:r>
            <a:r>
              <a:rPr lang="ru-RU" dirty="0" err="1" smtClean="0"/>
              <a:t>подбугорная</a:t>
            </a:r>
            <a:r>
              <a:rPr lang="ru-RU" dirty="0" smtClean="0"/>
              <a:t> </a:t>
            </a:r>
            <a:r>
              <a:rPr lang="ru-RU" dirty="0" err="1"/>
              <a:t>Монроева</a:t>
            </a:r>
            <a:r>
              <a:rPr lang="ru-RU" dirty="0"/>
              <a:t> борозда.</a:t>
            </a:r>
          </a:p>
          <a:p>
            <a:r>
              <a:rPr lang="ru-RU" i="1" dirty="0"/>
              <a:t>На рисунке, кроме того, обозначено</a:t>
            </a:r>
            <a:r>
              <a:rPr lang="ru-RU" dirty="0"/>
              <a:t>:</a:t>
            </a:r>
          </a:p>
          <a:p>
            <a:pPr marL="0" lvl="0" indent="0">
              <a:buNone/>
            </a:pPr>
            <a:r>
              <a:rPr lang="ru-RU" dirty="0" smtClean="0"/>
              <a:t>10. турецкое </a:t>
            </a:r>
            <a:r>
              <a:rPr lang="ru-RU" dirty="0"/>
              <a:t>седло, в ямке которого находится гипофиз.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6" name="Объект 5" descr="Гипоталамус_Б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74441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495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Расположение основных ядерных групп гипоталамуса</a:t>
            </a:r>
            <a:r>
              <a:rPr lang="ru-RU" sz="3200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 – </a:t>
            </a:r>
            <a:r>
              <a:rPr lang="ru-RU" dirty="0" err="1"/>
              <a:t>паравентрикулярное</a:t>
            </a:r>
            <a:r>
              <a:rPr lang="ru-RU" dirty="0"/>
              <a:t> ядро, 2 – передняя спайка, 3 – свод, 4 – мозолистое тело, 5 – зрительный бугор (таламус), 6 – эпифиз, 7 – водопровод, 8 – средний мозг, 9 – заднее ядро, 10 – сосцевидное тело, 11 – дорсомедиальное ядро, 12 – латеральное ядро гипоталамуса, 13 – вентромедиальное ядро, 14 – </a:t>
            </a:r>
            <a:r>
              <a:rPr lang="ru-RU" dirty="0" err="1"/>
              <a:t>нейрогипофиз</a:t>
            </a:r>
            <a:r>
              <a:rPr lang="ru-RU" dirty="0"/>
              <a:t>, 15 – </a:t>
            </a:r>
            <a:r>
              <a:rPr lang="ru-RU" dirty="0" err="1"/>
              <a:t>аденогипофиз</a:t>
            </a:r>
            <a:r>
              <a:rPr lang="ru-RU" dirty="0"/>
              <a:t>, 16 – зрительный перекрест, 17 – </a:t>
            </a:r>
            <a:r>
              <a:rPr lang="ru-RU" dirty="0" err="1"/>
              <a:t>супраоптическое</a:t>
            </a:r>
            <a:r>
              <a:rPr lang="ru-RU" dirty="0"/>
              <a:t> ядро.</a:t>
            </a:r>
          </a:p>
        </p:txBody>
      </p:sp>
      <p:pic>
        <p:nvPicPr>
          <p:cNvPr id="5" name="Объект 4" descr="Гипоталамус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8843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636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Продолговатый </a:t>
            </a:r>
            <a:r>
              <a:rPr lang="ru-RU" sz="3200" b="1" dirty="0" smtClean="0"/>
              <a:t>мозг.</a:t>
            </a:r>
            <a:r>
              <a:rPr lang="ru-RU" sz="3200" b="1" dirty="0"/>
              <a:t> </a:t>
            </a:r>
            <a:r>
              <a:rPr lang="ru-RU" sz="2200" dirty="0"/>
              <a:t>Вентральная поверхность продолговатого мозга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передняя </a:t>
            </a:r>
            <a:r>
              <a:rPr lang="ru-RU" dirty="0"/>
              <a:t>срединная щель</a:t>
            </a:r>
            <a:r>
              <a:rPr lang="en-US" dirty="0"/>
              <a:t> (</a:t>
            </a:r>
            <a:r>
              <a:rPr lang="en-US" dirty="0" err="1"/>
              <a:t>fissura</a:t>
            </a:r>
            <a:r>
              <a:rPr lang="en-US" dirty="0"/>
              <a:t> </a:t>
            </a:r>
            <a:r>
              <a:rPr lang="en-US" dirty="0" err="1"/>
              <a:t>mediana</a:t>
            </a:r>
            <a:r>
              <a:rPr lang="en-US" dirty="0"/>
              <a:t> anterior);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2. пирамида </a:t>
            </a:r>
            <a:r>
              <a:rPr lang="ru-RU" dirty="0"/>
              <a:t>продолговатого мозга</a:t>
            </a:r>
            <a:r>
              <a:rPr lang="en-US" dirty="0"/>
              <a:t> (</a:t>
            </a:r>
            <a:r>
              <a:rPr lang="en-US" dirty="0" err="1"/>
              <a:t>pyramis</a:t>
            </a:r>
            <a:r>
              <a:rPr lang="en-US" dirty="0"/>
              <a:t> medullae </a:t>
            </a:r>
            <a:r>
              <a:rPr lang="en-US" dirty="0" err="1"/>
              <a:t>oblongatae</a:t>
            </a:r>
            <a:r>
              <a:rPr lang="en-US" dirty="0"/>
              <a:t>), </a:t>
            </a:r>
            <a:r>
              <a:rPr lang="ru-RU" dirty="0"/>
              <a:t>где проходят пирамидные пути</a:t>
            </a:r>
            <a:r>
              <a:rPr lang="en-US" dirty="0"/>
              <a:t> (</a:t>
            </a:r>
            <a:r>
              <a:rPr lang="en-US" dirty="0" err="1"/>
              <a:t>tractus</a:t>
            </a:r>
            <a:r>
              <a:rPr lang="en-US" dirty="0"/>
              <a:t> </a:t>
            </a:r>
            <a:r>
              <a:rPr lang="en-US" dirty="0" err="1"/>
              <a:t>pyramidales</a:t>
            </a:r>
            <a:r>
              <a:rPr lang="en-US" dirty="0"/>
              <a:t>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перекрест </a:t>
            </a:r>
            <a:r>
              <a:rPr lang="ru-RU" dirty="0"/>
              <a:t>пирамид</a:t>
            </a:r>
            <a:r>
              <a:rPr lang="en-US" dirty="0"/>
              <a:t> (</a:t>
            </a:r>
            <a:r>
              <a:rPr lang="en-US" dirty="0" err="1"/>
              <a:t>decussatio</a:t>
            </a:r>
            <a:r>
              <a:rPr lang="en-US" dirty="0"/>
              <a:t> </a:t>
            </a:r>
            <a:r>
              <a:rPr lang="en-US" dirty="0" err="1"/>
              <a:t>pyramidum</a:t>
            </a:r>
            <a:r>
              <a:rPr lang="en-US" dirty="0"/>
              <a:t>) — </a:t>
            </a:r>
            <a:r>
              <a:rPr lang="ru-RU" dirty="0"/>
              <a:t>перекрест волокон</a:t>
            </a:r>
            <a:r>
              <a:rPr lang="en-US" dirty="0"/>
              <a:t> (tr. </a:t>
            </a:r>
            <a:r>
              <a:rPr lang="en-US" dirty="0" err="1"/>
              <a:t>corticospinalis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4. олива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oliva</a:t>
            </a:r>
            <a:r>
              <a:rPr lang="en-US" dirty="0"/>
              <a:t>) </a:t>
            </a:r>
            <a:r>
              <a:rPr lang="ru-RU" dirty="0"/>
              <a:t>содержит ядро оливы</a:t>
            </a:r>
            <a:r>
              <a:rPr lang="en-US" dirty="0"/>
              <a:t> (nucleus </a:t>
            </a:r>
            <a:r>
              <a:rPr lang="en-US" dirty="0" err="1"/>
              <a:t>olivaris</a:t>
            </a:r>
            <a:r>
              <a:rPr lang="en-US" dirty="0"/>
              <a:t>) — </a:t>
            </a:r>
            <a:r>
              <a:rPr lang="ru-RU" dirty="0"/>
              <a:t>промежуточное ядро равновесия</a:t>
            </a:r>
            <a:r>
              <a:rPr lang="en-US" dirty="0"/>
              <a:t>, </a:t>
            </a:r>
            <a:r>
              <a:rPr lang="ru-RU" dirty="0"/>
              <a:t>связано с зубчатым ядром мозжечка</a:t>
            </a:r>
            <a:r>
              <a:rPr lang="en-US" dirty="0"/>
              <a:t> (nucleus </a:t>
            </a:r>
            <a:r>
              <a:rPr lang="en-US" dirty="0" err="1"/>
              <a:t>dentatus</a:t>
            </a:r>
            <a:r>
              <a:rPr lang="en-US" dirty="0"/>
              <a:t>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5. передняя </a:t>
            </a:r>
            <a:r>
              <a:rPr lang="ru-RU" dirty="0"/>
              <a:t>боковая борозда</a:t>
            </a:r>
            <a:r>
              <a:rPr lang="en-US" dirty="0"/>
              <a:t> (sulcus </a:t>
            </a:r>
            <a:r>
              <a:rPr lang="en-US" dirty="0" err="1"/>
              <a:t>lateralis</a:t>
            </a:r>
            <a:r>
              <a:rPr lang="en-US" dirty="0"/>
              <a:t> anterior). </a:t>
            </a:r>
            <a:r>
              <a:rPr lang="ru-RU" dirty="0"/>
              <a:t>Из нее выходит </a:t>
            </a:r>
            <a:r>
              <a:rPr lang="en-US" dirty="0"/>
              <a:t>XII</a:t>
            </a:r>
            <a:r>
              <a:rPr lang="ru-RU" dirty="0"/>
              <a:t> пара черепных нервов, подъязычный нерв (п. </a:t>
            </a:r>
            <a:r>
              <a:rPr lang="en-US" dirty="0" err="1"/>
              <a:t>hypoglossus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6. вентральные </a:t>
            </a:r>
            <a:r>
              <a:rPr lang="ru-RU" dirty="0"/>
              <a:t>наружные дугообразные волокна (</a:t>
            </a:r>
            <a:r>
              <a:rPr lang="en-US" dirty="0" err="1"/>
              <a:t>fibrae</a:t>
            </a:r>
            <a:r>
              <a:rPr lang="en-US" dirty="0"/>
              <a:t> </a:t>
            </a:r>
            <a:r>
              <a:rPr lang="en-US" dirty="0" err="1"/>
              <a:t>arcuatae</a:t>
            </a:r>
            <a:r>
              <a:rPr lang="en-US" dirty="0"/>
              <a:t> </a:t>
            </a:r>
            <a:r>
              <a:rPr lang="en-US" dirty="0" err="1"/>
              <a:t>externae</a:t>
            </a:r>
            <a:r>
              <a:rPr lang="en-US" dirty="0"/>
              <a:t> </a:t>
            </a:r>
            <a:r>
              <a:rPr lang="en-US" dirty="0" err="1"/>
              <a:t>ventrales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7. подъязычный </a:t>
            </a:r>
            <a:r>
              <a:rPr lang="ru-RU" dirty="0"/>
              <a:t>нерв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hypoglossus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8. добавочный </a:t>
            </a:r>
            <a:r>
              <a:rPr lang="ru-RU" dirty="0"/>
              <a:t>нерв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accessorius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9. блуждающий </a:t>
            </a:r>
            <a:r>
              <a:rPr lang="ru-RU" dirty="0"/>
              <a:t>нерв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vagus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10.языкоглоточный </a:t>
            </a:r>
            <a:r>
              <a:rPr lang="ru-RU" dirty="0"/>
              <a:t>нерв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glossopharyngeus</a:t>
            </a:r>
            <a:r>
              <a:rPr lang="ru-RU" dirty="0"/>
              <a:t>).</a:t>
            </a:r>
          </a:p>
        </p:txBody>
      </p:sp>
      <p:pic>
        <p:nvPicPr>
          <p:cNvPr id="5" name="Объект 4" descr="ВентрПоверхн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45638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057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Дорсальная поверхность продолговатого мозга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задняя </a:t>
            </a:r>
            <a:r>
              <a:rPr lang="ru-RU" dirty="0"/>
              <a:t>срединная борозда</a:t>
            </a:r>
            <a:r>
              <a:rPr lang="en-US" dirty="0"/>
              <a:t> (sulcus </a:t>
            </a:r>
            <a:r>
              <a:rPr lang="en-US" dirty="0" err="1"/>
              <a:t>medianus</a:t>
            </a:r>
            <a:r>
              <a:rPr lang="en-US" dirty="0"/>
              <a:t> posterior);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2. задняя </a:t>
            </a:r>
            <a:r>
              <a:rPr lang="ru-RU" dirty="0"/>
              <a:t>боковая борозда</a:t>
            </a:r>
            <a:r>
              <a:rPr lang="en-US" dirty="0"/>
              <a:t> (sulcus </a:t>
            </a:r>
            <a:r>
              <a:rPr lang="en-US" dirty="0" err="1"/>
              <a:t>lateralis</a:t>
            </a:r>
            <a:r>
              <a:rPr lang="en-US" dirty="0"/>
              <a:t> posterior). </a:t>
            </a:r>
            <a:r>
              <a:rPr lang="ru-RU" dirty="0"/>
              <a:t>Из нее выходят </a:t>
            </a:r>
            <a:r>
              <a:rPr lang="en-US" dirty="0"/>
              <a:t>IX</a:t>
            </a:r>
            <a:r>
              <a:rPr lang="ru-RU" dirty="0"/>
              <a:t>, </a:t>
            </a:r>
            <a:r>
              <a:rPr lang="en-US" dirty="0"/>
              <a:t>X</a:t>
            </a:r>
            <a:r>
              <a:rPr lang="ru-RU" dirty="0"/>
              <a:t> и </a:t>
            </a:r>
            <a:r>
              <a:rPr lang="en-US" dirty="0"/>
              <a:t>XI</a:t>
            </a:r>
            <a:r>
              <a:rPr lang="ru-RU" dirty="0"/>
              <a:t> пары черепных нервов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glossopharyngeus</a:t>
            </a:r>
            <a:r>
              <a:rPr lang="ru-RU" dirty="0"/>
              <a:t>, 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vagus</a:t>
            </a:r>
            <a:r>
              <a:rPr lang="ru-RU" dirty="0"/>
              <a:t>, 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accessorius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3. задняя </a:t>
            </a:r>
            <a:r>
              <a:rPr lang="ru-RU" dirty="0"/>
              <a:t>промежуточная борозда</a:t>
            </a:r>
            <a:r>
              <a:rPr lang="en-US" dirty="0"/>
              <a:t> (sulcus </a:t>
            </a:r>
            <a:r>
              <a:rPr lang="en-US" dirty="0" err="1"/>
              <a:t>intermedius</a:t>
            </a:r>
            <a:r>
              <a:rPr lang="en-US" dirty="0"/>
              <a:t> posterior);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4. тонкий </a:t>
            </a:r>
            <a:r>
              <a:rPr lang="ru-RU" dirty="0"/>
              <a:t>пучок Голля</a:t>
            </a:r>
            <a:r>
              <a:rPr lang="en-US" dirty="0"/>
              <a:t> (fasciculus </a:t>
            </a:r>
            <a:r>
              <a:rPr lang="en-US" dirty="0" err="1"/>
              <a:t>gracilis</a:t>
            </a:r>
            <a:r>
              <a:rPr lang="en-US" dirty="0"/>
              <a:t> </a:t>
            </a:r>
            <a:r>
              <a:rPr lang="en-US" dirty="0" err="1"/>
              <a:t>Goll</a:t>
            </a:r>
            <a:r>
              <a:rPr lang="en-US" dirty="0"/>
              <a:t>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5. клиновидный </a:t>
            </a:r>
            <a:r>
              <a:rPr lang="ru-RU" dirty="0"/>
              <a:t>пучок </a:t>
            </a:r>
            <a:r>
              <a:rPr lang="ru-RU" dirty="0" err="1"/>
              <a:t>Бурдаха</a:t>
            </a:r>
            <a:r>
              <a:rPr lang="en-US" dirty="0"/>
              <a:t> (fasciculus </a:t>
            </a:r>
            <a:r>
              <a:rPr lang="en-US" dirty="0" err="1"/>
              <a:t>cuneatus</a:t>
            </a:r>
            <a:r>
              <a:rPr lang="en-US" dirty="0"/>
              <a:t> </a:t>
            </a:r>
            <a:r>
              <a:rPr lang="en-US" dirty="0" err="1"/>
              <a:t>Burdach</a:t>
            </a:r>
            <a:r>
              <a:rPr lang="en-US" dirty="0"/>
              <a:t>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6. бугорок </a:t>
            </a:r>
            <a:r>
              <a:rPr lang="ru-RU" dirty="0"/>
              <a:t>тонкого ядра</a:t>
            </a:r>
            <a:r>
              <a:rPr lang="en-US" dirty="0"/>
              <a:t> (</a:t>
            </a:r>
            <a:r>
              <a:rPr lang="en-US" dirty="0" err="1"/>
              <a:t>tuberculum</a:t>
            </a:r>
            <a:r>
              <a:rPr lang="en-US" dirty="0"/>
              <a:t> nuclei </a:t>
            </a:r>
            <a:r>
              <a:rPr lang="en-US" dirty="0" err="1"/>
              <a:t>gracilis</a:t>
            </a:r>
            <a:r>
              <a:rPr lang="en-US" dirty="0"/>
              <a:t>) </a:t>
            </a:r>
            <a:r>
              <a:rPr lang="ru-RU" dirty="0"/>
              <a:t>содержит тонкое ядро</a:t>
            </a:r>
            <a:r>
              <a:rPr lang="en-US" dirty="0"/>
              <a:t> (nucleus </a:t>
            </a:r>
            <a:r>
              <a:rPr lang="en-US" dirty="0" err="1"/>
              <a:t>gracilis</a:t>
            </a:r>
            <a:r>
              <a:rPr lang="en-US" dirty="0"/>
              <a:t>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7. бугорок </a:t>
            </a:r>
            <a:r>
              <a:rPr lang="ru-RU" dirty="0"/>
              <a:t>клиновидного ядра</a:t>
            </a:r>
            <a:r>
              <a:rPr lang="en-US" dirty="0"/>
              <a:t> (</a:t>
            </a:r>
            <a:r>
              <a:rPr lang="en-US" dirty="0" err="1"/>
              <a:t>tuberculum</a:t>
            </a:r>
            <a:r>
              <a:rPr lang="en-US" dirty="0"/>
              <a:t> nuclei </a:t>
            </a:r>
            <a:r>
              <a:rPr lang="en-US" dirty="0" err="1"/>
              <a:t>cuneati</a:t>
            </a:r>
            <a:r>
              <a:rPr lang="en-US" dirty="0"/>
              <a:t>) </a:t>
            </a:r>
            <a:r>
              <a:rPr lang="ru-RU" dirty="0"/>
              <a:t>содержит клиновидное ядро</a:t>
            </a:r>
            <a:r>
              <a:rPr lang="en-US" dirty="0"/>
              <a:t> (nucleus </a:t>
            </a:r>
            <a:r>
              <a:rPr lang="en-US" dirty="0" err="1"/>
              <a:t>cuneatus</a:t>
            </a:r>
            <a:r>
              <a:rPr lang="en-US" dirty="0"/>
              <a:t>);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8. нижняя </a:t>
            </a:r>
            <a:r>
              <a:rPr lang="ru-RU" dirty="0"/>
              <a:t>мозжечковая ножка (</a:t>
            </a:r>
            <a:r>
              <a:rPr lang="en-US" dirty="0" err="1"/>
              <a:t>pedunculus</a:t>
            </a:r>
            <a:r>
              <a:rPr lang="en-US" dirty="0"/>
              <a:t> </a:t>
            </a:r>
            <a:r>
              <a:rPr lang="en-US" dirty="0" err="1"/>
              <a:t>cerebellaris</a:t>
            </a:r>
            <a:r>
              <a:rPr lang="en-US" dirty="0"/>
              <a:t> inferior</a:t>
            </a:r>
            <a:r>
              <a:rPr lang="ru-RU" dirty="0"/>
              <a:t>) является продолжением бокового канатика.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9. дорсальная </a:t>
            </a:r>
            <a:r>
              <a:rPr lang="ru-RU" dirty="0"/>
              <a:t>поверхность продолговатого мозга, образующая ромбовидную ямку.</a:t>
            </a:r>
          </a:p>
          <a:p>
            <a:endParaRPr lang="ru-RU" dirty="0"/>
          </a:p>
        </p:txBody>
      </p:sp>
      <p:pic>
        <p:nvPicPr>
          <p:cNvPr id="5" name="Объект 4" descr="ДорсалПоверхн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74441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210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vetfac.nsau.edu.ru/new/uchebnic/histology/r5/gs99nn.jpg"/>
          <p:cNvPicPr>
            <a:picLocks noGrp="1"/>
          </p:cNvPicPr>
          <p:nvPr>
            <p:ph sz="half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77" y="3277340"/>
            <a:ext cx="48646" cy="4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204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24847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37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Схема фронтального сечения продолговатого мозга на уровне нижних отделов олив </a:t>
            </a:r>
            <a:r>
              <a:rPr lang="ru-RU" sz="2000" dirty="0"/>
              <a:t>(начало медиальной петли):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тонкое </a:t>
            </a:r>
            <a:r>
              <a:rPr lang="ru-RU" dirty="0"/>
              <a:t>ядро (</a:t>
            </a:r>
            <a:r>
              <a:rPr lang="en-US" dirty="0"/>
              <a:t>nucleus </a:t>
            </a:r>
            <a:r>
              <a:rPr lang="en-US" dirty="0" err="1"/>
              <a:t>gracilis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2. клиновидное </a:t>
            </a:r>
            <a:r>
              <a:rPr lang="ru-RU" dirty="0"/>
              <a:t>ядро (</a:t>
            </a:r>
            <a:r>
              <a:rPr lang="en-US" dirty="0"/>
              <a:t>nucleus </a:t>
            </a:r>
            <a:r>
              <a:rPr lang="en-US" dirty="0" err="1"/>
              <a:t>cuneatus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3. окончание </a:t>
            </a:r>
            <a:r>
              <a:rPr lang="ru-RU" dirty="0"/>
              <a:t>волокон задних канатиков спинного мозга;</a:t>
            </a:r>
          </a:p>
          <a:p>
            <a:pPr marL="0" lvl="0" indent="0">
              <a:buNone/>
            </a:pPr>
            <a:r>
              <a:rPr lang="ru-RU" dirty="0" smtClean="0"/>
              <a:t>4. внутренние </a:t>
            </a:r>
            <a:r>
              <a:rPr lang="ru-RU" dirty="0"/>
              <a:t>дугообразные волокна (</a:t>
            </a:r>
            <a:r>
              <a:rPr lang="en-US" dirty="0" err="1"/>
              <a:t>fibrae</a:t>
            </a:r>
            <a:r>
              <a:rPr lang="en-US" dirty="0"/>
              <a:t> </a:t>
            </a:r>
            <a:r>
              <a:rPr lang="en-US" dirty="0" err="1"/>
              <a:t>arcuatae</a:t>
            </a:r>
            <a:r>
              <a:rPr lang="en-US" dirty="0"/>
              <a:t> </a:t>
            </a:r>
            <a:r>
              <a:rPr lang="en-US" dirty="0" err="1"/>
              <a:t>internae</a:t>
            </a:r>
            <a:r>
              <a:rPr lang="ru-RU" dirty="0"/>
              <a:t>) — второй нейрон </a:t>
            </a:r>
            <a:r>
              <a:rPr lang="ru-RU" dirty="0" err="1"/>
              <a:t>проприоцептивного</a:t>
            </a:r>
            <a:r>
              <a:rPr lang="ru-RU" dirty="0"/>
              <a:t> пути коркового направления;</a:t>
            </a:r>
          </a:p>
          <a:p>
            <a:pPr marL="0" lvl="0" indent="0">
              <a:buNone/>
            </a:pPr>
            <a:r>
              <a:rPr lang="ru-RU" dirty="0" smtClean="0"/>
              <a:t>5. перекрест </a:t>
            </a:r>
            <a:r>
              <a:rPr lang="ru-RU" dirty="0"/>
              <a:t>петель (</a:t>
            </a:r>
            <a:r>
              <a:rPr lang="en-US" dirty="0" err="1"/>
              <a:t>decussatio</a:t>
            </a:r>
            <a:r>
              <a:rPr lang="en-US" dirty="0"/>
              <a:t> </a:t>
            </a:r>
            <a:r>
              <a:rPr lang="en-US" dirty="0" err="1"/>
              <a:t>lemniscorum</a:t>
            </a:r>
            <a:r>
              <a:rPr lang="ru-RU" dirty="0"/>
              <a:t>) находится в </a:t>
            </a:r>
            <a:r>
              <a:rPr lang="ru-RU" dirty="0" err="1"/>
              <a:t>межоливном</a:t>
            </a:r>
            <a:r>
              <a:rPr lang="ru-RU" dirty="0"/>
              <a:t> петлевом слое;</a:t>
            </a:r>
          </a:p>
          <a:p>
            <a:pPr marL="0" lvl="0" indent="0">
              <a:buNone/>
            </a:pPr>
            <a:r>
              <a:rPr lang="ru-RU" dirty="0" smtClean="0"/>
              <a:t>6. медиальная </a:t>
            </a:r>
            <a:r>
              <a:rPr lang="ru-RU" dirty="0"/>
              <a:t>петля (</a:t>
            </a:r>
            <a:r>
              <a:rPr lang="en-US" dirty="0" err="1"/>
              <a:t>lemniscus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ru-RU" dirty="0"/>
              <a:t>) — продолжение внутренних дугообразных волокон (</a:t>
            </a:r>
            <a:r>
              <a:rPr lang="en-US" dirty="0" err="1"/>
              <a:t>fibrae</a:t>
            </a:r>
            <a:r>
              <a:rPr lang="en-US" dirty="0"/>
              <a:t> </a:t>
            </a:r>
            <a:r>
              <a:rPr lang="en-US" dirty="0" err="1"/>
              <a:t>arcuatae</a:t>
            </a:r>
            <a:r>
              <a:rPr lang="en-US" dirty="0"/>
              <a:t> </a:t>
            </a:r>
            <a:r>
              <a:rPr lang="en-US" dirty="0" err="1"/>
              <a:t>internae</a:t>
            </a:r>
            <a:r>
              <a:rPr lang="ru-RU" dirty="0" smtClean="0"/>
              <a:t>);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8" y="1628800"/>
            <a:ext cx="391836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916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small" dirty="0"/>
              <a:t>Задний мозг</a:t>
            </a:r>
            <a:r>
              <a:rPr lang="ru-RU" sz="2800" b="1" dirty="0"/>
              <a:t> (</a:t>
            </a:r>
            <a:r>
              <a:rPr lang="en-US" sz="2800" b="1" dirty="0" err="1"/>
              <a:t>metencephalon</a:t>
            </a:r>
            <a:r>
              <a:rPr lang="ru-RU" sz="2800" b="1" dirty="0"/>
              <a:t>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800" dirty="0" smtClean="0"/>
              <a:t>относятся </a:t>
            </a:r>
            <a:r>
              <a:rPr lang="ru-RU" sz="1800" dirty="0" err="1"/>
              <a:t>Варолиев</a:t>
            </a:r>
            <a:r>
              <a:rPr lang="ru-RU" sz="1800" dirty="0"/>
              <a:t> мост (</a:t>
            </a:r>
            <a:r>
              <a:rPr lang="en-US" sz="1800" dirty="0"/>
              <a:t>pons </a:t>
            </a:r>
            <a:r>
              <a:rPr lang="en-US" sz="1800" dirty="0" err="1"/>
              <a:t>Warolii</a:t>
            </a:r>
            <a:r>
              <a:rPr lang="ru-RU" sz="1800" dirty="0"/>
              <a:t>) — с вентральной стороны и мозжечок (</a:t>
            </a:r>
            <a:r>
              <a:rPr lang="en-US" sz="1800" dirty="0"/>
              <a:t>cerebellum</a:t>
            </a:r>
            <a:r>
              <a:rPr lang="ru-RU" sz="1800" dirty="0"/>
              <a:t>) — с дорсальной стороны.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Вентральная поверхность моста:</a:t>
            </a:r>
          </a:p>
          <a:p>
            <a:pPr marL="0" lvl="0" indent="0">
              <a:buNone/>
            </a:pPr>
            <a:r>
              <a:rPr lang="ru-RU" dirty="0" smtClean="0"/>
              <a:t>1. мост </a:t>
            </a:r>
            <a:r>
              <a:rPr lang="ru-RU" dirty="0"/>
              <a:t>(</a:t>
            </a:r>
            <a:r>
              <a:rPr lang="en-US" dirty="0"/>
              <a:t>pons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2. основная </a:t>
            </a:r>
            <a:r>
              <a:rPr lang="ru-RU" dirty="0"/>
              <a:t>борозда (</a:t>
            </a:r>
            <a:r>
              <a:rPr lang="en-US" dirty="0"/>
              <a:t>sulcus </a:t>
            </a:r>
            <a:r>
              <a:rPr lang="en-US" dirty="0" err="1"/>
              <a:t>basilaris</a:t>
            </a:r>
            <a:r>
              <a:rPr lang="ru-RU" dirty="0"/>
              <a:t>). В ней лежит основная артерия (</a:t>
            </a:r>
            <a:r>
              <a:rPr lang="en-US" dirty="0"/>
              <a:t>a</a:t>
            </a:r>
            <a:r>
              <a:rPr lang="ru-RU" dirty="0"/>
              <a:t>. </a:t>
            </a:r>
            <a:r>
              <a:rPr lang="en-US" dirty="0" err="1"/>
              <a:t>basilaris</a:t>
            </a:r>
            <a:r>
              <a:rPr lang="ru-RU" dirty="0"/>
              <a:t>), </a:t>
            </a:r>
            <a:r>
              <a:rPr lang="ru-RU" dirty="0" err="1"/>
              <a:t>кровоснабжающая</a:t>
            </a:r>
            <a:r>
              <a:rPr lang="ru-RU" dirty="0"/>
              <a:t> мозг. Глубина борозды определяется пирамидальными пучками, лежащими в толще вентрального отдела моста;</a:t>
            </a:r>
          </a:p>
          <a:p>
            <a:pPr marL="0" lvl="0" indent="0">
              <a:buNone/>
            </a:pPr>
            <a:r>
              <a:rPr lang="ru-RU" dirty="0" smtClean="0"/>
              <a:t>3. тройничный </a:t>
            </a:r>
            <a:r>
              <a:rPr lang="ru-RU" dirty="0"/>
              <a:t>нерв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trigeminus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4. лицевой </a:t>
            </a:r>
            <a:r>
              <a:rPr lang="ru-RU" dirty="0"/>
              <a:t>нерв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facialis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тройнично</a:t>
            </a:r>
            <a:r>
              <a:rPr lang="ru-RU" dirty="0" smtClean="0"/>
              <a:t>-лицевая </a:t>
            </a:r>
            <a:r>
              <a:rPr lang="ru-RU" dirty="0"/>
              <a:t>линия (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trigeminofacialis</a:t>
            </a:r>
            <a:r>
              <a:rPr lang="ru-RU" dirty="0"/>
              <a:t>) — условная линия, соединяющая места выхода указанных нервов. Линия считается боковой границей моста;</a:t>
            </a:r>
          </a:p>
          <a:p>
            <a:pPr marL="0" lvl="0" indent="0">
              <a:buNone/>
            </a:pPr>
            <a:r>
              <a:rPr lang="ru-RU" dirty="0" smtClean="0"/>
              <a:t>6. медиальная </a:t>
            </a:r>
            <a:r>
              <a:rPr lang="ru-RU" dirty="0"/>
              <a:t>мозжечковая ножка (</a:t>
            </a:r>
            <a:r>
              <a:rPr lang="en-US" dirty="0" err="1"/>
              <a:t>pedunculus</a:t>
            </a:r>
            <a:r>
              <a:rPr lang="en-US" dirty="0"/>
              <a:t> </a:t>
            </a:r>
            <a:r>
              <a:rPr lang="en-US" dirty="0" err="1"/>
              <a:t>cerebellaris</a:t>
            </a:r>
            <a:r>
              <a:rPr lang="en-US" dirty="0"/>
              <a:t> </a:t>
            </a:r>
            <a:r>
              <a:rPr lang="en-US" dirty="0" err="1"/>
              <a:t>medius</a:t>
            </a:r>
            <a:r>
              <a:rPr lang="ru-RU" dirty="0"/>
              <a:t>) — место перехода волокон из моста в мозжечок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8. </a:t>
            </a:r>
            <a:r>
              <a:rPr lang="ru-RU" dirty="0"/>
              <a:t>ножки мозга 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9. </a:t>
            </a:r>
            <a:r>
              <a:rPr lang="ru-RU" dirty="0"/>
              <a:t>отводящий нерв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 smtClean="0"/>
              <a:t>Abducens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10. </a:t>
            </a:r>
            <a:r>
              <a:rPr lang="ru-RU" dirty="0"/>
              <a:t>преддверно-улитковый нерв (</a:t>
            </a:r>
            <a:r>
              <a:rPr lang="en-US" dirty="0"/>
              <a:t>n</a:t>
            </a:r>
            <a:r>
              <a:rPr lang="ru-RU" dirty="0"/>
              <a:t>. </a:t>
            </a:r>
            <a:r>
              <a:rPr lang="en-US" dirty="0" err="1"/>
              <a:t>vestibulocochlearis</a:t>
            </a:r>
            <a:r>
              <a:rPr lang="ru-RU" dirty="0"/>
              <a:t>).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 descr="ВетрПоверМост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81642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857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Внутреннее строение </a:t>
            </a:r>
            <a:r>
              <a:rPr lang="ru-RU" sz="3200" dirty="0"/>
              <a:t>моста на фронтальном сечении.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трапециевидное тело 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латеральная петля 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дорсальное ядро трапециевидного </a:t>
            </a:r>
            <a:r>
              <a:rPr lang="ru-RU" dirty="0" smtClean="0"/>
              <a:t>тела;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дорсальная часть моста </a:t>
            </a:r>
            <a:r>
              <a:rPr lang="ru-RU" dirty="0" smtClean="0"/>
              <a:t>содержит </a:t>
            </a:r>
            <a:r>
              <a:rPr lang="ru-RU" dirty="0"/>
              <a:t>ядра </a:t>
            </a:r>
            <a:r>
              <a:rPr lang="en-US" dirty="0"/>
              <a:t>VIII</a:t>
            </a:r>
            <a:r>
              <a:rPr lang="ru-RU" dirty="0"/>
              <a:t>, </a:t>
            </a:r>
            <a:r>
              <a:rPr lang="en-US" dirty="0"/>
              <a:t>VII</a:t>
            </a:r>
            <a:r>
              <a:rPr lang="ru-RU" dirty="0"/>
              <a:t>, </a:t>
            </a:r>
            <a:r>
              <a:rPr lang="en-US" dirty="0"/>
              <a:t>VI</a:t>
            </a:r>
            <a:r>
              <a:rPr lang="ru-RU" dirty="0"/>
              <a:t>, </a:t>
            </a:r>
            <a:r>
              <a:rPr lang="en-US" dirty="0"/>
              <a:t>V</a:t>
            </a:r>
            <a:r>
              <a:rPr lang="ru-RU" dirty="0"/>
              <a:t> пар черепных </a:t>
            </a:r>
            <a:r>
              <a:rPr lang="ru-RU" dirty="0" smtClean="0"/>
              <a:t>нервов;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медиальная </a:t>
            </a:r>
            <a:r>
              <a:rPr lang="ru-RU" dirty="0" smtClean="0"/>
              <a:t>петля;</a:t>
            </a:r>
          </a:p>
          <a:p>
            <a:pPr marL="0" lvl="0" indent="0">
              <a:buNone/>
            </a:pPr>
            <a:r>
              <a:rPr lang="ru-RU" dirty="0" smtClean="0"/>
              <a:t>6. </a:t>
            </a:r>
            <a:r>
              <a:rPr lang="ru-RU" dirty="0"/>
              <a:t>вентральная часть моста (</a:t>
            </a:r>
            <a:r>
              <a:rPr lang="en-US" dirty="0"/>
              <a:t>pars </a:t>
            </a:r>
            <a:r>
              <a:rPr lang="en-US" dirty="0" err="1"/>
              <a:t>ventralis</a:t>
            </a:r>
            <a:r>
              <a:rPr lang="en-US" dirty="0"/>
              <a:t> </a:t>
            </a:r>
            <a:r>
              <a:rPr lang="en-US" dirty="0" err="1"/>
              <a:t>pontis</a:t>
            </a:r>
            <a:r>
              <a:rPr lang="ru-RU" dirty="0"/>
              <a:t>) содержит собственные ядра и волокна;</a:t>
            </a:r>
          </a:p>
          <a:p>
            <a:pPr marL="0" lvl="0" indent="0">
              <a:buNone/>
            </a:pPr>
            <a:r>
              <a:rPr lang="ru-RU" dirty="0" smtClean="0"/>
              <a:t>7. </a:t>
            </a:r>
            <a:r>
              <a:rPr lang="en-US" dirty="0"/>
              <a:t>nuclei </a:t>
            </a:r>
            <a:r>
              <a:rPr lang="en-US" dirty="0" err="1"/>
              <a:t>pontis</a:t>
            </a:r>
            <a:r>
              <a:rPr lang="ru-RU" dirty="0"/>
              <a:t> (ядра моста);</a:t>
            </a:r>
          </a:p>
          <a:p>
            <a:pPr marL="0" lvl="0" indent="0">
              <a:buNone/>
            </a:pPr>
            <a:r>
              <a:rPr lang="ru-RU" dirty="0" smtClean="0"/>
              <a:t>8. поперечные </a:t>
            </a:r>
            <a:r>
              <a:rPr lang="ru-RU" dirty="0"/>
              <a:t>волокна </a:t>
            </a:r>
            <a:r>
              <a:rPr lang="ru-RU" dirty="0" smtClean="0"/>
              <a:t>моста;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9. пирамидные пути;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10. средняя </a:t>
            </a:r>
            <a:r>
              <a:rPr lang="ru-RU" dirty="0"/>
              <a:t>мозжечковая ножка </a:t>
            </a:r>
          </a:p>
        </p:txBody>
      </p:sp>
      <p:pic>
        <p:nvPicPr>
          <p:cNvPr id="5" name="Объект 4" descr="ВнутрСтрМоста_фронт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3244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54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Борозды и извилины коры большого мозга</a:t>
            </a:r>
          </a:p>
          <a:p>
            <a:pPr marL="0" indent="0">
              <a:buNone/>
            </a:pPr>
            <a:r>
              <a:rPr lang="ru-RU" dirty="0"/>
              <a:t>Поверхность мозга покрыта бороздами, разделяющими ее на извилины. Борозды делят на первичные, вторичные и третичные. </a:t>
            </a:r>
            <a:r>
              <a:rPr lang="ru-RU" b="1" dirty="0"/>
              <a:t>Первичные </a:t>
            </a:r>
            <a:r>
              <a:rPr lang="ru-RU" dirty="0"/>
              <a:t>борозды постоянны, глубоки, рано появляются в процессе онтогенеза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Вторичные</a:t>
            </a:r>
            <a:r>
              <a:rPr lang="ru-RU" dirty="0"/>
              <a:t> борозды также постоянны, но более изменчивы по конфигурации и появляются позднее.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Третичные</a:t>
            </a:r>
            <a:r>
              <a:rPr lang="ru-RU" dirty="0" smtClean="0"/>
              <a:t> </a:t>
            </a:r>
            <a:r>
              <a:rPr lang="ru-RU" dirty="0"/>
              <a:t>борозды непостоянны, очень изменчивы по форме, длине и направлению. </a:t>
            </a:r>
            <a:r>
              <a:rPr lang="ru-RU" dirty="0" smtClean="0"/>
              <a:t>Глубокими </a:t>
            </a:r>
            <a:r>
              <a:rPr lang="ru-RU" dirty="0"/>
              <a:t>бороздами полушарие делится на доли: лобную, теменную, височную, затылочную и островковую.</a:t>
            </a:r>
          </a:p>
        </p:txBody>
      </p:sp>
    </p:spTree>
    <p:extLst>
      <p:ext uri="{BB962C8B-B14F-4D97-AF65-F5344CB8AC3E}">
        <p14:creationId xmlns:p14="http://schemas.microsoft.com/office/powerpoint/2010/main" val="2037798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Ромбовидная ямка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Схема рельефа ромбовидной ямки:</a:t>
            </a:r>
          </a:p>
          <a:p>
            <a:pPr marL="0" lvl="0" indent="0">
              <a:buNone/>
            </a:pPr>
            <a:r>
              <a:rPr lang="ru-RU" dirty="0" smtClean="0"/>
              <a:t> верхняя </a:t>
            </a:r>
            <a:r>
              <a:rPr lang="ru-RU" dirty="0"/>
              <a:t>мозжечковая </a:t>
            </a:r>
            <a:r>
              <a:rPr lang="ru-RU" dirty="0" smtClean="0"/>
              <a:t>ножка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нижняя мозжечковая </a:t>
            </a:r>
            <a:r>
              <a:rPr lang="ru-RU" dirty="0" smtClean="0"/>
              <a:t>ножка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срединная </a:t>
            </a:r>
            <a:r>
              <a:rPr lang="ru-RU" dirty="0" smtClean="0"/>
              <a:t>борозда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пограничная </a:t>
            </a:r>
            <a:r>
              <a:rPr lang="ru-RU" dirty="0" smtClean="0"/>
              <a:t>борозда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медиальное </a:t>
            </a:r>
            <a:r>
              <a:rPr lang="ru-RU" dirty="0" smtClean="0"/>
              <a:t>возвышение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голубоватое место </a:t>
            </a:r>
            <a:r>
              <a:rPr lang="ru-RU" dirty="0" smtClean="0"/>
              <a:t> </a:t>
            </a:r>
            <a:r>
              <a:rPr lang="ru-RU" dirty="0"/>
              <a:t>— проекция ядер тройничного нерва;</a:t>
            </a:r>
          </a:p>
          <a:p>
            <a:pPr lvl="0"/>
            <a:r>
              <a:rPr lang="ru-RU" dirty="0"/>
              <a:t>лицевой </a:t>
            </a:r>
            <a:r>
              <a:rPr lang="ru-RU" dirty="0" smtClean="0"/>
              <a:t>бугорок </a:t>
            </a:r>
            <a:r>
              <a:rPr lang="ru-RU" dirty="0"/>
              <a:t>— проекция ядра отводящего нерва и корешка лицевого нерва;</a:t>
            </a:r>
          </a:p>
          <a:p>
            <a:pPr lvl="0"/>
            <a:r>
              <a:rPr lang="ru-RU" dirty="0" err="1"/>
              <a:t>преддверное</a:t>
            </a:r>
            <a:r>
              <a:rPr lang="ru-RU" dirty="0"/>
              <a:t> </a:t>
            </a:r>
            <a:r>
              <a:rPr lang="ru-RU" dirty="0" smtClean="0"/>
              <a:t>поле </a:t>
            </a:r>
            <a:r>
              <a:rPr lang="ru-RU" dirty="0"/>
              <a:t>— проекция ядер преддверно-улиткового нерва;</a:t>
            </a:r>
          </a:p>
          <a:p>
            <a:pPr lvl="0"/>
            <a:r>
              <a:rPr lang="ru-RU" dirty="0"/>
              <a:t>мозговые полосы </a:t>
            </a:r>
            <a:r>
              <a:rPr lang="en-US" dirty="0"/>
              <a:t>IV</a:t>
            </a:r>
            <a:r>
              <a:rPr lang="ru-RU" dirty="0"/>
              <a:t> желудочка </a:t>
            </a:r>
            <a:r>
              <a:rPr lang="ru-RU" dirty="0" smtClean="0"/>
              <a:t>— </a:t>
            </a:r>
            <a:r>
              <a:rPr lang="ru-RU" dirty="0"/>
              <a:t>вторые нейроны слухового пути, проходят на границе между продолговатым мозгом и мостом;</a:t>
            </a:r>
          </a:p>
          <a:p>
            <a:pPr lvl="0"/>
            <a:r>
              <a:rPr lang="ru-RU" dirty="0"/>
              <a:t>треугольник подъязычного </a:t>
            </a:r>
            <a:r>
              <a:rPr lang="ru-RU" dirty="0" smtClean="0"/>
              <a:t>нерва </a:t>
            </a:r>
            <a:r>
              <a:rPr lang="ru-RU" dirty="0"/>
              <a:t>— проекция ядра подъязычного нерва;</a:t>
            </a:r>
          </a:p>
          <a:p>
            <a:pPr lvl="0"/>
            <a:r>
              <a:rPr lang="ru-RU" dirty="0"/>
              <a:t>треугольник блуждающего </a:t>
            </a:r>
            <a:r>
              <a:rPr lang="ru-RU" dirty="0" smtClean="0"/>
              <a:t>нерва </a:t>
            </a:r>
            <a:r>
              <a:rPr lang="ru-RU" dirty="0"/>
              <a:t>— проекция вегетативного ядра блуждающего нерва; </a:t>
            </a:r>
          </a:p>
          <a:p>
            <a:pPr lvl="0"/>
            <a:r>
              <a:rPr lang="ru-RU" dirty="0" smtClean="0"/>
              <a:t>Задвижка.</a:t>
            </a:r>
            <a:endParaRPr lang="ru-RU" dirty="0"/>
          </a:p>
        </p:txBody>
      </p:sp>
      <p:pic>
        <p:nvPicPr>
          <p:cNvPr id="5" name="Объект 4" descr="Рельеф%20РомбЯмки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03244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41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dirty="0"/>
              <a:t>Схема проекции ядер черепных нервов на ромбовидную ямку </a:t>
            </a:r>
            <a:r>
              <a:rPr lang="ru-RU" sz="1800" dirty="0"/>
              <a:t>(</a:t>
            </a:r>
            <a:r>
              <a:rPr lang="ru-RU" sz="1800" dirty="0" err="1"/>
              <a:t>Н.В.Крылова</a:t>
            </a:r>
            <a:r>
              <a:rPr lang="ru-RU" sz="1800" dirty="0"/>
              <a:t>, И.А.Искренко,2004)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 а, б, в, г — ядра </a:t>
            </a:r>
            <a:r>
              <a:rPr lang="ru-RU" b="1" i="1" dirty="0"/>
              <a:t>тройничного (</a:t>
            </a:r>
            <a:r>
              <a:rPr lang="en-US" b="1" i="1" dirty="0"/>
              <a:t>V</a:t>
            </a:r>
            <a:r>
              <a:rPr lang="ru-RU" b="1" i="1" dirty="0"/>
              <a:t>) нерва</a:t>
            </a:r>
            <a:r>
              <a:rPr lang="ru-RU" dirty="0"/>
              <a:t> </a:t>
            </a:r>
            <a:r>
              <a:rPr lang="ru-RU" dirty="0" smtClean="0"/>
              <a:t>проецируются </a:t>
            </a:r>
            <a:r>
              <a:rPr lang="ru-RU" dirty="0"/>
              <a:t>в голубоватом </a:t>
            </a:r>
            <a:r>
              <a:rPr lang="ru-RU" dirty="0" smtClean="0"/>
              <a:t>месте:</a:t>
            </a:r>
          </a:p>
          <a:p>
            <a:r>
              <a:rPr lang="ru-RU" dirty="0"/>
              <a:t>2 – ядро </a:t>
            </a:r>
            <a:r>
              <a:rPr lang="ru-RU" b="1" i="1" dirty="0"/>
              <a:t>отводящего (</a:t>
            </a:r>
            <a:r>
              <a:rPr lang="en-US" b="1" i="1" dirty="0"/>
              <a:t>VI</a:t>
            </a:r>
            <a:r>
              <a:rPr lang="ru-RU" b="1" i="1" dirty="0"/>
              <a:t>) </a:t>
            </a:r>
            <a:r>
              <a:rPr lang="ru-RU" b="1" i="1" dirty="0" smtClean="0"/>
              <a:t>нерва</a:t>
            </a:r>
            <a:r>
              <a:rPr lang="ru-RU" dirty="0" smtClean="0"/>
              <a:t>— </a:t>
            </a:r>
            <a:r>
              <a:rPr lang="ru-RU" dirty="0"/>
              <a:t>двигательное, проецируется в области лицевого </a:t>
            </a:r>
            <a:r>
              <a:rPr lang="ru-RU" dirty="0" smtClean="0"/>
              <a:t>бугорка;</a:t>
            </a:r>
            <a:endParaRPr lang="ru-RU" dirty="0"/>
          </a:p>
          <a:p>
            <a:r>
              <a:rPr lang="ru-RU" dirty="0"/>
              <a:t>3 а, б, в — ядра </a:t>
            </a:r>
            <a:r>
              <a:rPr lang="ru-RU" b="1" i="1" dirty="0"/>
              <a:t>лицевого (</a:t>
            </a:r>
            <a:r>
              <a:rPr lang="en-US" b="1" i="1" dirty="0"/>
              <a:t>VII</a:t>
            </a:r>
            <a:r>
              <a:rPr lang="ru-RU" b="1" i="1" dirty="0"/>
              <a:t>) нерва</a:t>
            </a:r>
            <a:r>
              <a:rPr lang="ru-RU" dirty="0"/>
              <a:t> </a:t>
            </a:r>
            <a:r>
              <a:rPr lang="ru-RU" dirty="0" smtClean="0"/>
              <a:t>проецируются </a:t>
            </a:r>
            <a:r>
              <a:rPr lang="ru-RU" dirty="0" err="1"/>
              <a:t>латеральнее</a:t>
            </a:r>
            <a:r>
              <a:rPr lang="ru-RU" dirty="0"/>
              <a:t> лицевого </a:t>
            </a:r>
            <a:r>
              <a:rPr lang="ru-RU" dirty="0" smtClean="0"/>
              <a:t>бугорка:</a:t>
            </a:r>
          </a:p>
          <a:p>
            <a:r>
              <a:rPr lang="ru-RU" dirty="0"/>
              <a:t>4 а, б, в, г, д, е — ядра </a:t>
            </a:r>
            <a:r>
              <a:rPr lang="ru-RU" b="1" i="1" dirty="0" err="1"/>
              <a:t>преддверноулиткового</a:t>
            </a:r>
            <a:r>
              <a:rPr lang="ru-RU" b="1" i="1" dirty="0"/>
              <a:t> (</a:t>
            </a:r>
            <a:r>
              <a:rPr lang="en-US" b="1" i="1" dirty="0"/>
              <a:t>VIII</a:t>
            </a:r>
            <a:r>
              <a:rPr lang="ru-RU" b="1" i="1" dirty="0"/>
              <a:t>) нерва</a:t>
            </a:r>
            <a:r>
              <a:rPr lang="ru-RU" dirty="0"/>
              <a:t> </a:t>
            </a:r>
            <a:r>
              <a:rPr lang="ru-RU" dirty="0" smtClean="0"/>
              <a:t>проецируются </a:t>
            </a:r>
            <a:r>
              <a:rPr lang="ru-RU" dirty="0"/>
              <a:t>в области </a:t>
            </a:r>
            <a:r>
              <a:rPr lang="ru-RU" dirty="0" err="1"/>
              <a:t>преддверного</a:t>
            </a:r>
            <a:r>
              <a:rPr lang="ru-RU" dirty="0"/>
              <a:t> </a:t>
            </a:r>
            <a:r>
              <a:rPr lang="ru-RU" dirty="0" smtClean="0"/>
              <a:t>поля:</a:t>
            </a:r>
          </a:p>
          <a:p>
            <a:r>
              <a:rPr lang="ru-RU" dirty="0"/>
              <a:t>5 а, 6, в, г — ядра </a:t>
            </a:r>
            <a:r>
              <a:rPr lang="ru-RU" b="1" i="1" dirty="0"/>
              <a:t>языкоглоточного (</a:t>
            </a:r>
            <a:r>
              <a:rPr lang="en-US" b="1" i="1" dirty="0"/>
              <a:t>IX</a:t>
            </a:r>
            <a:r>
              <a:rPr lang="ru-RU" b="1" i="1" dirty="0"/>
              <a:t>) </a:t>
            </a:r>
            <a:r>
              <a:rPr lang="ru-RU" b="1" i="1" dirty="0" smtClean="0"/>
              <a:t>нерва</a:t>
            </a:r>
            <a:r>
              <a:rPr lang="ru-RU" dirty="0" smtClean="0"/>
              <a:t>, </a:t>
            </a:r>
            <a:r>
              <a:rPr lang="ru-RU" dirty="0"/>
              <a:t>проецируются в области треугольника блуждающего </a:t>
            </a:r>
            <a:r>
              <a:rPr lang="ru-RU" dirty="0" smtClean="0"/>
              <a:t>нерва </a:t>
            </a:r>
            <a:r>
              <a:rPr lang="ru-RU" dirty="0"/>
              <a:t>и пограничной </a:t>
            </a:r>
            <a:r>
              <a:rPr lang="ru-RU" dirty="0" smtClean="0"/>
              <a:t>борозды:</a:t>
            </a:r>
          </a:p>
          <a:p>
            <a:r>
              <a:rPr lang="ru-RU" dirty="0"/>
              <a:t>6 а, б, в — ядра </a:t>
            </a:r>
            <a:r>
              <a:rPr lang="ru-RU" b="1" i="1" dirty="0"/>
              <a:t>блуждающего (</a:t>
            </a:r>
            <a:r>
              <a:rPr lang="en-US" b="1" i="1" dirty="0"/>
              <a:t>X</a:t>
            </a:r>
            <a:r>
              <a:rPr lang="ru-RU" b="1" i="1" dirty="0"/>
              <a:t>) </a:t>
            </a:r>
            <a:r>
              <a:rPr lang="ru-RU" b="1" i="1" dirty="0" smtClean="0"/>
              <a:t>нерва</a:t>
            </a:r>
            <a:r>
              <a:rPr lang="ru-RU" dirty="0" smtClean="0"/>
              <a:t> </a:t>
            </a:r>
            <a:r>
              <a:rPr lang="ru-RU" dirty="0"/>
              <a:t>проецируются в области треугольника блуждающего </a:t>
            </a:r>
            <a:r>
              <a:rPr lang="ru-RU" dirty="0" smtClean="0"/>
              <a:t>нерва </a:t>
            </a:r>
            <a:r>
              <a:rPr lang="ru-RU" dirty="0"/>
              <a:t>и пограничной </a:t>
            </a:r>
            <a:r>
              <a:rPr lang="ru-RU" dirty="0" smtClean="0"/>
              <a:t>борозды;</a:t>
            </a:r>
          </a:p>
          <a:p>
            <a:r>
              <a:rPr lang="ru-RU" dirty="0"/>
              <a:t>7 а, б — ядра </a:t>
            </a:r>
            <a:r>
              <a:rPr lang="ru-RU" b="1" i="1" dirty="0"/>
              <a:t>добавочного (</a:t>
            </a:r>
            <a:r>
              <a:rPr lang="en-US" b="1" i="1" dirty="0"/>
              <a:t>XI</a:t>
            </a:r>
            <a:r>
              <a:rPr lang="ru-RU" b="1" i="1" dirty="0"/>
              <a:t>) </a:t>
            </a:r>
            <a:r>
              <a:rPr lang="ru-RU" b="1" i="1" dirty="0" smtClean="0"/>
              <a:t>нерва</a:t>
            </a:r>
            <a:r>
              <a:rPr lang="ru-RU" dirty="0" smtClean="0"/>
              <a:t> </a:t>
            </a:r>
            <a:r>
              <a:rPr lang="ru-RU" dirty="0"/>
              <a:t>— двигательные</a:t>
            </a:r>
            <a:r>
              <a:rPr lang="ru-RU" dirty="0" smtClean="0"/>
              <a:t>:</a:t>
            </a:r>
          </a:p>
          <a:p>
            <a:r>
              <a:rPr lang="ru-RU" dirty="0"/>
              <a:t>8 — ядро </a:t>
            </a:r>
            <a:r>
              <a:rPr lang="ru-RU" b="1" i="1" dirty="0"/>
              <a:t>подъязычного (</a:t>
            </a:r>
            <a:r>
              <a:rPr lang="en-US" b="1" i="1" dirty="0"/>
              <a:t>XII</a:t>
            </a:r>
            <a:r>
              <a:rPr lang="ru-RU" b="1" i="1" dirty="0"/>
              <a:t>) </a:t>
            </a:r>
            <a:r>
              <a:rPr lang="ru-RU" b="1" i="1" dirty="0" smtClean="0"/>
              <a:t>нерва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 descr="ПроекЯдер_РомбЯмка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1340768"/>
            <a:ext cx="376085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1965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6" y="260649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Мозжечок</a:t>
            </a:r>
            <a:endParaRPr lang="ru-RU" dirty="0"/>
          </a:p>
        </p:txBody>
      </p:sp>
      <p:pic>
        <p:nvPicPr>
          <p:cNvPr id="6" name="Рисунок 5" descr="рис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92088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631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Схематическое изображение мозжечка</a:t>
            </a:r>
            <a:r>
              <a:rPr lang="ru-RU" sz="2800" b="1" i="1" dirty="0"/>
              <a:t> (вид сверху</a:t>
            </a:r>
            <a:r>
              <a:rPr lang="ru-RU" sz="2800" dirty="0"/>
              <a:t>): </a:t>
            </a:r>
          </a:p>
        </p:txBody>
      </p:sp>
      <p:pic>
        <p:nvPicPr>
          <p:cNvPr id="4" name="Объект 3" descr="Мозжечок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12776"/>
            <a:ext cx="440283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32040" y="1412776"/>
            <a:ext cx="3754760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 — четырехугольная долька; 2 — центральная долька; 3 — вершина; 4 — горизонтальная щель; 5 — нижняя полулунная долька; 6 — лист червя; 7 — скат; 8 — верхняя полулунная долька.</a:t>
            </a:r>
          </a:p>
        </p:txBody>
      </p:sp>
    </p:spTree>
    <p:extLst>
      <p:ext uri="{BB962C8B-B14F-4D97-AF65-F5344CB8AC3E}">
        <p14:creationId xmlns:p14="http://schemas.microsoft.com/office/powerpoint/2010/main" val="1231718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Схематическое изображение мозжечка</a:t>
            </a:r>
            <a:r>
              <a:rPr lang="ru-RU" sz="2800" b="1" i="1" dirty="0"/>
              <a:t> (вид спереди)</a:t>
            </a:r>
            <a:r>
              <a:rPr lang="ru-RU" sz="2800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980728"/>
            <a:ext cx="3610744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 — центральная долька; 2 — четырехугольная долька; 3 — узелок; 4 — миндалина; 5 — язычок червя; 6 — пирамида червя; 7 — горизонтальная щель; 8 — бугор червя; 9 — нижняя полулунная долька; 10 — верхняя полулунная долька; 11 — двубрюшная долька.</a:t>
            </a:r>
          </a:p>
        </p:txBody>
      </p:sp>
      <p:pic>
        <p:nvPicPr>
          <p:cNvPr id="5" name="Объект 4" descr="Мозжечок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454684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029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/>
              <a:t>Мозжечок (схема, вид снизу и спереди)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Мозжечок (схема, вид снизу и спереди</a:t>
            </a:r>
            <a:r>
              <a:rPr lang="ru-RU" dirty="0"/>
              <a:t>)</a:t>
            </a:r>
          </a:p>
          <a:p>
            <a:pPr marL="0" lvl="0" indent="0">
              <a:buNone/>
            </a:pPr>
            <a:r>
              <a:rPr lang="ru-RU" dirty="0" smtClean="0"/>
              <a:t>1. полушарие </a:t>
            </a:r>
            <a:r>
              <a:rPr lang="ru-RU" dirty="0"/>
              <a:t>мозжечка — парное образование, является новой частью мозжечка (</a:t>
            </a:r>
            <a:r>
              <a:rPr lang="en-US" dirty="0" err="1"/>
              <a:t>neocerebellum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2. щели </a:t>
            </a:r>
            <a:r>
              <a:rPr lang="ru-RU" dirty="0"/>
              <a:t>мозжечка – идут, не прерываясь, через полушария и червь. Поэтому каждой дольке червя соответствуют дольки полушарий;</a:t>
            </a:r>
          </a:p>
          <a:p>
            <a:pPr marL="0" lvl="0" indent="0">
              <a:buNone/>
            </a:pPr>
            <a:r>
              <a:rPr lang="ru-RU" dirty="0" smtClean="0"/>
              <a:t>3. листки </a:t>
            </a:r>
            <a:r>
              <a:rPr lang="ru-RU" dirty="0"/>
              <a:t>мозжечка – аналогичны извилинам коры головного мозга. Группы извилин объединяются в дольки мозжечка, из которых слагаются доли, разграниченные более глубокими щелями;</a:t>
            </a:r>
          </a:p>
          <a:p>
            <a:pPr marL="0" lvl="0" indent="0">
              <a:buNone/>
            </a:pPr>
            <a:r>
              <a:rPr lang="ru-RU" dirty="0" smtClean="0"/>
              <a:t>4. горизонтальная </a:t>
            </a:r>
            <a:r>
              <a:rPr lang="ru-RU" dirty="0"/>
              <a:t>щель мозжечка;</a:t>
            </a:r>
          </a:p>
          <a:p>
            <a:pPr marL="0" lvl="0" indent="0">
              <a:buNone/>
            </a:pPr>
            <a:r>
              <a:rPr lang="ru-RU" dirty="0" smtClean="0"/>
              <a:t>5. верхняя </a:t>
            </a:r>
            <a:r>
              <a:rPr lang="ru-RU" dirty="0"/>
              <a:t>поверхность;</a:t>
            </a:r>
          </a:p>
          <a:p>
            <a:pPr marL="0" lvl="0" indent="0">
              <a:buNone/>
            </a:pPr>
            <a:r>
              <a:rPr lang="ru-RU" dirty="0" smtClean="0"/>
              <a:t>6. нижняя </a:t>
            </a:r>
            <a:r>
              <a:rPr lang="ru-RU" dirty="0"/>
              <a:t>поверхность;</a:t>
            </a:r>
          </a:p>
          <a:p>
            <a:pPr marL="0" lvl="0" indent="0">
              <a:buNone/>
            </a:pPr>
            <a:r>
              <a:rPr lang="ru-RU" dirty="0" smtClean="0"/>
              <a:t>7. червь </a:t>
            </a:r>
            <a:r>
              <a:rPr lang="ru-RU" dirty="0"/>
              <a:t>— старая часть </a:t>
            </a:r>
            <a:r>
              <a:rPr lang="ru-RU" dirty="0" smtClean="0"/>
              <a:t>мозжечка;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8. клочок </a:t>
            </a:r>
            <a:r>
              <a:rPr lang="ru-RU" dirty="0"/>
              <a:t>— древняя часть мозжечка (</a:t>
            </a:r>
            <a:r>
              <a:rPr lang="en-US" dirty="0" err="1"/>
              <a:t>archicerebellum</a:t>
            </a:r>
            <a:r>
              <a:rPr lang="ru-RU" dirty="0"/>
              <a:t>) представляет собой изолированную дольку полушария;</a:t>
            </a:r>
          </a:p>
          <a:p>
            <a:pPr marL="0" lvl="0" indent="0">
              <a:buNone/>
            </a:pPr>
            <a:r>
              <a:rPr lang="ru-RU" dirty="0" smtClean="0"/>
              <a:t>9. ножка </a:t>
            </a:r>
            <a:r>
              <a:rPr lang="ru-RU" dirty="0"/>
              <a:t>клочка – соединяет клочок с узелком;</a:t>
            </a:r>
          </a:p>
          <a:p>
            <a:pPr marL="0" lvl="0" indent="0">
              <a:buNone/>
            </a:pPr>
            <a:r>
              <a:rPr lang="ru-RU" dirty="0" smtClean="0"/>
              <a:t>10. узелок </a:t>
            </a:r>
            <a:r>
              <a:rPr lang="ru-RU" dirty="0"/>
              <a:t>— долька червя;</a:t>
            </a:r>
          </a:p>
          <a:p>
            <a:pPr marL="0" lvl="0" indent="0">
              <a:buNone/>
            </a:pPr>
            <a:r>
              <a:rPr lang="ru-RU" dirty="0" smtClean="0"/>
              <a:t>11. нижний </a:t>
            </a:r>
            <a:r>
              <a:rPr lang="ru-RU" dirty="0"/>
              <a:t>мозговой парус – натянут между ножками клочка.</a:t>
            </a:r>
          </a:p>
          <a:p>
            <a:endParaRPr lang="ru-RU" dirty="0"/>
          </a:p>
        </p:txBody>
      </p:sp>
      <p:pic>
        <p:nvPicPr>
          <p:cNvPr id="5" name="Объект 4" descr="Мозж_Снизу%20и%20Спереди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4847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285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Мозжечок</a:t>
            </a:r>
            <a:r>
              <a:rPr lang="ru-RU" sz="2800" b="1" dirty="0"/>
              <a:t>.</a:t>
            </a:r>
            <a:r>
              <a:rPr lang="ru-RU" sz="2800" b="1" i="1" dirty="0"/>
              <a:t> </a:t>
            </a:r>
            <a:r>
              <a:rPr lang="ru-RU" sz="2800" i="1" dirty="0"/>
              <a:t>Срединный разрез через червь.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980728"/>
            <a:ext cx="3754760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– вершина; Б – скат; В – листок червя; Г – бугор; Д – пирамида; Е – язычок червя; Ж – узелок; З – язычок мозжечка; И – центральная долька; 1- червь; 2 – белые пластинки; 3 – полушарие мозжечка; 4 – сосудистая основа </a:t>
            </a:r>
            <a:r>
              <a:rPr lang="en-US" dirty="0"/>
              <a:t>IV</a:t>
            </a:r>
            <a:r>
              <a:rPr lang="ru-RU" dirty="0"/>
              <a:t> желудочка; 5 – нижний мозговой парус; 6 – верхний мозговой парус.</a:t>
            </a:r>
          </a:p>
        </p:txBody>
      </p:sp>
      <p:pic>
        <p:nvPicPr>
          <p:cNvPr id="5" name="Объект 4" descr="Мозжечок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17646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4547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/>
              <a:t>Мозжечковые ножки: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898776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а — на сагиттальном сечении; </a:t>
            </a:r>
            <a:r>
              <a:rPr lang="ru-RU" i="1" dirty="0"/>
              <a:t>б </a:t>
            </a:r>
            <a:r>
              <a:rPr lang="ru-RU" dirty="0"/>
              <a:t>— вид сбоку; в — с вентральной стороны; г — с дорсальной стороны;</a:t>
            </a:r>
          </a:p>
          <a:p>
            <a:pPr marL="0" indent="0">
              <a:buNone/>
            </a:pPr>
            <a:r>
              <a:rPr lang="ru-RU" dirty="0"/>
              <a:t>1 – нижние мозжечковые ножки – соединяют мозжечок с продолговатым мозгом.</a:t>
            </a:r>
          </a:p>
          <a:p>
            <a:pPr marL="0" indent="0">
              <a:buNone/>
            </a:pPr>
            <a:r>
              <a:rPr lang="ru-RU" dirty="0"/>
              <a:t>2 – средние мозжечковые ножки – соединяют мозжечок с мостом.</a:t>
            </a:r>
          </a:p>
          <a:p>
            <a:pPr marL="0" indent="0">
              <a:buNone/>
            </a:pPr>
            <a:r>
              <a:rPr lang="ru-RU" dirty="0"/>
              <a:t>3 – верхние мозжечковые ножки – соединяют мозжечок со средним мозгом.</a:t>
            </a:r>
          </a:p>
        </p:txBody>
      </p:sp>
      <p:pic>
        <p:nvPicPr>
          <p:cNvPr id="5" name="Объект 4" descr="Мозжечковые%20ножки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425881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147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/>
              <a:t>Схема ядер мозжечка на горизонтальном сечении: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052736"/>
            <a:ext cx="3898776" cy="507342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червь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2. полушарие </a:t>
            </a:r>
            <a:r>
              <a:rPr lang="ru-RU" dirty="0"/>
              <a:t>мозжечка;</a:t>
            </a:r>
          </a:p>
          <a:p>
            <a:pPr marL="0" lvl="0" indent="0">
              <a:buNone/>
            </a:pPr>
            <a:r>
              <a:rPr lang="ru-RU" dirty="0" smtClean="0"/>
              <a:t>3. ядро </a:t>
            </a:r>
            <a:r>
              <a:rPr lang="ru-RU" dirty="0"/>
              <a:t>шатра – связано с вестибулярным аппаратом, ведает равновесием тела. Вместе с клочком и узелком  составляет </a:t>
            </a:r>
            <a:r>
              <a:rPr lang="en-US" dirty="0" err="1"/>
              <a:t>archicerebellum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4. шаровидное </a:t>
            </a:r>
            <a:r>
              <a:rPr lang="ru-RU" dirty="0"/>
              <a:t>ядро;</a:t>
            </a:r>
          </a:p>
          <a:p>
            <a:pPr marL="0" lvl="0" indent="0">
              <a:buNone/>
            </a:pPr>
            <a:r>
              <a:rPr lang="ru-RU" dirty="0" smtClean="0"/>
              <a:t>5.пробковидное </a:t>
            </a:r>
            <a:r>
              <a:rPr lang="ru-RU" dirty="0"/>
              <a:t>ядро;</a:t>
            </a:r>
          </a:p>
          <a:p>
            <a:pPr marL="0" indent="0">
              <a:buNone/>
            </a:pPr>
            <a:r>
              <a:rPr lang="ru-RU" dirty="0" smtClean="0"/>
              <a:t>6.Последние </a:t>
            </a:r>
            <a:r>
              <a:rPr lang="ru-RU" dirty="0"/>
              <a:t>два ядра осуществляют координацию движений туловища. Вместе с червем составляют </a:t>
            </a:r>
            <a:r>
              <a:rPr lang="en-US" dirty="0" err="1"/>
              <a:t>paleocerebellum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7. зубчатое </a:t>
            </a:r>
            <a:r>
              <a:rPr lang="ru-RU" dirty="0"/>
              <a:t>ядро — координация движений конечностей. </a:t>
            </a:r>
          </a:p>
        </p:txBody>
      </p:sp>
      <p:pic>
        <p:nvPicPr>
          <p:cNvPr id="5" name="Объект 4" descr="Ядра%20мозжечка_гориз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24847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1481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Кора мозжечка. Клеточный состав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– молекулярный слой;</a:t>
            </a:r>
          </a:p>
          <a:p>
            <a:pPr marL="0" indent="0">
              <a:buNone/>
            </a:pPr>
            <a:r>
              <a:rPr lang="ru-RU" dirty="0"/>
              <a:t>2 – слой грушевидных нейронов; </a:t>
            </a:r>
          </a:p>
          <a:p>
            <a:pPr marL="0" indent="0">
              <a:buNone/>
            </a:pPr>
            <a:r>
              <a:rPr lang="ru-RU" dirty="0"/>
              <a:t>3 – зернистый слой;</a:t>
            </a:r>
          </a:p>
          <a:p>
            <a:pPr marL="0" indent="0">
              <a:buNone/>
            </a:pPr>
            <a:r>
              <a:rPr lang="ru-RU" dirty="0"/>
              <a:t>4 – белое вещество;</a:t>
            </a:r>
          </a:p>
          <a:p>
            <a:pPr marL="0" indent="0">
              <a:buNone/>
            </a:pPr>
            <a:r>
              <a:rPr lang="ru-RU" dirty="0"/>
              <a:t>5 – глиальная клетка с султаном (</a:t>
            </a:r>
            <a:r>
              <a:rPr lang="ru-RU" dirty="0" err="1"/>
              <a:t>бергмановская</a:t>
            </a:r>
            <a:r>
              <a:rPr lang="ru-RU" dirty="0"/>
              <a:t> клетка);</a:t>
            </a:r>
          </a:p>
          <a:p>
            <a:pPr marL="0" indent="0">
              <a:buNone/>
            </a:pPr>
            <a:r>
              <a:rPr lang="ru-RU" dirty="0"/>
              <a:t>6 – большая нервная клетка – зерно (клетка </a:t>
            </a:r>
            <a:r>
              <a:rPr lang="ru-RU" dirty="0" err="1"/>
              <a:t>Гольджи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7 – </a:t>
            </a:r>
            <a:r>
              <a:rPr lang="ru-RU" dirty="0" err="1"/>
              <a:t>корзинчатая</a:t>
            </a:r>
            <a:r>
              <a:rPr lang="ru-RU" dirty="0"/>
              <a:t> нервная клетка;</a:t>
            </a:r>
          </a:p>
          <a:p>
            <a:pPr marL="0" indent="0">
              <a:buNone/>
            </a:pPr>
            <a:r>
              <a:rPr lang="ru-RU" dirty="0"/>
              <a:t>8 – малые </a:t>
            </a:r>
            <a:r>
              <a:rPr lang="ru-RU" dirty="0" err="1"/>
              <a:t>нейроциты</a:t>
            </a:r>
            <a:r>
              <a:rPr lang="ru-RU" dirty="0"/>
              <a:t> – зерна;</a:t>
            </a:r>
          </a:p>
          <a:p>
            <a:pPr marL="0" indent="0">
              <a:buNone/>
            </a:pPr>
            <a:r>
              <a:rPr lang="ru-RU" dirty="0"/>
              <a:t>9 – ганглиозные нервные клетки (клетки </a:t>
            </a:r>
            <a:r>
              <a:rPr lang="ru-RU" dirty="0" err="1"/>
              <a:t>Пуркинье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10 – </a:t>
            </a:r>
            <a:r>
              <a:rPr lang="ru-RU" dirty="0" err="1"/>
              <a:t>астроцит</a:t>
            </a:r>
            <a:r>
              <a:rPr lang="ru-RU" dirty="0"/>
              <a:t>.</a:t>
            </a:r>
          </a:p>
        </p:txBody>
      </p:sp>
      <p:pic>
        <p:nvPicPr>
          <p:cNvPr id="5" name="Объект 4" descr="Мозжечок5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41148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53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Доли </a:t>
            </a:r>
            <a:r>
              <a:rPr lang="ru-RU" dirty="0"/>
              <a:t>разделяются </a:t>
            </a:r>
            <a:r>
              <a:rPr lang="ru-RU" i="1" u="sng" dirty="0"/>
              <a:t>основными бороздами головного мозга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Центральная (</a:t>
            </a:r>
            <a:r>
              <a:rPr lang="ru-RU" b="1" dirty="0" err="1"/>
              <a:t>Роландова</a:t>
            </a:r>
            <a:r>
              <a:rPr lang="ru-RU" b="1" dirty="0"/>
              <a:t>) борозда </a:t>
            </a:r>
            <a:r>
              <a:rPr lang="ru-RU" dirty="0"/>
              <a:t>– отделяет лобную и теменную доли.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Латеральная (</a:t>
            </a:r>
            <a:r>
              <a:rPr lang="ru-RU" b="1" dirty="0" err="1"/>
              <a:t>Сильвиева</a:t>
            </a:r>
            <a:r>
              <a:rPr lang="ru-RU" b="1" dirty="0"/>
              <a:t>) борозда </a:t>
            </a:r>
            <a:r>
              <a:rPr lang="ru-RU" dirty="0"/>
              <a:t>– отделяет височную и теменную доли.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 err="1"/>
              <a:t>Теменнозатылочная</a:t>
            </a:r>
            <a:r>
              <a:rPr lang="ru-RU" b="1" dirty="0"/>
              <a:t> борозда </a:t>
            </a:r>
            <a:r>
              <a:rPr lang="ru-RU" dirty="0"/>
              <a:t>– отделяет, соответственно, теменную и затылочную доли. </a:t>
            </a:r>
          </a:p>
          <a:p>
            <a:pPr marL="0" indent="0">
              <a:buNone/>
            </a:pPr>
            <a:r>
              <a:rPr lang="ru-RU" dirty="0"/>
              <a:t>Выделяют так же </a:t>
            </a:r>
            <a:r>
              <a:rPr lang="ru-RU" i="1" u="sng" dirty="0"/>
              <a:t>мелкие борозды</a:t>
            </a:r>
            <a:r>
              <a:rPr lang="ru-RU" dirty="0"/>
              <a:t>, отделяющие друг от друга мозговые извилины.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372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560840" cy="52565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Средний мозг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mesencephalon</a:t>
            </a:r>
            <a:r>
              <a:rPr lang="ru-RU" dirty="0">
                <a:solidFill>
                  <a:schemeClr val="tx1"/>
                </a:solidFill>
              </a:rPr>
              <a:t>) включает: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ножки большого мозга и заднее продырявленное вещество — с вентральной стороны;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крышу среднего мозга — с дорсальной стороны.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Полостью среднего мозга является водопровод большого мозга (</a:t>
            </a:r>
            <a:r>
              <a:rPr lang="ru-RU" dirty="0" err="1">
                <a:solidFill>
                  <a:schemeClr val="tx1"/>
                </a:solidFill>
              </a:rPr>
              <a:t>Сильвиев</a:t>
            </a:r>
            <a:r>
              <a:rPr lang="ru-RU" dirty="0">
                <a:solidFill>
                  <a:schemeClr val="tx1"/>
                </a:solidFill>
              </a:rPr>
              <a:t> водопровод).</a:t>
            </a:r>
          </a:p>
        </p:txBody>
      </p:sp>
    </p:spTree>
    <p:extLst>
      <p:ext uri="{BB962C8B-B14F-4D97-AF65-F5344CB8AC3E}">
        <p14:creationId xmlns:p14="http://schemas.microsoft.com/office/powerpoint/2010/main" val="2919721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/>
              <a:t>Средний мозг с вентральной стороны: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980728"/>
            <a:ext cx="3898776" cy="514543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ножка </a:t>
            </a:r>
            <a:r>
              <a:rPr lang="ru-RU" dirty="0"/>
              <a:t>мозга;</a:t>
            </a:r>
          </a:p>
          <a:p>
            <a:pPr marL="0" lvl="0" indent="0">
              <a:buNone/>
            </a:pPr>
            <a:r>
              <a:rPr lang="ru-RU" dirty="0" smtClean="0"/>
              <a:t>2. заднее </a:t>
            </a:r>
            <a:r>
              <a:rPr lang="ru-RU" dirty="0"/>
              <a:t>продырявленное вещество</a:t>
            </a:r>
            <a:r>
              <a:rPr lang="en-US" dirty="0"/>
              <a:t>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медиальная </a:t>
            </a:r>
            <a:r>
              <a:rPr lang="ru-RU" dirty="0"/>
              <a:t>борозда ножек мозга — место выхода </a:t>
            </a:r>
            <a:r>
              <a:rPr lang="en-US" dirty="0"/>
              <a:t>III</a:t>
            </a:r>
            <a:r>
              <a:rPr lang="ru-RU" dirty="0"/>
              <a:t> пары черепных нервов;</a:t>
            </a:r>
          </a:p>
          <a:p>
            <a:pPr marL="0" lvl="0" indent="0">
              <a:buNone/>
            </a:pPr>
            <a:r>
              <a:rPr lang="ru-RU" dirty="0" smtClean="0"/>
              <a:t>4. глазодвигательный </a:t>
            </a:r>
            <a:r>
              <a:rPr lang="ru-RU" dirty="0"/>
              <a:t>нерв;</a:t>
            </a:r>
          </a:p>
          <a:p>
            <a:pPr marL="0" lvl="0" indent="0">
              <a:buNone/>
            </a:pPr>
            <a:r>
              <a:rPr lang="ru-RU" dirty="0" smtClean="0"/>
              <a:t>5. зрительный </a:t>
            </a:r>
            <a:r>
              <a:rPr lang="ru-RU" dirty="0"/>
              <a:t>тракт — передняя граница среднего мозга;</a:t>
            </a:r>
          </a:p>
          <a:p>
            <a:pPr marL="0" lvl="0" indent="0">
              <a:buNone/>
            </a:pPr>
            <a:r>
              <a:rPr lang="ru-RU" dirty="0" smtClean="0"/>
              <a:t>6. мост</a:t>
            </a:r>
            <a:r>
              <a:rPr lang="ru-RU" dirty="0"/>
              <a:t>.</a:t>
            </a:r>
          </a:p>
        </p:txBody>
      </p:sp>
      <p:pic>
        <p:nvPicPr>
          <p:cNvPr id="7" name="Объект 6" descr="СрМозг_ВентрПоверх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403244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152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Средний мозг с дорсальной стороны </a:t>
            </a:r>
            <a:r>
              <a:rPr lang="ru-RU" sz="2800" dirty="0"/>
              <a:t>(крыша среднего мозга):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ru-RU" sz="4500" dirty="0" smtClean="0"/>
              <a:t>1. верхний </a:t>
            </a:r>
            <a:r>
              <a:rPr lang="ru-RU" sz="4500" dirty="0"/>
              <a:t>холмик, </a:t>
            </a:r>
            <a:r>
              <a:rPr lang="ru-RU" sz="4500" dirty="0" smtClean="0"/>
              <a:t>является </a:t>
            </a:r>
            <a:r>
              <a:rPr lang="ru-RU" sz="4500" dirty="0"/>
              <a:t>подкорковым центром зрения ;</a:t>
            </a:r>
          </a:p>
          <a:p>
            <a:pPr marL="0" lvl="0" indent="0">
              <a:buNone/>
            </a:pPr>
            <a:r>
              <a:rPr lang="ru-RU" sz="4500" dirty="0" smtClean="0"/>
              <a:t>2. ручка </a:t>
            </a:r>
            <a:r>
              <a:rPr lang="ru-RU" sz="4500" dirty="0"/>
              <a:t>верхнего холмика, соединяет верхний холмик с латеральным коленчатым телом промежуточного мозга;</a:t>
            </a:r>
          </a:p>
          <a:p>
            <a:pPr marL="0" lvl="0" indent="0">
              <a:buNone/>
            </a:pPr>
            <a:r>
              <a:rPr lang="ru-RU" sz="4500" dirty="0" smtClean="0"/>
              <a:t>3. нижний </a:t>
            </a:r>
            <a:r>
              <a:rPr lang="ru-RU" sz="4500" dirty="0"/>
              <a:t>холмик, </a:t>
            </a:r>
            <a:r>
              <a:rPr lang="ru-RU" sz="4500" dirty="0" smtClean="0"/>
              <a:t>является </a:t>
            </a:r>
            <a:r>
              <a:rPr lang="ru-RU" sz="4500" dirty="0"/>
              <a:t>подкорковым центром слуха;</a:t>
            </a:r>
          </a:p>
          <a:p>
            <a:pPr marL="0" lvl="0" indent="0">
              <a:buNone/>
            </a:pPr>
            <a:r>
              <a:rPr lang="ru-RU" sz="4500" dirty="0" smtClean="0"/>
              <a:t>4. ручка </a:t>
            </a:r>
            <a:r>
              <a:rPr lang="ru-RU" sz="4500" dirty="0"/>
              <a:t>нижнего холмика, соединяет нижний холмик с медиальным коленчатым телом промежуточного мозга</a:t>
            </a:r>
            <a:r>
              <a:rPr lang="ru-RU" sz="4500" dirty="0" smtClean="0"/>
              <a:t>.</a:t>
            </a:r>
          </a:p>
          <a:p>
            <a:pPr marL="0" lvl="0" indent="0">
              <a:buNone/>
            </a:pPr>
            <a:r>
              <a:rPr lang="ru-RU" sz="4500" dirty="0" smtClean="0"/>
              <a:t>5. медиальное </a:t>
            </a:r>
            <a:r>
              <a:rPr lang="ru-RU" sz="4500" dirty="0"/>
              <a:t>коленчатое тело;</a:t>
            </a:r>
          </a:p>
          <a:p>
            <a:pPr marL="0" lvl="0" indent="0">
              <a:buNone/>
            </a:pPr>
            <a:r>
              <a:rPr lang="ru-RU" sz="4500" dirty="0" smtClean="0"/>
              <a:t>6. латеральное </a:t>
            </a:r>
            <a:r>
              <a:rPr lang="ru-RU" sz="4500" dirty="0"/>
              <a:t>коленчатое тело;</a:t>
            </a:r>
          </a:p>
          <a:p>
            <a:pPr marL="0" lvl="0" indent="0">
              <a:buNone/>
            </a:pPr>
            <a:r>
              <a:rPr lang="ru-RU" sz="4500" dirty="0" smtClean="0"/>
              <a:t>7. ножка </a:t>
            </a:r>
            <a:r>
              <a:rPr lang="ru-RU" sz="4500" dirty="0"/>
              <a:t>мозга;</a:t>
            </a:r>
          </a:p>
          <a:p>
            <a:pPr marL="0" lvl="0" indent="0">
              <a:buNone/>
            </a:pPr>
            <a:r>
              <a:rPr lang="ru-RU" sz="4500" dirty="0" smtClean="0"/>
              <a:t>8. блоковый </a:t>
            </a:r>
            <a:r>
              <a:rPr lang="ru-RU" sz="4500" dirty="0"/>
              <a:t>нерв;</a:t>
            </a:r>
          </a:p>
          <a:p>
            <a:pPr marL="0" lvl="0" indent="0">
              <a:buNone/>
            </a:pPr>
            <a:r>
              <a:rPr lang="ru-RU" sz="4500" dirty="0" smtClean="0"/>
              <a:t>9. мост</a:t>
            </a:r>
            <a:r>
              <a:rPr lang="ru-RU" sz="4500" dirty="0"/>
              <a:t>;</a:t>
            </a:r>
          </a:p>
          <a:p>
            <a:pPr marL="0" lvl="0" indent="0">
              <a:buNone/>
            </a:pPr>
            <a:r>
              <a:rPr lang="ru-RU" sz="4500" dirty="0" smtClean="0"/>
              <a:t>10. верхняя </a:t>
            </a:r>
            <a:r>
              <a:rPr lang="ru-RU" sz="4500" dirty="0"/>
              <a:t>мозжечковая ножка;</a:t>
            </a:r>
          </a:p>
          <a:p>
            <a:pPr marL="0" lvl="0" indent="0">
              <a:buNone/>
            </a:pPr>
            <a:r>
              <a:rPr lang="ru-RU" sz="4500" dirty="0" smtClean="0"/>
              <a:t>11. верхний </a:t>
            </a:r>
            <a:r>
              <a:rPr lang="ru-RU" sz="4500" dirty="0"/>
              <a:t>мозговой парус;</a:t>
            </a:r>
          </a:p>
          <a:p>
            <a:pPr marL="0" lvl="0" indent="0">
              <a:buNone/>
            </a:pPr>
            <a:r>
              <a:rPr lang="ru-RU" sz="4500" dirty="0" smtClean="0"/>
              <a:t>12. эпифиз </a:t>
            </a:r>
            <a:r>
              <a:rPr lang="ru-RU" sz="4500" dirty="0"/>
              <a:t>(отвернут кверху).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5" name="Объект 4" descr="СрМозг_ДорсалПоверх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74441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1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Схема </a:t>
            </a:r>
            <a:r>
              <a:rPr lang="ru-RU" sz="2800" dirty="0"/>
              <a:t>внутреннего строение среднего мозга на фронтальном сечении — </a:t>
            </a:r>
            <a:r>
              <a:rPr lang="ru-RU" sz="2800" b="1" dirty="0"/>
              <a:t>деление на части</a:t>
            </a:r>
            <a:r>
              <a:rPr lang="ru-RU" sz="2800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3826768" cy="478539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холмик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2. водопровод </a:t>
            </a:r>
            <a:r>
              <a:rPr lang="ru-RU" dirty="0"/>
              <a:t>большого мозга;</a:t>
            </a:r>
          </a:p>
          <a:p>
            <a:pPr marL="0" lvl="0" indent="0">
              <a:buNone/>
            </a:pPr>
            <a:r>
              <a:rPr lang="ru-RU" dirty="0" smtClean="0"/>
              <a:t>3. центральное </a:t>
            </a:r>
            <a:r>
              <a:rPr lang="ru-RU" dirty="0"/>
              <a:t>серое вещество. </a:t>
            </a:r>
            <a:r>
              <a:rPr lang="ru-RU" dirty="0" smtClean="0"/>
              <a:t>находятся</a:t>
            </a:r>
            <a:r>
              <a:rPr lang="ru-RU" dirty="0"/>
              <a:t>: на уровне нижних холмиков — ядро </a:t>
            </a:r>
            <a:r>
              <a:rPr lang="en-US" dirty="0"/>
              <a:t>IV</a:t>
            </a:r>
            <a:r>
              <a:rPr lang="ru-RU" dirty="0"/>
              <a:t> пары черепных нервов (двигательное), на уровне верхних холмиков — ядра </a:t>
            </a:r>
            <a:r>
              <a:rPr lang="en-US" dirty="0"/>
              <a:t>III</a:t>
            </a:r>
            <a:r>
              <a:rPr lang="ru-RU" dirty="0"/>
              <a:t> пары черепных нервов (двигательное и вегетативное, парасимпатическое) и кпереди от ядер </a:t>
            </a:r>
            <a:r>
              <a:rPr lang="en-US" dirty="0"/>
              <a:t>III </a:t>
            </a:r>
            <a:r>
              <a:rPr lang="ru-RU" dirty="0"/>
              <a:t>пары — ядро медиального продольного пучка (ядро </a:t>
            </a:r>
            <a:r>
              <a:rPr lang="ru-RU" dirty="0" err="1"/>
              <a:t>Даркшевича</a:t>
            </a:r>
            <a:r>
              <a:rPr lang="ru-RU" dirty="0"/>
              <a:t>);</a:t>
            </a:r>
          </a:p>
          <a:p>
            <a:pPr marL="0" lvl="0" indent="0">
              <a:buNone/>
            </a:pPr>
            <a:r>
              <a:rPr lang="ru-RU" dirty="0" smtClean="0"/>
              <a:t>4. черное </a:t>
            </a:r>
            <a:r>
              <a:rPr lang="ru-RU" dirty="0"/>
              <a:t>вещество </a:t>
            </a:r>
            <a:r>
              <a:rPr lang="ru-RU" dirty="0" err="1"/>
              <a:t>Зёммеринга</a:t>
            </a:r>
            <a:r>
              <a:rPr lang="ru-RU" dirty="0"/>
              <a:t>, относится к экстрапирамидной системе;</a:t>
            </a:r>
          </a:p>
          <a:p>
            <a:pPr marL="0" lvl="0" indent="0">
              <a:buNone/>
            </a:pPr>
            <a:r>
              <a:rPr lang="ru-RU" dirty="0" smtClean="0"/>
              <a:t>5. медиальная </a:t>
            </a:r>
            <a:r>
              <a:rPr lang="ru-RU" dirty="0"/>
              <a:t>борозда ножки большого мозга. Из нее выходит глазодвигательный нерв.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44028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7579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3367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507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/>
              <a:t>Схема внутреннего строения среднего мозга на уровне нижних холмиков (фронтальное сечение) </a:t>
            </a:r>
            <a:r>
              <a:rPr lang="ru-RU" sz="1200" dirty="0"/>
              <a:t>(</a:t>
            </a:r>
            <a:r>
              <a:rPr lang="ru-RU" sz="1200" dirty="0" err="1"/>
              <a:t>Н.В.Крылова</a:t>
            </a:r>
            <a:r>
              <a:rPr lang="ru-RU" sz="1200" dirty="0"/>
              <a:t>, И.А.Искренко,2004</a:t>
            </a:r>
            <a:r>
              <a:rPr lang="ru-RU" sz="1200" dirty="0" smtClean="0"/>
              <a:t>):</a:t>
            </a:r>
            <a:endParaRPr lang="ru-RU" sz="1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258816" cy="51125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200" dirty="0" smtClean="0"/>
              <a:t>1. ядро </a:t>
            </a:r>
            <a:r>
              <a:rPr lang="ru-RU" sz="1200" dirty="0"/>
              <a:t>нижнего холмика — подкорковый центр слуха;</a:t>
            </a:r>
          </a:p>
          <a:p>
            <a:pPr marL="0" lvl="0" indent="0">
              <a:buNone/>
            </a:pPr>
            <a:r>
              <a:rPr lang="ru-RU" sz="1200" dirty="0" smtClean="0"/>
              <a:t>2. покрышечно-спинномозговой </a:t>
            </a:r>
            <a:r>
              <a:rPr lang="ru-RU" sz="1200" dirty="0"/>
              <a:t>путь —</a:t>
            </a:r>
            <a:r>
              <a:rPr lang="ru-RU" sz="1200" baseline="30000" dirty="0"/>
              <a:t> </a:t>
            </a:r>
            <a:r>
              <a:rPr lang="ru-RU" sz="1200" dirty="0"/>
              <a:t>двигательный путь экстрапирамидной системы;</a:t>
            </a:r>
          </a:p>
          <a:p>
            <a:pPr marL="0" lvl="0" indent="0">
              <a:buNone/>
            </a:pPr>
            <a:r>
              <a:rPr lang="ru-RU" sz="1200" dirty="0" smtClean="0"/>
              <a:t>3. дорсальный </a:t>
            </a:r>
            <a:r>
              <a:rPr lang="ru-RU" sz="1200" dirty="0"/>
              <a:t>перекрест покрышки, перекрест </a:t>
            </a:r>
            <a:r>
              <a:rPr lang="ru-RU" sz="1200" dirty="0" err="1"/>
              <a:t>Мейнерта</a:t>
            </a:r>
            <a:r>
              <a:rPr lang="ru-RU" sz="1200" dirty="0"/>
              <a:t>;</a:t>
            </a:r>
          </a:p>
          <a:p>
            <a:pPr marL="0" lvl="0" indent="0">
              <a:buNone/>
            </a:pPr>
            <a:r>
              <a:rPr lang="ru-RU" sz="1200" dirty="0" smtClean="0"/>
              <a:t>4. красное </a:t>
            </a:r>
            <a:r>
              <a:rPr lang="ru-RU" sz="1200" dirty="0"/>
              <a:t>ядро — координационный центр </a:t>
            </a:r>
            <a:r>
              <a:rPr lang="ru-RU" sz="1200" dirty="0" err="1"/>
              <a:t>экстрапирамдной</a:t>
            </a:r>
            <a:r>
              <a:rPr lang="ru-RU" sz="1200" dirty="0"/>
              <a:t> системы, продолжается в вышерасположенный отдел мозга — в промежуточный мозг;</a:t>
            </a:r>
          </a:p>
          <a:p>
            <a:pPr marL="0" lvl="0" indent="0">
              <a:buNone/>
            </a:pPr>
            <a:r>
              <a:rPr lang="ru-RU" sz="1200" dirty="0" smtClean="0"/>
              <a:t>5. красноядерно-спинномозговой </a:t>
            </a:r>
            <a:r>
              <a:rPr lang="ru-RU" sz="1200" dirty="0"/>
              <a:t>путь </a:t>
            </a:r>
            <a:r>
              <a:rPr lang="ru-RU" sz="1200" dirty="0" err="1"/>
              <a:t>Монакова</a:t>
            </a:r>
            <a:r>
              <a:rPr lang="ru-RU" sz="1200" dirty="0"/>
              <a:t> (</a:t>
            </a:r>
            <a:r>
              <a:rPr lang="ru-RU" sz="1200" dirty="0" err="1"/>
              <a:t>Монаков</a:t>
            </a:r>
            <a:r>
              <a:rPr lang="ru-RU" sz="1200" dirty="0"/>
              <a:t> пучок) — двигательный путь экстрапирамидной системы;</a:t>
            </a:r>
          </a:p>
          <a:p>
            <a:pPr marL="0" lvl="0" indent="0">
              <a:buNone/>
            </a:pPr>
            <a:r>
              <a:rPr lang="ru-RU" sz="1200" dirty="0" smtClean="0"/>
              <a:t>6. вентральный </a:t>
            </a:r>
            <a:r>
              <a:rPr lang="ru-RU" sz="1200" dirty="0"/>
              <a:t>перекрест покрышки (перекрест </a:t>
            </a:r>
            <a:r>
              <a:rPr lang="ru-RU" sz="1200" dirty="0" err="1"/>
              <a:t>Фореля</a:t>
            </a:r>
            <a:r>
              <a:rPr lang="ru-RU" sz="1200" dirty="0"/>
              <a:t>);</a:t>
            </a:r>
          </a:p>
          <a:p>
            <a:pPr marL="0" lvl="0" indent="0">
              <a:buNone/>
            </a:pPr>
            <a:r>
              <a:rPr lang="ru-RU" sz="1200" dirty="0" smtClean="0"/>
              <a:t>7. медиальная </a:t>
            </a:r>
            <a:r>
              <a:rPr lang="ru-RU" sz="1200" dirty="0"/>
              <a:t>петля — пучок, в который собраны в среднем мозге все пути общей чувствительности всего тела человека (кожной чувствительности и мышечно-суставного чувства);</a:t>
            </a:r>
          </a:p>
          <a:p>
            <a:pPr marL="0" lvl="0" indent="0">
              <a:buNone/>
            </a:pPr>
            <a:r>
              <a:rPr lang="ru-RU" sz="1200" dirty="0" smtClean="0"/>
              <a:t>8. латеральная </a:t>
            </a:r>
            <a:r>
              <a:rPr lang="ru-RU" sz="1200" dirty="0"/>
              <a:t>петля — слуховой путь; имеется лишь на уровне нижних холмиков, на уровне верхних холмиков отсутствует (уходит в подкорковые центры слуха);</a:t>
            </a:r>
          </a:p>
          <a:p>
            <a:pPr marL="0" lvl="0" indent="0">
              <a:buNone/>
            </a:pPr>
            <a:r>
              <a:rPr lang="ru-RU" sz="1200" dirty="0" smtClean="0"/>
              <a:t>9. ретикулярная </a:t>
            </a:r>
            <a:r>
              <a:rPr lang="ru-RU" sz="1200" dirty="0"/>
              <a:t>формация;</a:t>
            </a:r>
          </a:p>
          <a:p>
            <a:pPr marL="0" lvl="0" indent="0">
              <a:buNone/>
            </a:pPr>
            <a:r>
              <a:rPr lang="ru-RU" sz="1200" dirty="0" smtClean="0"/>
              <a:t>10. медиальный </a:t>
            </a:r>
            <a:r>
              <a:rPr lang="ru-RU" sz="1200" dirty="0"/>
              <a:t>продольный пучок, связан с вестибулярным аппаратом, координирует согласованную деятельность глазодвигательных нервов;</a:t>
            </a:r>
          </a:p>
          <a:p>
            <a:pPr marL="0" lvl="0" indent="0">
              <a:buNone/>
            </a:pPr>
            <a:r>
              <a:rPr lang="ru-RU" sz="1200" dirty="0" smtClean="0"/>
              <a:t>11. ядро </a:t>
            </a:r>
            <a:r>
              <a:rPr lang="ru-RU" sz="1200" dirty="0"/>
              <a:t>среднемозгового тракта тройничного нерва — чувствительное (ядро </a:t>
            </a:r>
            <a:r>
              <a:rPr lang="ru-RU" sz="1200" dirty="0" err="1"/>
              <a:t>проприоцептивной</a:t>
            </a:r>
            <a:r>
              <a:rPr lang="ru-RU" sz="1200" dirty="0"/>
              <a:t> чувствительности);</a:t>
            </a:r>
          </a:p>
          <a:p>
            <a:pPr marL="0" lvl="0" indent="0">
              <a:buNone/>
            </a:pPr>
            <a:r>
              <a:rPr lang="ru-RU" sz="1200" dirty="0" smtClean="0"/>
              <a:t>12. ядро </a:t>
            </a:r>
            <a:r>
              <a:rPr lang="ru-RU" sz="1200" dirty="0"/>
              <a:t>блокового нерва — двигательное, располагается на уровне нижних холмиков на дне водопровода мозга.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37547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80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Нисходящие (двигательные) пути ножки мозга: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ru-RU" dirty="0"/>
              <a:t> —лобно-мостовой путь;</a:t>
            </a:r>
          </a:p>
          <a:p>
            <a:pPr marL="0" indent="0">
              <a:buNone/>
            </a:pPr>
            <a:r>
              <a:rPr lang="en-US" dirty="0"/>
              <a:t>II</a:t>
            </a:r>
            <a:r>
              <a:rPr lang="ru-RU" dirty="0"/>
              <a:t> —корково-ядерный путь;</a:t>
            </a:r>
          </a:p>
          <a:p>
            <a:pPr marL="0" indent="0">
              <a:buNone/>
            </a:pPr>
            <a:r>
              <a:rPr lang="en-US" dirty="0"/>
              <a:t>III</a:t>
            </a:r>
            <a:r>
              <a:rPr lang="ru-RU" dirty="0"/>
              <a:t> —латеральный корково-спинномозговой путь;</a:t>
            </a:r>
          </a:p>
          <a:p>
            <a:pPr marL="0" indent="0">
              <a:buNone/>
            </a:pPr>
            <a:r>
              <a:rPr lang="en-US" dirty="0"/>
              <a:t>IV</a:t>
            </a:r>
            <a:r>
              <a:rPr lang="ru-RU" dirty="0"/>
              <a:t> —передний корково-спинномозговой путь;</a:t>
            </a:r>
          </a:p>
          <a:p>
            <a:pPr marL="0" indent="0">
              <a:buNone/>
            </a:pPr>
            <a:r>
              <a:rPr lang="en-US" dirty="0"/>
              <a:t>V</a:t>
            </a:r>
            <a:r>
              <a:rPr lang="ru-RU" dirty="0"/>
              <a:t>— затылочно-височно-теменно-мостовой путь.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40386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34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cap="small" dirty="0"/>
              <a:t> </a:t>
            </a:r>
            <a:r>
              <a:rPr lang="ru-RU" sz="3600" b="1" cap="small" dirty="0"/>
              <a:t>Полость среднего мозга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Полость среднего мозга — водопровод мозга — узкий канал, соединяющий третий желудочек с четвертым.</a:t>
            </a:r>
          </a:p>
          <a:p>
            <a:pPr marL="0" lvl="0" indent="0">
              <a:buNone/>
            </a:pPr>
            <a:r>
              <a:rPr lang="ru-RU" dirty="0" smtClean="0"/>
              <a:t>1. водопровод </a:t>
            </a:r>
            <a:r>
              <a:rPr lang="ru-RU" dirty="0"/>
              <a:t>мозга;</a:t>
            </a:r>
          </a:p>
          <a:p>
            <a:pPr marL="0" lvl="0" indent="0">
              <a:buNone/>
            </a:pPr>
            <a:r>
              <a:rPr lang="ru-RU" dirty="0" smtClean="0"/>
              <a:t>2. </a:t>
            </a:r>
            <a:r>
              <a:rPr lang="en-US" dirty="0" smtClean="0"/>
              <a:t>III </a:t>
            </a:r>
            <a:r>
              <a:rPr lang="ru-RU" dirty="0"/>
              <a:t>желудочек</a:t>
            </a:r>
            <a:r>
              <a:rPr lang="en-US" dirty="0"/>
              <a:t>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</a:t>
            </a:r>
            <a:r>
              <a:rPr lang="en-US" dirty="0" smtClean="0"/>
              <a:t>IV </a:t>
            </a:r>
            <a:r>
              <a:rPr lang="ru-RU" dirty="0"/>
              <a:t>желудочек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0" y="1124744"/>
            <a:ext cx="39955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5016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3285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40768"/>
            <a:ext cx="5695950" cy="49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27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>Лобная </a:t>
            </a:r>
            <a:r>
              <a:rPr lang="ru-RU" b="1" dirty="0"/>
              <a:t>доля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отделена </a:t>
            </a:r>
            <a:r>
              <a:rPr lang="ru-RU" dirty="0"/>
              <a:t>от теменной доли </a:t>
            </a:r>
            <a:r>
              <a:rPr lang="ru-RU" dirty="0" err="1"/>
              <a:t>Роландовой</a:t>
            </a:r>
            <a:r>
              <a:rPr lang="ru-RU" dirty="0"/>
              <a:t> бороздой и от височной доли латеральной бороздой.  </a:t>
            </a:r>
          </a:p>
          <a:p>
            <a:pPr marL="0" indent="0">
              <a:buNone/>
            </a:pPr>
            <a:r>
              <a:rPr lang="ru-RU" dirty="0"/>
              <a:t>Площадь поверхности лобной доли составляет 25-28% от площади всей коры БП ГМ.  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u="sng" dirty="0"/>
              <a:t>наружной поверхности</a:t>
            </a:r>
            <a:r>
              <a:rPr lang="ru-RU" dirty="0"/>
              <a:t> лобной доли выделяют </a:t>
            </a:r>
            <a:r>
              <a:rPr lang="ru-RU" u="sng" dirty="0"/>
              <a:t>4 извилины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 err="1"/>
              <a:t>Предцентральная</a:t>
            </a:r>
            <a:r>
              <a:rPr lang="ru-RU" b="1" dirty="0"/>
              <a:t> извилина </a:t>
            </a:r>
            <a:r>
              <a:rPr lang="ru-RU" dirty="0"/>
              <a:t>(вертикальная) – располагается между центральной и </a:t>
            </a:r>
            <a:r>
              <a:rPr lang="ru-RU" dirty="0" err="1"/>
              <a:t>предцентральной</a:t>
            </a:r>
            <a:r>
              <a:rPr lang="ru-RU" dirty="0"/>
              <a:t> бороздами. 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Верхняя лобная извилина</a:t>
            </a:r>
            <a:r>
              <a:rPr lang="ru-RU" dirty="0"/>
              <a:t> (вертикальная) – располагается выше верхней лобной борозды.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Средняя лобная извилина </a:t>
            </a:r>
            <a:r>
              <a:rPr lang="ru-RU" dirty="0"/>
              <a:t>(вертикальная) – располагается между верхней и нижней лобной бороздами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Нижняя лобная извилина </a:t>
            </a:r>
            <a:r>
              <a:rPr lang="ru-RU" dirty="0"/>
              <a:t>(вертикальная) – располагается между нижней лобной и </a:t>
            </a:r>
            <a:r>
              <a:rPr lang="ru-RU" dirty="0" err="1"/>
              <a:t>Сильвиевой</a:t>
            </a:r>
            <a:r>
              <a:rPr lang="ru-RU" dirty="0"/>
              <a:t> бороздами.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u="sng" dirty="0"/>
              <a:t>внутренней поверхности</a:t>
            </a:r>
            <a:r>
              <a:rPr lang="ru-RU" dirty="0"/>
              <a:t> лобной доли выделяют </a:t>
            </a:r>
            <a:r>
              <a:rPr lang="ru-RU" u="sng" dirty="0"/>
              <a:t>2 извилины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Прямая извилина </a:t>
            </a:r>
            <a:r>
              <a:rPr lang="ru-RU" dirty="0"/>
              <a:t>– располагается между внутренним краем полушария и обонятельной бороздой, в глубине которой расположена обонятельная луковица и проходит обонятельный тракт.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Орбитальная извилина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706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/>
              <a:t>Лобная </a:t>
            </a:r>
            <a:r>
              <a:rPr lang="ru-RU" sz="3200" b="1" i="1" dirty="0" smtClean="0"/>
              <a:t>доля</a:t>
            </a:r>
            <a:r>
              <a:rPr lang="ru-RU" sz="3200" b="1" dirty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А.Е.Хомутов</a:t>
            </a:r>
            <a:r>
              <a:rPr lang="ru-RU" sz="2000" b="1" dirty="0"/>
              <a:t>, С.Н.Кульба,2006):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А-латеральная поверхность полушария: 1-центральная(</a:t>
            </a:r>
            <a:r>
              <a:rPr lang="ru-RU" sz="2900" dirty="0" err="1"/>
              <a:t>роландова</a:t>
            </a:r>
            <a:r>
              <a:rPr lang="ru-RU" sz="2900" dirty="0"/>
              <a:t>) борозда; 2-верхняя </a:t>
            </a:r>
            <a:r>
              <a:rPr lang="ru-RU" sz="2900" dirty="0" err="1"/>
              <a:t>предцентральная</a:t>
            </a:r>
            <a:r>
              <a:rPr lang="ru-RU" sz="2900" dirty="0"/>
              <a:t> борозда; 3-нижняя </a:t>
            </a:r>
            <a:r>
              <a:rPr lang="ru-RU" sz="2900" dirty="0" err="1"/>
              <a:t>предцентральная</a:t>
            </a:r>
            <a:r>
              <a:rPr lang="ru-RU" sz="2900" dirty="0"/>
              <a:t> борозда;4-верхняя лобная борозда;5-нижняя лобная борозда;6-латеральная(</a:t>
            </a:r>
            <a:r>
              <a:rPr lang="ru-RU" sz="2900" dirty="0" err="1"/>
              <a:t>сильвиева</a:t>
            </a:r>
            <a:r>
              <a:rPr lang="ru-RU" sz="2900" dirty="0"/>
              <a:t>) борозда;7-предцентральная извилина;8-верхняя лобная извилина;9-средняя лобная извилина;10-нижняя лобная извилина;11-покрышковая часть нижней лобной извилины;12-треугольная часть нижней лобной извилины;13-глазничная часть нижней лобной извилины;</a:t>
            </a:r>
          </a:p>
          <a:p>
            <a:r>
              <a:rPr lang="ru-RU" sz="2900" dirty="0"/>
              <a:t>Б-медиальная поверхность:1-центральная (</a:t>
            </a:r>
            <a:r>
              <a:rPr lang="ru-RU" sz="2900" dirty="0" err="1"/>
              <a:t>роландова</a:t>
            </a:r>
            <a:r>
              <a:rPr lang="ru-RU" sz="2900" dirty="0"/>
              <a:t>) борозда;2-борозда мозолистого тела;3-поясная борозда;4-прямая борозда;5-парацентральная долька(лобная часть);6-верхняя лобная извилина;7-поясная извилина;8-прямая извилина;9-околообонятельное поле.</a:t>
            </a:r>
          </a:p>
          <a:p>
            <a:pPr marL="0" indent="0">
              <a:buNone/>
            </a:pPr>
            <a:r>
              <a:rPr lang="ru-RU" sz="29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 descr="pict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" y="1052736"/>
            <a:ext cx="392315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47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/>
              <a:t>Теменная доля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Отделена </a:t>
            </a:r>
            <a:r>
              <a:rPr lang="ru-RU" dirty="0"/>
              <a:t>от лобной доли </a:t>
            </a:r>
            <a:r>
              <a:rPr lang="ru-RU" dirty="0" err="1"/>
              <a:t>Роландовой</a:t>
            </a:r>
            <a:r>
              <a:rPr lang="ru-RU" dirty="0"/>
              <a:t> бороздой, от височной доли </a:t>
            </a:r>
            <a:r>
              <a:rPr lang="ru-RU" dirty="0" err="1"/>
              <a:t>Сильвиевой</a:t>
            </a:r>
            <a:r>
              <a:rPr lang="ru-RU" dirty="0"/>
              <a:t> бороздой и от затылочной доли </a:t>
            </a:r>
            <a:r>
              <a:rPr lang="ru-RU" dirty="0" err="1"/>
              <a:t>теменно</a:t>
            </a:r>
            <a:r>
              <a:rPr lang="ru-RU" dirty="0"/>
              <a:t> затылочной бороздой. 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u="sng" dirty="0"/>
              <a:t>наружной поверхности</a:t>
            </a:r>
            <a:r>
              <a:rPr lang="ru-RU" dirty="0"/>
              <a:t> теменной доли </a:t>
            </a:r>
            <a:r>
              <a:rPr lang="ru-RU" u="sng" dirty="0"/>
              <a:t>выделяется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Постцентральная извилина </a:t>
            </a:r>
            <a:r>
              <a:rPr lang="ru-RU" dirty="0"/>
              <a:t>(вертикальная) – ограничена центральной и постцентральной бороздами. </a:t>
            </a:r>
          </a:p>
          <a:p>
            <a:pPr marL="0" indent="0">
              <a:buNone/>
            </a:pPr>
            <a:r>
              <a:rPr lang="ru-RU" dirty="0"/>
              <a:t>– Две </a:t>
            </a:r>
            <a:r>
              <a:rPr lang="ru-RU" b="1" dirty="0"/>
              <a:t>горизонтальные дольки </a:t>
            </a:r>
            <a:r>
              <a:rPr lang="ru-RU" dirty="0"/>
              <a:t>– </a:t>
            </a:r>
            <a:r>
              <a:rPr lang="ru-RU" b="1" i="1" dirty="0"/>
              <a:t>верхнетеменная </a:t>
            </a:r>
            <a:r>
              <a:rPr lang="ru-RU" dirty="0"/>
              <a:t>(расположенная кверху от горизонтальной </a:t>
            </a:r>
            <a:r>
              <a:rPr lang="ru-RU" dirty="0" err="1"/>
              <a:t>внутритеменной</a:t>
            </a:r>
            <a:r>
              <a:rPr lang="ru-RU" dirty="0"/>
              <a:t> борозды) и </a:t>
            </a:r>
            <a:r>
              <a:rPr lang="ru-RU" b="1" i="1" dirty="0"/>
              <a:t>нижнетеменная</a:t>
            </a:r>
            <a:r>
              <a:rPr lang="ru-RU" dirty="0"/>
              <a:t> (расположенная книзу от горизонтальной </a:t>
            </a:r>
            <a:r>
              <a:rPr lang="ru-RU" dirty="0" err="1"/>
              <a:t>внутритеменной</a:t>
            </a:r>
            <a:r>
              <a:rPr lang="ru-RU" dirty="0"/>
              <a:t> борозды, имеющая в своем составе </a:t>
            </a:r>
            <a:r>
              <a:rPr lang="ru-RU" dirty="0" err="1"/>
              <a:t>надкраевую</a:t>
            </a:r>
            <a:r>
              <a:rPr lang="ru-RU" dirty="0"/>
              <a:t> и угловую извилины). 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 err="1"/>
              <a:t>Надкраевая</a:t>
            </a:r>
            <a:r>
              <a:rPr lang="ru-RU" b="1" dirty="0"/>
              <a:t> извилина </a:t>
            </a:r>
            <a:r>
              <a:rPr lang="ru-RU" dirty="0"/>
              <a:t>(</a:t>
            </a:r>
            <a:r>
              <a:rPr lang="ru-RU" dirty="0" err="1"/>
              <a:t>супрамаргинальная</a:t>
            </a:r>
            <a:r>
              <a:rPr lang="ru-RU" dirty="0"/>
              <a:t>) – расположена над задним отделом </a:t>
            </a:r>
            <a:r>
              <a:rPr lang="ru-RU" dirty="0" err="1"/>
              <a:t>Сильвиевой</a:t>
            </a:r>
            <a:r>
              <a:rPr lang="ru-RU" dirty="0"/>
              <a:t> борозды. 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Угловая извилина </a:t>
            </a:r>
            <a:r>
              <a:rPr lang="ru-RU" dirty="0"/>
              <a:t>(</a:t>
            </a:r>
            <a:r>
              <a:rPr lang="ru-RU" dirty="0" err="1"/>
              <a:t>ангулярная</a:t>
            </a:r>
            <a:r>
              <a:rPr lang="ru-RU" dirty="0"/>
              <a:t>) – окружает восходящий отросток верхней височной борозды. 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9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3281</Words>
  <Application>Microsoft Office PowerPoint</Application>
  <PresentationFormat>Экран (4:3)</PresentationFormat>
  <Paragraphs>405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Анатомия нервной системы</vt:lpstr>
      <vt:lpstr>Головной мозг</vt:lpstr>
      <vt:lpstr>Большой мозг</vt:lpstr>
      <vt:lpstr>Доли полушарий головного мозга</vt:lpstr>
      <vt:lpstr>Презентация PowerPoint</vt:lpstr>
      <vt:lpstr>Презентация PowerPoint</vt:lpstr>
      <vt:lpstr> Лобная доля  </vt:lpstr>
      <vt:lpstr>Лобная доля (А.Е.Хомутов, С.Н.Кульба,2006):</vt:lpstr>
      <vt:lpstr>Теменная доля</vt:lpstr>
      <vt:lpstr>Презентация PowerPoint</vt:lpstr>
      <vt:lpstr>Височная доля</vt:lpstr>
      <vt:lpstr>Презентация PowerPoint</vt:lpstr>
      <vt:lpstr>Островок</vt:lpstr>
      <vt:lpstr>Затылочная доля </vt:lpstr>
      <vt:lpstr>Презентация PowerPoint</vt:lpstr>
      <vt:lpstr>Презентация PowerPoint</vt:lpstr>
      <vt:lpstr>Медиальная поверхность полушария большого мозга</vt:lpstr>
      <vt:lpstr>Нижняя поверхность полушария большого мозга</vt:lpstr>
      <vt:lpstr>Презентация PowerPoint</vt:lpstr>
      <vt:lpstr> Базальные ядра конечного мозга. </vt:lpstr>
      <vt:lpstr> Базальные ядра полушарий: А — на горизонтальном сечении мозга; Б — на фронтальном сечении (на уровне сосцевидных тел). </vt:lpstr>
      <vt:lpstr>Презентация PowerPoint</vt:lpstr>
      <vt:lpstr>Презентация PowerPoint</vt:lpstr>
      <vt:lpstr>Обонятельный мозг (rhinencephalon): а — вид снизу;  б — на сагиттальном сечении мозга.</vt:lpstr>
      <vt:lpstr>Белое вещество полушарий большого мозга</vt:lpstr>
      <vt:lpstr>Кора больших полушарий головного мозга</vt:lpstr>
      <vt:lpstr> СТРОЕНИЕ КОРЫ.  </vt:lpstr>
      <vt:lpstr> Структура коры неоднородна: </vt:lpstr>
      <vt:lpstr>Презентация PowerPoint</vt:lpstr>
      <vt:lpstr> Слои новой коры: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Цитоархитектонические поля Бродмана </vt:lpstr>
      <vt:lpstr>Промежуточный мозг</vt:lpstr>
      <vt:lpstr>Зрительный мозг (thalamencephaion) Части зрительного мозга (Н.В.Крылова, И.А.Искренко,2004),(вид сверху и сзади):</vt:lpstr>
      <vt:lpstr>Схемы зрительного мозга: А - вид сверху;  Б - вид сзади и снизу.</vt:lpstr>
      <vt:lpstr>Гипоталамус (подбугорная область) Подбугорная область (hypothalamus) соответственно эмбриональному развитию делится на два отдела: зрительный и обонятельный.</vt:lpstr>
      <vt:lpstr>Гипоталамус (hypothalamus): а - вид снизу;</vt:lpstr>
      <vt:lpstr>Гипоталамус (hypothalamus): Б -срединное сагиттальное сечение;</vt:lpstr>
      <vt:lpstr>Расположение основных ядерных групп гипоталамуса:</vt:lpstr>
      <vt:lpstr>Продолговатый мозг. Вентральная поверхность продолговатого мозга</vt:lpstr>
      <vt:lpstr>Дорсальная поверхность продолговатого мозга</vt:lpstr>
      <vt:lpstr>Презентация PowerPoint</vt:lpstr>
      <vt:lpstr>Схема фронтального сечения продолговатого мозга на уровне нижних отделов олив (начало медиальной петли): </vt:lpstr>
      <vt:lpstr>Задний мозг (metencephalon) относятся Варолиев мост (pons Warolii) — с вентральной стороны и мозжечок (cerebellum) — с дорсальной стороны.</vt:lpstr>
      <vt:lpstr>Внутреннее строение моста на фронтальном сечении.</vt:lpstr>
      <vt:lpstr>Ромбовидная ямка </vt:lpstr>
      <vt:lpstr>Схема проекции ядер черепных нервов на ромбовидную ямку (Н.В.Крылова, И.А.Искренко,2004)</vt:lpstr>
      <vt:lpstr>Мозжечок</vt:lpstr>
      <vt:lpstr>Схематическое изображение мозжечка (вид сверху): </vt:lpstr>
      <vt:lpstr>Схематическое изображение мозжечка (вид спереди):</vt:lpstr>
      <vt:lpstr>Мозжечок (схема, вид снизу и спереди)</vt:lpstr>
      <vt:lpstr> Мозжечок. Срединный разрез через червь. </vt:lpstr>
      <vt:lpstr>Мозжечковые ножки:</vt:lpstr>
      <vt:lpstr>Схема ядер мозжечка на горизонтальном сечении:</vt:lpstr>
      <vt:lpstr>Кора мозжечка. Клеточный состав</vt:lpstr>
      <vt:lpstr>Презентация PowerPoint</vt:lpstr>
      <vt:lpstr>Средний мозг с вентральной стороны:</vt:lpstr>
      <vt:lpstr>Средний мозг с дорсальной стороны (крыша среднего мозга):</vt:lpstr>
      <vt:lpstr>Схема внутреннего строение среднего мозга на фронтальном сечении — деление на части:</vt:lpstr>
      <vt:lpstr>Презентация PowerPoint</vt:lpstr>
      <vt:lpstr>Схема внутреннего строения среднего мозга на уровне нижних холмиков (фронтальное сечение) (Н.В.Крылова, И.А.Искренко,2004):</vt:lpstr>
      <vt:lpstr>Нисходящие (двигательные) пути ножки мозга:</vt:lpstr>
      <vt:lpstr> Полость среднего мозга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нервной системы</dc:title>
  <dc:creator>Komputer</dc:creator>
  <cp:lastModifiedBy>Komputer</cp:lastModifiedBy>
  <cp:revision>79</cp:revision>
  <dcterms:created xsi:type="dcterms:W3CDTF">2016-03-12T02:16:35Z</dcterms:created>
  <dcterms:modified xsi:type="dcterms:W3CDTF">2017-01-19T06:00:55Z</dcterms:modified>
</cp:coreProperties>
</file>