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95" r:id="rId4"/>
    <p:sldId id="302" r:id="rId5"/>
    <p:sldId id="294" r:id="rId6"/>
    <p:sldId id="304" r:id="rId7"/>
    <p:sldId id="301" r:id="rId8"/>
    <p:sldId id="303" r:id="rId9"/>
    <p:sldId id="307" r:id="rId10"/>
    <p:sldId id="309" r:id="rId11"/>
    <p:sldId id="310" r:id="rId12"/>
    <p:sldId id="31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1" d="100"/>
          <a:sy n="61" d="100"/>
        </p:scale>
        <p:origin x="-1158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307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6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1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01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02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03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104" name="Picture 32" descr="D:\FRONTPAGE THEMES\BLITZ\BTZBUL1A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</p:spPr>
        </p:pic>
      </p:grpSp>
      <p:sp>
        <p:nvSpPr>
          <p:cNvPr id="3105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106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C340507-30B2-45F4-9D87-B4E393FF54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30F21-FD5F-4A75-B67B-58B299EF64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6F6F0-1AE8-49B6-B081-C4E95C3DF5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01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EC1D8C6-DB5A-4F62-8D23-616B790F91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83AEE-46C9-4F2F-B3F7-5E855EC787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EA012-406E-42A9-B787-1BCB4ACBE1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476B4-FDAF-4A7C-8312-269F997485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2FFF0-1AE3-488B-9882-A0544CCF4D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988F2E-6A41-461E-A5EC-00ECEF8637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67C01-0F25-4642-A714-C5FECA2E4B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0DAF5-29F3-4FB6-A3EC-EB4753F600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10ACF-06DB-4612-8CE9-E2B6F982AA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2051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8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2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7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7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78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79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80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082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E34771F-C35E-4958-940B-80258A932F01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85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8075"/>
            <a:ext cx="9144000" cy="3785652"/>
          </a:xfrm>
        </p:spPr>
        <p:txBody>
          <a:bodyPr/>
          <a:lstStyle/>
          <a:p>
            <a:pPr algn="ctr"/>
            <a:r>
              <a:rPr lang="ru-RU" sz="8000" dirty="0">
                <a:solidFill>
                  <a:srgbClr val="FF0000"/>
                </a:solidFill>
              </a:rPr>
              <a:t>ФИЗИОЛОГИЯ </a:t>
            </a:r>
            <a:r>
              <a:rPr lang="ru-RU" sz="8000" dirty="0" smtClean="0">
                <a:solidFill>
                  <a:srgbClr val="FF0000"/>
                </a:solidFill>
              </a:rPr>
              <a:t>СИСТЕМЫ КРОВИ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Сингапурские ученые научились делать клетки крови из клеток кожи -  Hi-News.ru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2173">
            <a:off x="420346" y="4630272"/>
            <a:ext cx="1995536" cy="147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62" name="Picture 2" descr="Физиологическое значение лейкоцитов и тромбоцит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013">
            <a:off x="6614372" y="4623520"/>
            <a:ext cx="2041579" cy="144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42513806"/>
              </p:ext>
            </p:extLst>
          </p:nvPr>
        </p:nvGraphicFramePr>
        <p:xfrm>
          <a:off x="3923928" y="3988788"/>
          <a:ext cx="1285875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4" name="Точечный рисунок" r:id="rId5" imgW="1286055" imgH="2715004" progId="PBrush">
                  <p:embed/>
                </p:oleObj>
              </mc:Choice>
              <mc:Fallback>
                <p:oleObj name="Точечный рисунок" r:id="rId5" imgW="1286055" imgH="2715004" progId="PBrush">
                  <p:embed/>
                  <p:pic>
                    <p:nvPicPr>
                      <p:cNvPr id="0" name="Объект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3988788"/>
                        <a:ext cx="1285875" cy="271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59464"/>
            <a:ext cx="9144000" cy="144655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ГРУППЫ КРОВИ: СИСТЕМА АВО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7106" name="Picture 2" descr="C:\Users\123zx\Desktop\Атлас по физиол\01\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6984776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355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43826"/>
            <a:ext cx="7772400" cy="769441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ГРУППЫ КРОВИ: </a:t>
            </a:r>
            <a:r>
              <a:rPr lang="en-US" dirty="0" smtClean="0">
                <a:solidFill>
                  <a:srgbClr val="FF0000"/>
                </a:solidFill>
              </a:rPr>
              <a:t>Rh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8130" name="Picture 2" descr="C:\Users\123zx\Desktop\Атлас по физиол\01\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1052736"/>
            <a:ext cx="561662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1" name="Picture 3" descr="C:\Users\123zx\Desktop\Атлас по физиол\01\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365104"/>
            <a:ext cx="59046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5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983030"/>
            <a:ext cx="8062664" cy="3323987"/>
          </a:xfrm>
        </p:spPr>
        <p:txBody>
          <a:bodyPr/>
          <a:lstStyle/>
          <a:p>
            <a:r>
              <a:rPr lang="ru-RU" sz="7200" dirty="0" smtClean="0"/>
              <a:t>БЛАГОДАРЮ </a:t>
            </a:r>
            <a:br>
              <a:rPr lang="ru-RU" sz="7200" dirty="0" smtClean="0"/>
            </a:br>
            <a:r>
              <a:rPr lang="ru-RU" sz="7200" dirty="0"/>
              <a:t/>
            </a:r>
            <a:br>
              <a:rPr lang="ru-RU" sz="7200" dirty="0"/>
            </a:br>
            <a:r>
              <a:rPr lang="ru-RU" sz="6600" dirty="0" smtClean="0"/>
              <a:t>ЗА  ВНИМАНИЕ!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953210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75047"/>
            <a:ext cx="7772400" cy="923330"/>
          </a:xfrm>
        </p:spPr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</a:rPr>
              <a:t>ПЛАН ЛЕКЦИИ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pPr marL="742950" indent="-742950" algn="just">
              <a:lnSpc>
                <a:spcPct val="90000"/>
              </a:lnSpc>
              <a:buAutoNum type="arabicPeriod"/>
            </a:pPr>
            <a:r>
              <a:rPr lang="ru-RU" sz="2800" dirty="0" smtClean="0">
                <a:cs typeface="Times New Roman" pitchFamily="18" charset="0"/>
              </a:rPr>
              <a:t>Система крови, значение, состав и количество крови</a:t>
            </a:r>
          </a:p>
          <a:p>
            <a:pPr marL="742950" indent="-742950" algn="just">
              <a:lnSpc>
                <a:spcPct val="90000"/>
              </a:lnSpc>
              <a:buAutoNum type="arabicPeriod"/>
            </a:pPr>
            <a:r>
              <a:rPr lang="ru-RU" sz="2800" dirty="0" smtClean="0">
                <a:cs typeface="Times New Roman" pitchFamily="18" charset="0"/>
              </a:rPr>
              <a:t>Форменные элементы крови (ФЭК): значение, количество и изменение при мышечной работе</a:t>
            </a:r>
          </a:p>
          <a:p>
            <a:pPr marL="742950" indent="-742950" algn="just">
              <a:lnSpc>
                <a:spcPct val="90000"/>
              </a:lnSpc>
              <a:buAutoNum type="arabicPeriod"/>
            </a:pPr>
            <a:r>
              <a:rPr lang="ru-RU" sz="2800" dirty="0" smtClean="0">
                <a:cs typeface="Times New Roman" pitchFamily="18" charset="0"/>
              </a:rPr>
              <a:t>Группы крови, системы АВО и </a:t>
            </a:r>
            <a:r>
              <a:rPr lang="en-US" sz="2800" dirty="0" smtClean="0">
                <a:cs typeface="Times New Roman" pitchFamily="18" charset="0"/>
              </a:rPr>
              <a:t>Rh</a:t>
            </a:r>
            <a:r>
              <a:rPr lang="ru-RU" sz="2800" dirty="0" smtClean="0">
                <a:cs typeface="Times New Roman" pitchFamily="18" charset="0"/>
              </a:rPr>
              <a:t>. Переливание крови.</a:t>
            </a:r>
          </a:p>
          <a:p>
            <a:pPr marL="742950" indent="-742950" algn="just">
              <a:lnSpc>
                <a:spcPct val="90000"/>
              </a:lnSpc>
              <a:buFontTx/>
              <a:buAutoNum type="arabicPeriod"/>
            </a:pPr>
            <a:r>
              <a:rPr lang="ru-RU" sz="2800" dirty="0" smtClean="0">
                <a:cs typeface="Times New Roman" pitchFamily="18" charset="0"/>
              </a:rPr>
              <a:t>Плазма крови, состав, физико-химические свойства крови и плазмы (осмотическое и </a:t>
            </a:r>
            <a:r>
              <a:rPr lang="ru-RU" sz="2800" dirty="0" err="1" smtClean="0">
                <a:cs typeface="Times New Roman" pitchFamily="18" charset="0"/>
              </a:rPr>
              <a:t>онкотическое</a:t>
            </a:r>
            <a:r>
              <a:rPr lang="ru-RU" sz="2800" dirty="0" smtClean="0">
                <a:cs typeface="Times New Roman" pitchFamily="18" charset="0"/>
              </a:rPr>
              <a:t> давление, КЩР (КОС),</a:t>
            </a:r>
            <a:r>
              <a:rPr lang="ru-RU" sz="2800" dirty="0">
                <a:cs typeface="Times New Roman" pitchFamily="18" charset="0"/>
              </a:rPr>
              <a:t> изменение при мышечной работе</a:t>
            </a:r>
          </a:p>
          <a:p>
            <a:pPr marL="742950" indent="-742950" algn="just">
              <a:lnSpc>
                <a:spcPct val="90000"/>
              </a:lnSpc>
              <a:buAutoNum type="arabicPeriod"/>
            </a:pPr>
            <a:r>
              <a:rPr lang="ru-RU" sz="2800" dirty="0" smtClean="0">
                <a:cs typeface="Times New Roman" pitchFamily="18" charset="0"/>
              </a:rPr>
              <a:t>Защитные функции крови (иммунитет, гемостаз)</a:t>
            </a:r>
          </a:p>
          <a:p>
            <a:pPr marL="742950" indent="-742950" algn="just">
              <a:lnSpc>
                <a:spcPct val="90000"/>
              </a:lnSpc>
              <a:buAutoNum type="arabicPeriod"/>
            </a:pPr>
            <a:r>
              <a:rPr lang="ru-RU" sz="2800" dirty="0" smtClean="0">
                <a:cs typeface="Times New Roman" pitchFamily="18" charset="0"/>
              </a:rPr>
              <a:t>Нейрогуморальная регуляция кроветворения. Адаптация крови к физическим нагрузкам.</a:t>
            </a:r>
          </a:p>
          <a:p>
            <a:pPr marL="742950" indent="-742950" algn="just">
              <a:lnSpc>
                <a:spcPct val="90000"/>
              </a:lnSpc>
              <a:buAutoNum type="arabicPeriod"/>
            </a:pPr>
            <a:endParaRPr lang="ru-RU" sz="4000" dirty="0" smtClean="0">
              <a:cs typeface="Times New Roman" pitchFamily="18" charset="0"/>
            </a:endParaRPr>
          </a:p>
          <a:p>
            <a:pPr marL="742950" indent="-742950" algn="just">
              <a:lnSpc>
                <a:spcPct val="90000"/>
              </a:lnSpc>
              <a:buAutoNum type="arabicPeriod"/>
            </a:pPr>
            <a:endParaRPr lang="ru-RU" sz="40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6633"/>
            <a:ext cx="7772400" cy="1368152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Кровь как ВСО, состав крови</a:t>
            </a:r>
            <a:r>
              <a:rPr lang="ru-RU" sz="3200" dirty="0">
                <a:solidFill>
                  <a:srgbClr val="FF0000"/>
                </a:solidFill>
              </a:rPr>
              <a:t>, </a:t>
            </a:r>
            <a:r>
              <a:rPr lang="ru-RU" sz="3200" dirty="0" smtClean="0">
                <a:solidFill>
                  <a:srgbClr val="FF0000"/>
                </a:solidFill>
              </a:rPr>
              <a:t>значение, количество </a:t>
            </a:r>
            <a:r>
              <a:rPr lang="ru-RU" sz="3200" dirty="0">
                <a:solidFill>
                  <a:srgbClr val="FF0000"/>
                </a:solidFill>
              </a:rPr>
              <a:t>крови</a:t>
            </a:r>
          </a:p>
        </p:txBody>
      </p:sp>
      <p:sp>
        <p:nvSpPr>
          <p:cNvPr id="2" name="Картинка 1"/>
          <p:cNvSpPr>
            <a:spLocks noGrp="1"/>
          </p:cNvSpPr>
          <p:nvPr>
            <p:ph type="clipArt" sz="half" idx="1"/>
          </p:nvPr>
        </p:nvSpPr>
        <p:spPr>
          <a:xfrm>
            <a:off x="0" y="1630422"/>
            <a:ext cx="3645024" cy="5227578"/>
          </a:xfrm>
        </p:spPr>
      </p:sp>
      <p:sp>
        <p:nvSpPr>
          <p:cNvPr id="61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645024" y="1340768"/>
            <a:ext cx="5498976" cy="5400600"/>
          </a:xfrm>
        </p:spPr>
        <p:txBody>
          <a:bodyPr/>
          <a:lstStyle/>
          <a:p>
            <a:pPr algn="just"/>
            <a:r>
              <a:rPr lang="en-US" sz="2800" dirty="0" err="1">
                <a:cs typeface="Times New Roman" pitchFamily="18" charset="0"/>
              </a:rPr>
              <a:t>Кровь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ru-RU" sz="2800" dirty="0" smtClean="0">
                <a:cs typeface="Times New Roman" pitchFamily="18" charset="0"/>
              </a:rPr>
              <a:t>– жидкая </a:t>
            </a:r>
            <a:r>
              <a:rPr lang="en-US" sz="2800" dirty="0" err="1" smtClean="0">
                <a:cs typeface="Times New Roman" pitchFamily="18" charset="0"/>
              </a:rPr>
              <a:t>соединительн</a:t>
            </a:r>
            <a:r>
              <a:rPr lang="ru-RU" sz="2800" dirty="0" err="1" smtClean="0">
                <a:cs typeface="Times New Roman" pitchFamily="18" charset="0"/>
              </a:rPr>
              <a:t>ая</a:t>
            </a:r>
            <a:r>
              <a:rPr lang="ru-RU" sz="2800" dirty="0" smtClean="0">
                <a:cs typeface="Times New Roman" pitchFamily="18" charset="0"/>
              </a:rPr>
              <a:t> 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ткан</a:t>
            </a:r>
            <a:r>
              <a:rPr lang="ru-RU" sz="2800" dirty="0" smtClean="0">
                <a:cs typeface="Times New Roman" pitchFamily="18" charset="0"/>
              </a:rPr>
              <a:t>ь красного цвета</a:t>
            </a:r>
          </a:p>
          <a:p>
            <a:pPr algn="just"/>
            <a:r>
              <a:rPr lang="ru-RU" sz="2800" dirty="0" smtClean="0">
                <a:cs typeface="Times New Roman" pitchFamily="18" charset="0"/>
              </a:rPr>
              <a:t>Кровь - часть ВСО. </a:t>
            </a:r>
          </a:p>
          <a:p>
            <a:pPr algn="just"/>
            <a:r>
              <a:rPr lang="ru-RU" sz="2800" dirty="0" smtClean="0">
                <a:cs typeface="Times New Roman" pitchFamily="18" charset="0"/>
              </a:rPr>
              <a:t>Основным свойством крови как ВСО является гомеостаз.</a:t>
            </a:r>
            <a:r>
              <a:rPr lang="en-US" sz="2800" dirty="0" smtClean="0">
                <a:cs typeface="Times New Roman" pitchFamily="18" charset="0"/>
              </a:rPr>
              <a:t> </a:t>
            </a:r>
            <a:endParaRPr lang="ru-RU" sz="2800" dirty="0" smtClean="0">
              <a:cs typeface="Times New Roman" pitchFamily="18" charset="0"/>
            </a:endParaRPr>
          </a:p>
          <a:p>
            <a:pPr algn="just"/>
            <a:endParaRPr lang="ru-RU" sz="2800" dirty="0"/>
          </a:p>
        </p:txBody>
      </p:sp>
      <p:pic>
        <p:nvPicPr>
          <p:cNvPr id="43010" name="Picture 2" descr="C:\Users\123zx\Desktop\Атлас по физиол\01\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26" y="1630422"/>
            <a:ext cx="3657550" cy="511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025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08321"/>
            <a:ext cx="7772400" cy="584775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Система крови (по </a:t>
            </a:r>
            <a:r>
              <a:rPr lang="ru-RU" sz="3200" dirty="0" err="1" smtClean="0">
                <a:solidFill>
                  <a:srgbClr val="FF0000"/>
                </a:solidFill>
              </a:rPr>
              <a:t>Ланге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340768"/>
            <a:ext cx="9144000" cy="54006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cs typeface="Times New Roman" pitchFamily="18" charset="0"/>
              </a:rPr>
              <a:t>1) к</a:t>
            </a:r>
            <a:r>
              <a:rPr lang="en-US" sz="2800" dirty="0" err="1" smtClean="0">
                <a:cs typeface="Times New Roman" pitchFamily="18" charset="0"/>
              </a:rPr>
              <a:t>ровь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ru-RU" sz="2800" dirty="0" smtClean="0">
                <a:cs typeface="Times New Roman" pitchFamily="18" charset="0"/>
              </a:rPr>
              <a:t>– жидкая </a:t>
            </a:r>
            <a:r>
              <a:rPr lang="en-US" sz="2800" dirty="0" err="1" smtClean="0">
                <a:cs typeface="Times New Roman" pitchFamily="18" charset="0"/>
              </a:rPr>
              <a:t>соединительн</a:t>
            </a:r>
            <a:r>
              <a:rPr lang="ru-RU" sz="2800" dirty="0" err="1" smtClean="0">
                <a:cs typeface="Times New Roman" pitchFamily="18" charset="0"/>
              </a:rPr>
              <a:t>ая</a:t>
            </a:r>
            <a:r>
              <a:rPr lang="ru-RU" sz="2800" dirty="0" smtClean="0">
                <a:cs typeface="Times New Roman" pitchFamily="18" charset="0"/>
              </a:rPr>
              <a:t> 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ткан</a:t>
            </a:r>
            <a:r>
              <a:rPr lang="ru-RU" sz="2800" dirty="0" smtClean="0">
                <a:cs typeface="Times New Roman" pitchFamily="18" charset="0"/>
              </a:rPr>
              <a:t>ь красного цвета</a:t>
            </a:r>
          </a:p>
          <a:p>
            <a:pPr marL="0" indent="0" algn="just">
              <a:buNone/>
            </a:pPr>
            <a:r>
              <a:rPr lang="ru-RU" sz="2800" dirty="0" smtClean="0">
                <a:cs typeface="Times New Roman" pitchFamily="18" charset="0"/>
              </a:rPr>
              <a:t>2) органы кроветворения (селезёнка, печень, красный костный мозг, лимфа) </a:t>
            </a:r>
          </a:p>
          <a:p>
            <a:pPr marL="0" indent="0" algn="just">
              <a:buNone/>
            </a:pPr>
            <a:r>
              <a:rPr lang="ru-RU" sz="2800" dirty="0" smtClean="0">
                <a:cs typeface="Times New Roman" pitchFamily="18" charset="0"/>
              </a:rPr>
              <a:t>3</a:t>
            </a:r>
            <a:r>
              <a:rPr lang="ru-RU" sz="2800" dirty="0">
                <a:cs typeface="Times New Roman" pitchFamily="18" charset="0"/>
              </a:rPr>
              <a:t>) органы </a:t>
            </a:r>
            <a:r>
              <a:rPr lang="ru-RU" sz="2800" dirty="0" smtClean="0">
                <a:cs typeface="Times New Roman" pitchFamily="18" charset="0"/>
              </a:rPr>
              <a:t>кроверазрушения </a:t>
            </a:r>
            <a:r>
              <a:rPr lang="ru-RU" sz="2800" dirty="0">
                <a:cs typeface="Times New Roman" pitchFamily="18" charset="0"/>
              </a:rPr>
              <a:t>(селезёнка, </a:t>
            </a:r>
            <a:r>
              <a:rPr lang="ru-RU" sz="2800" dirty="0" smtClean="0">
                <a:cs typeface="Times New Roman" pitchFamily="18" charset="0"/>
              </a:rPr>
              <a:t>печень)</a:t>
            </a:r>
          </a:p>
          <a:p>
            <a:pPr marL="0" indent="0" algn="just">
              <a:buNone/>
            </a:pPr>
            <a:r>
              <a:rPr lang="ru-RU" sz="2800" dirty="0" smtClean="0">
                <a:cs typeface="Times New Roman" pitchFamily="18" charset="0"/>
              </a:rPr>
              <a:t>4) органы регуляции кроветворения (ВНС, гормоны, тканевые гормоны)</a:t>
            </a:r>
          </a:p>
          <a:p>
            <a:pPr marL="0" indent="0" algn="just">
              <a:buNone/>
            </a:pPr>
            <a:r>
              <a:rPr lang="ru-RU" sz="2800" dirty="0" smtClean="0">
                <a:cs typeface="Times New Roman" pitchFamily="18" charset="0"/>
              </a:rPr>
              <a:t>ОЦК (объём циркулирующей крови): 5-6л ( ♂ - 7%; ♀-6%)</a:t>
            </a:r>
          </a:p>
          <a:p>
            <a:pPr marL="0" indent="0" algn="just">
              <a:buNone/>
            </a:pPr>
            <a:r>
              <a:rPr lang="ru-RU" sz="2800" dirty="0" smtClean="0">
                <a:cs typeface="Times New Roman" pitchFamily="18" charset="0"/>
              </a:rPr>
              <a:t>Депо крови: селезёнка, печень, сосуды лёгких, кожи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85211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Кровь как ВСО, состав крови</a:t>
            </a:r>
            <a:r>
              <a:rPr lang="ru-RU" sz="3200" dirty="0">
                <a:solidFill>
                  <a:srgbClr val="FF0000"/>
                </a:solidFill>
              </a:rPr>
              <a:t>, </a:t>
            </a:r>
            <a:r>
              <a:rPr lang="ru-RU" sz="3200" dirty="0" smtClean="0">
                <a:solidFill>
                  <a:srgbClr val="FF0000"/>
                </a:solidFill>
              </a:rPr>
              <a:t>количество </a:t>
            </a:r>
            <a:r>
              <a:rPr lang="ru-RU" sz="3200" dirty="0">
                <a:solidFill>
                  <a:srgbClr val="FF0000"/>
                </a:solidFill>
              </a:rPr>
              <a:t>крови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051720" y="1844824"/>
            <a:ext cx="5328592" cy="46085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1986" name="Picture 2" descr="C:\Users\123zx\Desktop\Атлас по физиол\01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532859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173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3910"/>
            <a:ext cx="9144000" cy="1384995"/>
          </a:xfrm>
        </p:spPr>
        <p:txBody>
          <a:bodyPr/>
          <a:lstStyle/>
          <a:p>
            <a:r>
              <a:rPr lang="ru-RU" dirty="0" smtClean="0"/>
              <a:t>ЭРИТРОЦИТЫ КРОВИ. </a:t>
            </a:r>
            <a:r>
              <a:rPr lang="ru-RU" sz="4000" dirty="0" smtClean="0"/>
              <a:t>ГЕМОГЛОБИН ЭРТРОЦИТОВ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Эритроцит человека</a:t>
            </a:r>
            <a:endParaRPr lang="ru-RU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41" y="1484784"/>
            <a:ext cx="4824536" cy="372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123zx\Desktop\Атлас по физиол\01\17a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1484784"/>
            <a:ext cx="4752528" cy="368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46009271"/>
              </p:ext>
            </p:extLst>
          </p:nvPr>
        </p:nvGraphicFramePr>
        <p:xfrm>
          <a:off x="7164288" y="1700808"/>
          <a:ext cx="1800200" cy="338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8" name="Точечный рисунок" r:id="rId5" imgW="1286055" imgH="2715004" progId="PBrush">
                  <p:embed/>
                </p:oleObj>
              </mc:Choice>
              <mc:Fallback>
                <p:oleObj name="Точечный рисунок" r:id="rId5" imgW="1286055" imgH="2715004" progId="PBrush">
                  <p:embed/>
                  <p:pic>
                    <p:nvPicPr>
                      <p:cNvPr id="0" name="Объект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1700808"/>
                        <a:ext cx="1800200" cy="3384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319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24899"/>
            <a:ext cx="8534400" cy="144655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СОЕДИНЕНИЯ ГЕМОГЛОБИНА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484784"/>
            <a:ext cx="9144000" cy="531702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Физиологические соединения</a:t>
            </a:r>
            <a:endParaRPr lang="ru-RU" sz="3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arenR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оксигемоглобин (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HbO2)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arenR"/>
            </a:pP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карбгемоглобин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O2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arenR"/>
            </a:pP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Патологические соединения</a:t>
            </a:r>
            <a:endParaRPr lang="ru-RU" sz="3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Tx/>
              <a:buAutoNum type="arabicParenR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карбоксигемоглобин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O)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Tx/>
              <a:buAutoNum type="arabicParenR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метгемоглобин</a:t>
            </a:r>
            <a:endParaRPr lang="ru-RU" sz="3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buFontTx/>
              <a:buAutoNum type="arabicParenR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arenR"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780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21667"/>
            <a:ext cx="7772400" cy="769441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ЛЕЙКОЦИТЫ КРОВИ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196752"/>
            <a:ext cx="9144000" cy="5605052"/>
          </a:xfrm>
        </p:spPr>
        <p:txBody>
          <a:bodyPr/>
          <a:lstStyle/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артинка 4" descr="C:\Users\123zx\Desktop\Атлас по физиол\01\12.JPG"/>
          <p:cNvPicPr>
            <a:picLocks noGrp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036496" cy="5589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0529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7652"/>
            <a:ext cx="8964488" cy="769441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ТРОМБОЦИТЫ КРОВИ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036496" cy="568863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ru-RU" b="1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5405127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907988"/>
      </p:ext>
    </p:extLst>
  </p:cSld>
  <p:clrMapOvr>
    <a:masterClrMapping/>
  </p:clrMapOvr>
</p:sld>
</file>

<file path=ppt/theme/theme1.xml><?xml version="1.0" encoding="utf-8"?>
<a:theme xmlns:a="http://schemas.openxmlformats.org/drawingml/2006/main" name="Электронная паутина">
  <a:themeElements>
    <a:clrScheme name="Электронная паутина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Электронная паутин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Электронная паутина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Designs\Электронная паутина.pot</Template>
  <TotalTime>1643</TotalTime>
  <Words>252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Электронная паутина</vt:lpstr>
      <vt:lpstr>Точечный рисунок</vt:lpstr>
      <vt:lpstr>ФИЗИОЛОГИЯ СИСТЕМЫ КРОВИ</vt:lpstr>
      <vt:lpstr>ПЛАН ЛЕКЦИИ</vt:lpstr>
      <vt:lpstr>Кровь как ВСО, состав крови, значение, количество крови</vt:lpstr>
      <vt:lpstr>Система крови (по Ланге</vt:lpstr>
      <vt:lpstr>Кровь как ВСО, состав крови, количество крови</vt:lpstr>
      <vt:lpstr>ЭРИТРОЦИТЫ КРОВИ. ГЕМОГЛОБИН ЭРТРОЦИТОВ</vt:lpstr>
      <vt:lpstr>СОЕДИНЕНИЯ ГЕМОГЛОБИНА</vt:lpstr>
      <vt:lpstr>ЛЕЙКОЦИТЫ КРОВИ</vt:lpstr>
      <vt:lpstr>ТРОМБОЦИТЫ КРОВИ</vt:lpstr>
      <vt:lpstr>ГРУППЫ КРОВИ: СИСТЕМА АВО</vt:lpstr>
      <vt:lpstr>ГРУППЫ КРОВИ: Rh</vt:lpstr>
      <vt:lpstr>БЛАГОДАРЮ   ЗА  ВНИМАНИЕ!</vt:lpstr>
    </vt:vector>
  </TitlesOfParts>
  <Company>zsmu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ФИЗИОЛОГИЯ КРОВИ</dc:title>
  <dc:creator>ab</dc:creator>
  <cp:lastModifiedBy>123zx</cp:lastModifiedBy>
  <cp:revision>96</cp:revision>
  <dcterms:created xsi:type="dcterms:W3CDTF">2006-10-10T06:40:27Z</dcterms:created>
  <dcterms:modified xsi:type="dcterms:W3CDTF">2021-11-08T01:27:33Z</dcterms:modified>
</cp:coreProperties>
</file>