
<file path=[Content_Types].xml><?xml version="1.0" encoding="utf-8"?>
<Types xmlns="http://schemas.openxmlformats.org/package/2006/content-types">
  <Default Extension="bmp" ContentType="image/bmp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0" r:id="rId3"/>
    <p:sldId id="261" r:id="rId4"/>
    <p:sldId id="262" r:id="rId5"/>
    <p:sldId id="257" r:id="rId6"/>
    <p:sldId id="273" r:id="rId7"/>
    <p:sldId id="274" r:id="rId8"/>
    <p:sldId id="275" r:id="rId9"/>
    <p:sldId id="285" r:id="rId10"/>
    <p:sldId id="258" r:id="rId11"/>
    <p:sldId id="279" r:id="rId12"/>
    <p:sldId id="265" r:id="rId13"/>
    <p:sldId id="276" r:id="rId14"/>
    <p:sldId id="277" r:id="rId15"/>
    <p:sldId id="278" r:id="rId16"/>
    <p:sldId id="280" r:id="rId17"/>
    <p:sldId id="281" r:id="rId18"/>
    <p:sldId id="282" r:id="rId19"/>
    <p:sldId id="286" r:id="rId20"/>
    <p:sldId id="263" r:id="rId21"/>
    <p:sldId id="264" r:id="rId22"/>
    <p:sldId id="270" r:id="rId23"/>
    <p:sldId id="271" r:id="rId24"/>
    <p:sldId id="272" r:id="rId25"/>
    <p:sldId id="289" r:id="rId26"/>
    <p:sldId id="284" r:id="rId27"/>
    <p:sldId id="266" r:id="rId28"/>
    <p:sldId id="287" r:id="rId29"/>
    <p:sldId id="267" r:id="rId30"/>
    <p:sldId id="288" r:id="rId31"/>
    <p:sldId id="268" r:id="rId32"/>
    <p:sldId id="269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12/21/2020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12/21/2020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12/21/2020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12/21/2020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5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8622388-478E-462B-901D-C1297D2FCB7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800" dirty="0"/>
              <a:t>Импрессионизм в живописи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3D5BA1C-881E-4831-BD43-E2834DC543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Бекишева Аксинья Викторовна</a:t>
            </a:r>
          </a:p>
        </p:txBody>
      </p:sp>
    </p:spTree>
    <p:extLst>
      <p:ext uri="{BB962C8B-B14F-4D97-AF65-F5344CB8AC3E}">
        <p14:creationId xmlns:p14="http://schemas.microsoft.com/office/powerpoint/2010/main" val="30829938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221678A-AB1D-4D62-BC22-FF6C953A8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7714" y="1603607"/>
            <a:ext cx="3234893" cy="439388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1C31E4B-7135-4E07-A13F-CEF9C028EAA1}"/>
              </a:ext>
            </a:extLst>
          </p:cNvPr>
          <p:cNvSpPr/>
          <p:nvPr/>
        </p:nvSpPr>
        <p:spPr>
          <a:xfrm>
            <a:off x="4180583" y="694359"/>
            <a:ext cx="32159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/>
              <a:t>Бульвар Капуцинок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32FC509-5F93-488C-BAD2-D082B7037E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8458" y="3065987"/>
            <a:ext cx="4036572" cy="31535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C347D87-C49F-4DC8-9CE2-2748B4543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970" y="2501535"/>
            <a:ext cx="3234893" cy="25980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B5A869E-90A2-4FDE-8ADF-E6E73174DB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4056" y="678416"/>
            <a:ext cx="390144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898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299" y="630196"/>
            <a:ext cx="7741955" cy="46859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388688" y="5431479"/>
            <a:ext cx="57951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Рыбацкие лодки, покидающие гавань. 1874</a:t>
            </a:r>
          </a:p>
        </p:txBody>
      </p:sp>
    </p:spTree>
    <p:extLst>
      <p:ext uri="{BB962C8B-B14F-4D97-AF65-F5344CB8AC3E}">
        <p14:creationId xmlns:p14="http://schemas.microsoft.com/office/powerpoint/2010/main" val="2956198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939330C-193F-40D3-B8AB-96C1EFCBE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179" y="1663669"/>
            <a:ext cx="2918203" cy="4300702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5952FA1-D061-4C43-88AC-E6A02C5F9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5303" y="1649045"/>
            <a:ext cx="2770675" cy="43153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1A0174-B3C2-47A3-A884-5781592AD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966" y="1634326"/>
            <a:ext cx="2695575" cy="428625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CF8582B-505D-410B-9D8A-04F36CE25346}"/>
              </a:ext>
            </a:extLst>
          </p:cNvPr>
          <p:cNvSpPr/>
          <p:nvPr/>
        </p:nvSpPr>
        <p:spPr>
          <a:xfrm>
            <a:off x="4686793" y="829398"/>
            <a:ext cx="3156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/>
              <a:t>Руанский</a:t>
            </a:r>
            <a:r>
              <a:rPr lang="ru-RU" sz="2800" b="1" dirty="0"/>
              <a:t> собор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973556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31" y="493115"/>
            <a:ext cx="4460789" cy="285769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567" y="676854"/>
            <a:ext cx="3901440" cy="24902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19" y="3457863"/>
            <a:ext cx="4646141" cy="30127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006" y="3350809"/>
            <a:ext cx="4782426" cy="31197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035920" y="812778"/>
            <a:ext cx="27366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Гора </a:t>
            </a:r>
            <a:r>
              <a:rPr lang="ru-RU" sz="2800" b="1" dirty="0" err="1" smtClean="0"/>
              <a:t>Колсаас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818801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84451" y="575275"/>
            <a:ext cx="38843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Здание парламента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232" y="1226455"/>
            <a:ext cx="8249680" cy="520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2948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42795" y="822408"/>
            <a:ext cx="29338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Дворец Дожей</a:t>
            </a:r>
            <a:endParaRPr lang="ru-RU" sz="2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605" y="641724"/>
            <a:ext cx="3960198" cy="27608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395" y="1750287"/>
            <a:ext cx="5021253" cy="434338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902" y="3635930"/>
            <a:ext cx="3916901" cy="27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2130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49046" y="822410"/>
            <a:ext cx="12682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Стога</a:t>
            </a:r>
            <a:endParaRPr lang="ru-RU" sz="28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05" y="2797159"/>
            <a:ext cx="5112754" cy="3578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250" y="489482"/>
            <a:ext cx="3166181" cy="21909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05" y="489482"/>
            <a:ext cx="3983845" cy="31405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9805" y="3752478"/>
            <a:ext cx="3717665" cy="262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79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95" y="3017411"/>
            <a:ext cx="4031842" cy="33833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09" y="1520867"/>
            <a:ext cx="6483450" cy="478849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655" y="485415"/>
            <a:ext cx="2998154" cy="2436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665089" y="849649"/>
            <a:ext cx="4597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Церковь в </a:t>
            </a:r>
            <a:r>
              <a:rPr lang="ru-RU" sz="2800" b="1" dirty="0" err="1" smtClean="0"/>
              <a:t>Варанжевиле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638708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080" y="1518451"/>
            <a:ext cx="5195156" cy="41258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87" y="1528042"/>
            <a:ext cx="5154777" cy="41066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65089" y="849649"/>
            <a:ext cx="45977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Церковь в </a:t>
            </a:r>
            <a:r>
              <a:rPr lang="ru-RU" sz="2800" b="1" dirty="0" err="1" smtClean="0"/>
              <a:t>Варанжевиле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012992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75555" y="2000421"/>
            <a:ext cx="83397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Century Gothic" panose="020B0502020202020204" pitchFamily="34" charset="0"/>
              </a:rPr>
              <a:t>В направлении импрессионизм художники работали в разных жанрах и темах. 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3435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91E1C79-36A1-4D38-8326-7EF17A941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79" y="1483624"/>
            <a:ext cx="2720703" cy="41829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52616F-FF0B-4EC1-A5CF-C19FE8E3D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9701" y="1459460"/>
            <a:ext cx="2832885" cy="418045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BFD919A-8EA1-4938-AFFD-F71FB030D5B2}"/>
              </a:ext>
            </a:extLst>
          </p:cNvPr>
          <p:cNvSpPr/>
          <p:nvPr/>
        </p:nvSpPr>
        <p:spPr>
          <a:xfrm>
            <a:off x="4430061" y="447331"/>
            <a:ext cx="30091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/>
              <a:t>Академизм</a:t>
            </a:r>
          </a:p>
          <a:p>
            <a:pPr algn="ctr"/>
            <a:r>
              <a:rPr lang="ru-RU" sz="2000" dirty="0"/>
              <a:t>Адольф Вильям </a:t>
            </a:r>
            <a:r>
              <a:rPr lang="ru-RU" sz="2000" dirty="0" err="1"/>
              <a:t>Бугро</a:t>
            </a:r>
            <a:endParaRPr lang="ru-RU" sz="2000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7C449E96-9F14-4DB6-B1DF-A40BBFE6EF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789" y="1486102"/>
            <a:ext cx="2180158" cy="418045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23708F4A-5F6A-4239-9F16-4FB049C51A5A}"/>
              </a:ext>
            </a:extLst>
          </p:cNvPr>
          <p:cNvSpPr/>
          <p:nvPr/>
        </p:nvSpPr>
        <p:spPr>
          <a:xfrm>
            <a:off x="4211203" y="5687204"/>
            <a:ext cx="42531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Искусство и литература. 1867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74A31315-0775-4E23-97E1-6588DB9BAFE2}"/>
              </a:ext>
            </a:extLst>
          </p:cNvPr>
          <p:cNvSpPr/>
          <p:nvPr/>
        </p:nvSpPr>
        <p:spPr>
          <a:xfrm>
            <a:off x="1333789" y="5685656"/>
            <a:ext cx="1973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Цыганка. 1890</a:t>
            </a:r>
          </a:p>
        </p:txBody>
      </p:sp>
    </p:spTree>
    <p:extLst>
      <p:ext uri="{BB962C8B-B14F-4D97-AF65-F5344CB8AC3E}">
        <p14:creationId xmlns:p14="http://schemas.microsoft.com/office/powerpoint/2010/main" val="42516892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F45D5F1-78BA-48A8-A41C-2CA95EC15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622" y="1376215"/>
            <a:ext cx="2988855" cy="410557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56FAA68-C2F1-473B-A9D9-A714DD7AF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7328" y="1376215"/>
            <a:ext cx="3116422" cy="411367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EE625E41-AB5E-4740-B7C0-FC87D225B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750" y="2082560"/>
            <a:ext cx="4216305" cy="3090552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AB5BEB38-386F-4378-9B37-F5CAEF2BC9B8}"/>
              </a:ext>
            </a:extLst>
          </p:cNvPr>
          <p:cNvSpPr/>
          <p:nvPr/>
        </p:nvSpPr>
        <p:spPr>
          <a:xfrm>
            <a:off x="4954557" y="852995"/>
            <a:ext cx="17459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Портрет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F99D6E66-90B4-4D28-8F47-F914CF8BE1FE}"/>
              </a:ext>
            </a:extLst>
          </p:cNvPr>
          <p:cNvSpPr/>
          <p:nvPr/>
        </p:nvSpPr>
        <p:spPr>
          <a:xfrm>
            <a:off x="4572985" y="5544753"/>
            <a:ext cx="30460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Эдуард Мане. </a:t>
            </a:r>
          </a:p>
          <a:p>
            <a:pPr algn="ctr"/>
            <a:r>
              <a:rPr lang="ru-RU" dirty="0"/>
              <a:t>Бар </a:t>
            </a:r>
            <a:r>
              <a:rPr lang="ru-RU" dirty="0" err="1"/>
              <a:t>Фоли-бержер</a:t>
            </a:r>
            <a:r>
              <a:rPr lang="ru-RU" dirty="0"/>
              <a:t>. 1882.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B198D6EF-2721-4720-8F66-789A6832E346}"/>
              </a:ext>
            </a:extLst>
          </p:cNvPr>
          <p:cNvSpPr/>
          <p:nvPr/>
        </p:nvSpPr>
        <p:spPr>
          <a:xfrm>
            <a:off x="8337328" y="5544753"/>
            <a:ext cx="36949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Пьер Огюст Ренуар.</a:t>
            </a:r>
          </a:p>
          <a:p>
            <a:pPr algn="ctr"/>
            <a:r>
              <a:rPr lang="ru-RU" dirty="0"/>
              <a:t> Девушка с веером. Ок. 1881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2F927900-538C-47DD-88CF-66AEF9CFB150}"/>
              </a:ext>
            </a:extLst>
          </p:cNvPr>
          <p:cNvSpPr/>
          <p:nvPr/>
        </p:nvSpPr>
        <p:spPr>
          <a:xfrm>
            <a:off x="607623" y="5544753"/>
            <a:ext cx="29819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Пьер Огюст Ренуар. девочка с лейкой. 1876.</a:t>
            </a:r>
          </a:p>
        </p:txBody>
      </p:sp>
    </p:spTree>
    <p:extLst>
      <p:ext uri="{BB962C8B-B14F-4D97-AF65-F5344CB8AC3E}">
        <p14:creationId xmlns:p14="http://schemas.microsoft.com/office/powerpoint/2010/main" val="2753369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5F0BEFD-FE2C-437C-BAD7-E17D36C4E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701" y="1867953"/>
            <a:ext cx="2999148" cy="36932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EDE3022-47D1-42B3-A111-805C4ABAF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5448" y="1965875"/>
            <a:ext cx="2839246" cy="34973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9F4AC3-7675-40FF-859B-CB02CE947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1728" y="2005156"/>
            <a:ext cx="4639841" cy="341883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87311CB-FA34-45EC-8775-829DDB000BE8}"/>
              </a:ext>
            </a:extLst>
          </p:cNvPr>
          <p:cNvSpPr/>
          <p:nvPr/>
        </p:nvSpPr>
        <p:spPr>
          <a:xfrm>
            <a:off x="4942304" y="5567004"/>
            <a:ext cx="30652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Пьер Огюст Ренуар. </a:t>
            </a:r>
          </a:p>
          <a:p>
            <a:pPr algn="ctr"/>
            <a:r>
              <a:rPr lang="ru-RU" dirty="0" err="1"/>
              <a:t>Мулен</a:t>
            </a:r>
            <a:r>
              <a:rPr lang="ru-RU" dirty="0"/>
              <a:t> де ла Галетт.1876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8680A4E7-2E82-4ECC-BD48-1EF3C0694E84}"/>
              </a:ext>
            </a:extLst>
          </p:cNvPr>
          <p:cNvSpPr/>
          <p:nvPr/>
        </p:nvSpPr>
        <p:spPr>
          <a:xfrm>
            <a:off x="444370" y="5705504"/>
            <a:ext cx="42001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Клод Моне. Женщины в саду. 1866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F671CBBC-42E2-48E1-AE5F-4EC9C2D8636D}"/>
              </a:ext>
            </a:extLst>
          </p:cNvPr>
          <p:cNvSpPr/>
          <p:nvPr/>
        </p:nvSpPr>
        <p:spPr>
          <a:xfrm>
            <a:off x="8682366" y="5601550"/>
            <a:ext cx="3065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Клод Моне. Прогулка. Дама с зонтиком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B54332CD-5DAF-4CEC-B138-A6EF2F4EFE2A}"/>
              </a:ext>
            </a:extLst>
          </p:cNvPr>
          <p:cNvSpPr/>
          <p:nvPr/>
        </p:nvSpPr>
        <p:spPr>
          <a:xfrm>
            <a:off x="4464656" y="875809"/>
            <a:ext cx="283443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/>
              <a:t>Тема прогулок</a:t>
            </a:r>
          </a:p>
        </p:txBody>
      </p:sp>
    </p:spTree>
    <p:extLst>
      <p:ext uri="{BB962C8B-B14F-4D97-AF65-F5344CB8AC3E}">
        <p14:creationId xmlns:p14="http://schemas.microsoft.com/office/powerpoint/2010/main" val="17641788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5896132-E210-47E5-B6AE-84FE21DE8858}"/>
              </a:ext>
            </a:extLst>
          </p:cNvPr>
          <p:cNvSpPr/>
          <p:nvPr/>
        </p:nvSpPr>
        <p:spPr>
          <a:xfrm>
            <a:off x="5246383" y="603879"/>
            <a:ext cx="1547218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/>
              <a:t>Балет</a:t>
            </a:r>
          </a:p>
          <a:p>
            <a:pPr algn="ctr"/>
            <a:r>
              <a:rPr lang="ru-RU" b="1" dirty="0"/>
              <a:t>Эдгар Дега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1E48108-9B94-4969-A581-2142FA314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403" y="1661689"/>
            <a:ext cx="3838284" cy="3876989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FCF4DBB4-7C7E-42C4-AEE6-12416AFAA2C2}"/>
              </a:ext>
            </a:extLst>
          </p:cNvPr>
          <p:cNvSpPr/>
          <p:nvPr/>
        </p:nvSpPr>
        <p:spPr>
          <a:xfrm>
            <a:off x="921864" y="5884789"/>
            <a:ext cx="33313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Голубые танцовщицы. 1880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B992E04-AC67-426E-9CD8-D30F859CA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7059" y="1717941"/>
            <a:ext cx="2672045" cy="376448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FF95DF7-ACB7-43D1-B70C-41F51AA27210}"/>
              </a:ext>
            </a:extLst>
          </p:cNvPr>
          <p:cNvSpPr/>
          <p:nvPr/>
        </p:nvSpPr>
        <p:spPr>
          <a:xfrm>
            <a:off x="5439659" y="5884789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Балерина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BA39ED9-70DF-4C20-AB9F-22B96F24F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15" y="1282248"/>
            <a:ext cx="3838284" cy="4462005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DCD83E3-BC60-4CA7-8170-943A2D19515A}"/>
              </a:ext>
            </a:extLst>
          </p:cNvPr>
          <p:cNvSpPr/>
          <p:nvPr/>
        </p:nvSpPr>
        <p:spPr>
          <a:xfrm>
            <a:off x="7838419" y="5906854"/>
            <a:ext cx="38106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Танцевальный класс. 1871-1874</a:t>
            </a:r>
          </a:p>
        </p:txBody>
      </p:sp>
    </p:spTree>
    <p:extLst>
      <p:ext uri="{BB962C8B-B14F-4D97-AF65-F5344CB8AC3E}">
        <p14:creationId xmlns:p14="http://schemas.microsoft.com/office/powerpoint/2010/main" val="7242683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3647D3-EED5-40EA-A882-22018E64B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200" y="1338732"/>
            <a:ext cx="3416591" cy="386928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BF5701E-B2BC-4D1B-AAA3-9EAF24354AFD}"/>
              </a:ext>
            </a:extLst>
          </p:cNvPr>
          <p:cNvSpPr/>
          <p:nvPr/>
        </p:nvSpPr>
        <p:spPr>
          <a:xfrm>
            <a:off x="692673" y="5428382"/>
            <a:ext cx="348364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Валентин Серов.</a:t>
            </a:r>
          </a:p>
          <a:p>
            <a:pPr algn="ctr"/>
            <a:r>
              <a:rPr lang="ru-RU" dirty="0"/>
              <a:t> Девочка с персиками. 1887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A93CB0B-0875-4B1C-A583-F1E73D4C1A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790" y="1793586"/>
            <a:ext cx="2478718" cy="3414434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620E0B75-4DEB-410E-B9C9-574075CFAEC2}"/>
              </a:ext>
            </a:extLst>
          </p:cNvPr>
          <p:cNvSpPr/>
          <p:nvPr/>
        </p:nvSpPr>
        <p:spPr>
          <a:xfrm>
            <a:off x="4378222" y="5428382"/>
            <a:ext cx="34355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В. Серов. Девушка, </a:t>
            </a:r>
          </a:p>
          <a:p>
            <a:pPr algn="ctr"/>
            <a:r>
              <a:rPr lang="ru-RU" dirty="0"/>
              <a:t>освещенная солнцем, 1888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61EB820-7E9D-4C98-AB9A-5C2CB42CB7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507" y="1338731"/>
            <a:ext cx="2909240" cy="386928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1EF3BEFF-D74F-418B-971D-2BC5BAB9957B}"/>
              </a:ext>
            </a:extLst>
          </p:cNvPr>
          <p:cNvSpPr/>
          <p:nvPr/>
        </p:nvSpPr>
        <p:spPr>
          <a:xfrm>
            <a:off x="8073507" y="5428382"/>
            <a:ext cx="30235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К. Коровин.</a:t>
            </a:r>
          </a:p>
          <a:p>
            <a:pPr algn="ctr"/>
            <a:r>
              <a:rPr lang="ru-RU" dirty="0"/>
              <a:t>  Портрет хористки, 1883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C6D5B47-5246-4F25-A40A-EAF3C576E93B}"/>
              </a:ext>
            </a:extLst>
          </p:cNvPr>
          <p:cNvSpPr/>
          <p:nvPr/>
        </p:nvSpPr>
        <p:spPr>
          <a:xfrm>
            <a:off x="4285290" y="705330"/>
            <a:ext cx="37882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/>
              <a:t>Русские художники</a:t>
            </a:r>
          </a:p>
        </p:txBody>
      </p:sp>
    </p:spTree>
    <p:extLst>
      <p:ext uri="{BB962C8B-B14F-4D97-AF65-F5344CB8AC3E}">
        <p14:creationId xmlns:p14="http://schemas.microsoft.com/office/powerpoint/2010/main" val="8513872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29266BB-EE1F-4B18-864A-161368E43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22" y="1728386"/>
            <a:ext cx="2920482" cy="2898579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1C87E2E-338B-4840-8EF6-46120BC13C46}"/>
              </a:ext>
            </a:extLst>
          </p:cNvPr>
          <p:cNvSpPr/>
          <p:nvPr/>
        </p:nvSpPr>
        <p:spPr>
          <a:xfrm>
            <a:off x="625713" y="4857939"/>
            <a:ext cx="26581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И. Грабарь. </a:t>
            </a:r>
          </a:p>
          <a:p>
            <a:pPr algn="ctr"/>
            <a:r>
              <a:rPr lang="ru-RU" dirty="0"/>
              <a:t>Зимний пейзаж, 1954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F71AB54-2090-47F1-8E9C-0AD9FC9DAF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612" y="1743806"/>
            <a:ext cx="4004388" cy="288316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B02FDAB-A2F5-422E-8D93-A80F1D113050}"/>
              </a:ext>
            </a:extLst>
          </p:cNvPr>
          <p:cNvSpPr/>
          <p:nvPr/>
        </p:nvSpPr>
        <p:spPr>
          <a:xfrm>
            <a:off x="3812572" y="5134938"/>
            <a:ext cx="3252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К. Коровин  Гурзуф 2, 1915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956C43F-827E-43C6-916E-0EE8E2B1E3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608" y="1253490"/>
            <a:ext cx="3882312" cy="351834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7FE8D749-D377-4171-A0AD-D4FC8724B70F}"/>
              </a:ext>
            </a:extLst>
          </p:cNvPr>
          <p:cNvSpPr/>
          <p:nvPr/>
        </p:nvSpPr>
        <p:spPr>
          <a:xfrm>
            <a:off x="7933513" y="4857938"/>
            <a:ext cx="35125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А. Герасимов. После дождя.</a:t>
            </a:r>
          </a:p>
          <a:p>
            <a:pPr algn="ctr"/>
            <a:r>
              <a:rPr lang="ru-RU" dirty="0"/>
              <a:t> Мокрая терраса, 1935</a:t>
            </a:r>
          </a:p>
        </p:txBody>
      </p:sp>
    </p:spTree>
    <p:extLst>
      <p:ext uri="{BB962C8B-B14F-4D97-AF65-F5344CB8AC3E}">
        <p14:creationId xmlns:p14="http://schemas.microsoft.com/office/powerpoint/2010/main" val="3442340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3824" y="669594"/>
            <a:ext cx="1071500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Основные черты направления</a:t>
            </a:r>
          </a:p>
          <a:p>
            <a:pPr algn="ctr"/>
            <a:endParaRPr lang="ru-RU" sz="2400" b="1" dirty="0" smtClean="0"/>
          </a:p>
          <a:p>
            <a:pPr marL="342900" indent="-342900" algn="just">
              <a:buAutoNum type="arabicPeriod"/>
            </a:pPr>
            <a:r>
              <a:rPr lang="ru-RU" sz="2400" dirty="0"/>
              <a:t>Стремление передать в живописных работах световоздушную среду, ее динамику и разнообразие, отразить игру световых эффектов, запечатлеть мимолетное впечатление;</a:t>
            </a:r>
          </a:p>
          <a:p>
            <a:pPr marL="342900" indent="-342900" algn="just">
              <a:buFontTx/>
              <a:buAutoNum type="arabicPeriod"/>
            </a:pPr>
            <a:r>
              <a:rPr lang="ru-RU" sz="2400" dirty="0"/>
              <a:t>Работа на пленэре;</a:t>
            </a:r>
          </a:p>
          <a:p>
            <a:pPr marL="342900" indent="-342900" algn="just">
              <a:buAutoNum type="arabicPeriod"/>
            </a:pPr>
            <a:r>
              <a:rPr lang="ru-RU" sz="2400" dirty="0"/>
              <a:t>Изображение серий пейзажных мотивов (</a:t>
            </a:r>
            <a:r>
              <a:rPr lang="ru-RU" sz="2400" dirty="0" err="1"/>
              <a:t>Руанский</a:t>
            </a:r>
            <a:r>
              <a:rPr lang="ru-RU" sz="2400" dirty="0"/>
              <a:t> собор, мост Ватерлоо, стога, бульвар Капуцинок и др.) с целью выявить колористические особенности разных состояний одного места; </a:t>
            </a:r>
          </a:p>
          <a:p>
            <a:pPr marL="342900" indent="-342900" algn="just">
              <a:buFontTx/>
              <a:buAutoNum type="arabicPeriod"/>
            </a:pPr>
            <a:r>
              <a:rPr lang="ru-RU" sz="2400" dirty="0"/>
              <a:t>Отсутствие четкого контура; </a:t>
            </a:r>
          </a:p>
          <a:p>
            <a:pPr marL="342900" indent="-342900" algn="just">
              <a:buFontTx/>
              <a:buAutoNum type="arabicPeriod"/>
            </a:pPr>
            <a:r>
              <a:rPr lang="ru-RU" sz="2400" dirty="0"/>
              <a:t>Отказ от черного цвета;</a:t>
            </a:r>
          </a:p>
          <a:p>
            <a:pPr marL="342900" indent="-342900" algn="just">
              <a:buAutoNum type="arabicPeriod"/>
            </a:pPr>
            <a:r>
              <a:rPr lang="ru-RU" sz="2400" dirty="0"/>
              <a:t>Тема прогулок, отсутствие в сюжете социальной проблематики.</a:t>
            </a:r>
          </a:p>
          <a:p>
            <a:endParaRPr lang="ru-RU" sz="2400" dirty="0" smtClean="0"/>
          </a:p>
          <a:p>
            <a:r>
              <a:rPr lang="ru-RU" sz="2400" dirty="0" smtClean="0"/>
              <a:t>В русском искусстве работы обладают большей степенью </a:t>
            </a:r>
            <a:r>
              <a:rPr lang="ru-RU" sz="2400" dirty="0" err="1" smtClean="0"/>
              <a:t>станковости</a:t>
            </a:r>
            <a:r>
              <a:rPr lang="ru-RU" sz="2400" dirty="0" smtClean="0"/>
              <a:t> и реализма.</a:t>
            </a: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1133237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17" y="2373077"/>
            <a:ext cx="3444470" cy="278140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0450" y="1901222"/>
            <a:ext cx="4201550" cy="373517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8621"/>
            <a:ext cx="4076803" cy="359777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24190580-D3F4-4D86-B71E-B6B494F9ADF8}"/>
              </a:ext>
            </a:extLst>
          </p:cNvPr>
          <p:cNvSpPr/>
          <p:nvPr/>
        </p:nvSpPr>
        <p:spPr>
          <a:xfrm>
            <a:off x="4575375" y="803115"/>
            <a:ext cx="29001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Водяные лилии</a:t>
            </a:r>
          </a:p>
          <a:p>
            <a:pPr algn="ctr"/>
            <a:r>
              <a:rPr lang="ru-RU" sz="2000" dirty="0" smtClean="0"/>
              <a:t>Работы 1904-1905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6128059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AEF6B1-97BA-4166-A669-8D10E4486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7289" y="1472967"/>
            <a:ext cx="4548491" cy="474944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D3D619D-DDC3-46F2-9050-E9E6E47F6C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20" y="2318209"/>
            <a:ext cx="6165795" cy="333503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24190580-D3F4-4D86-B71E-B6B494F9ADF8}"/>
              </a:ext>
            </a:extLst>
          </p:cNvPr>
          <p:cNvSpPr/>
          <p:nvPr/>
        </p:nvSpPr>
        <p:spPr>
          <a:xfrm>
            <a:off x="3901862" y="641970"/>
            <a:ext cx="29001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/>
              <a:t>Водяные лилии</a:t>
            </a:r>
          </a:p>
          <a:p>
            <a:pPr algn="ctr"/>
            <a:r>
              <a:rPr lang="ru-RU" sz="2000" dirty="0" smtClean="0"/>
              <a:t>Работы 1914-1919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5972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387" y="1308442"/>
            <a:ext cx="96079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>На примере «Водяных лилий, написанных </a:t>
            </a:r>
            <a:r>
              <a:rPr lang="ru-RU" sz="2400" dirty="0">
                <a:latin typeface="Century Gothic" panose="020B0502020202020204" pitchFamily="34" charset="0"/>
              </a:rPr>
              <a:t>К. Моне</a:t>
            </a:r>
            <a:endParaRPr lang="ru-RU" sz="2400" dirty="0"/>
          </a:p>
          <a:p>
            <a:r>
              <a:rPr lang="ru-RU" sz="2400" dirty="0" smtClean="0">
                <a:latin typeface="Century Gothic" panose="020B0502020202020204" pitchFamily="34" charset="0"/>
              </a:rPr>
              <a:t> после 1914г., можно заметить, что большее значение для художника приобретает не передача световоздушной среды, а организация композиционного формата с помощью цветовых вариаций.</a:t>
            </a: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sz="2400" dirty="0" smtClean="0">
                <a:latin typeface="Century Gothic" panose="020B0502020202020204" pitchFamily="34" charset="0"/>
              </a:rPr>
              <a:t>Данная особенность подтверждает, что для ряда художников импрессионизм был переходным периодом от классической живописи к направлениям модернизма и авангарда. Например, абстракционизм.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640362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1E16A8B-44E9-4296-B560-CAA9E64AB1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53" y="2134089"/>
            <a:ext cx="3908035" cy="3088433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1AC4F674-75AB-4B44-9E85-95BDBEE012DB}"/>
              </a:ext>
            </a:extLst>
          </p:cNvPr>
          <p:cNvSpPr/>
          <p:nvPr/>
        </p:nvSpPr>
        <p:spPr>
          <a:xfrm>
            <a:off x="1162170" y="5374633"/>
            <a:ext cx="26997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/>
              <a:t>В. Кандинский. </a:t>
            </a:r>
          </a:p>
          <a:p>
            <a:pPr algn="ctr"/>
            <a:r>
              <a:rPr lang="ru-RU" dirty="0"/>
              <a:t>Улица в </a:t>
            </a:r>
            <a:r>
              <a:rPr lang="ru-RU" dirty="0" err="1"/>
              <a:t>Мурнау</a:t>
            </a:r>
            <a:r>
              <a:rPr lang="ru-RU" dirty="0"/>
              <a:t>. 1908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60D203B-F5A5-401F-8A35-53064DF6B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1829" y="2147461"/>
            <a:ext cx="2647950" cy="29432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953AC65-CAD9-4EEA-BB41-1C72229A4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2521" y="2312370"/>
            <a:ext cx="4110980" cy="2613409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5A9825D-34A5-4117-AB43-81605109CEB4}"/>
              </a:ext>
            </a:extLst>
          </p:cNvPr>
          <p:cNvSpPr/>
          <p:nvPr/>
        </p:nvSpPr>
        <p:spPr>
          <a:xfrm>
            <a:off x="5347372" y="5651632"/>
            <a:ext cx="1792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Композиция 2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8E15C50-E5EC-4283-AFC0-23AB7599121C}"/>
              </a:ext>
            </a:extLst>
          </p:cNvPr>
          <p:cNvSpPr/>
          <p:nvPr/>
        </p:nvSpPr>
        <p:spPr>
          <a:xfrm>
            <a:off x="3359832" y="764691"/>
            <a:ext cx="507542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/>
              <a:t>Направления модернизма</a:t>
            </a:r>
          </a:p>
          <a:p>
            <a:pPr algn="ctr"/>
            <a:r>
              <a:rPr lang="ru-RU" b="1" dirty="0"/>
              <a:t>Абстракционизм</a:t>
            </a:r>
          </a:p>
          <a:p>
            <a:pPr algn="ctr"/>
            <a:r>
              <a:rPr lang="ru-RU" b="1" dirty="0"/>
              <a:t>В. Кандинский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EE7E89EC-3397-4E82-A7F8-CD616F340D5B}"/>
              </a:ext>
            </a:extLst>
          </p:cNvPr>
          <p:cNvSpPr/>
          <p:nvPr/>
        </p:nvSpPr>
        <p:spPr>
          <a:xfrm>
            <a:off x="8955377" y="5651632"/>
            <a:ext cx="1600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Композиция</a:t>
            </a:r>
          </a:p>
        </p:txBody>
      </p:sp>
    </p:spTree>
    <p:extLst>
      <p:ext uri="{BB962C8B-B14F-4D97-AF65-F5344CB8AC3E}">
        <p14:creationId xmlns:p14="http://schemas.microsoft.com/office/powerpoint/2010/main" val="8086969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0B8DFBE-C57B-4A6C-87CF-DC64D35CF4FA}"/>
              </a:ext>
            </a:extLst>
          </p:cNvPr>
          <p:cNvSpPr/>
          <p:nvPr/>
        </p:nvSpPr>
        <p:spPr>
          <a:xfrm>
            <a:off x="4090170" y="817174"/>
            <a:ext cx="43989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/>
              <a:t>Барбизонская школа</a:t>
            </a:r>
          </a:p>
          <a:p>
            <a:endParaRPr lang="ru-RU" sz="28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226E110-7F77-4CD8-A229-A81F244FAF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6007" y="1908978"/>
            <a:ext cx="3397887" cy="25299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45BC6DD-6149-4307-935F-EEAA899B4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538" y="1908978"/>
            <a:ext cx="3295607" cy="25299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B98FD19-E521-45E2-AC21-65B92407B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604" y="1762415"/>
            <a:ext cx="3962944" cy="2856911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D2C5B4BD-567B-42F6-B06D-781C39E7CAC6}"/>
              </a:ext>
            </a:extLst>
          </p:cNvPr>
          <p:cNvSpPr/>
          <p:nvPr/>
        </p:nvSpPr>
        <p:spPr>
          <a:xfrm>
            <a:off x="7653485" y="4714351"/>
            <a:ext cx="43829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/>
              <a:t>Франсуа Милле. </a:t>
            </a:r>
          </a:p>
          <a:p>
            <a:pPr algn="ctr"/>
            <a:r>
              <a:rPr lang="ru-RU" sz="2000" dirty="0"/>
              <a:t>Собирательницы колосьев. 1857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DEC2DADA-9FC0-4E13-B1E4-FA5992922D03}"/>
              </a:ext>
            </a:extLst>
          </p:cNvPr>
          <p:cNvSpPr/>
          <p:nvPr/>
        </p:nvSpPr>
        <p:spPr>
          <a:xfrm>
            <a:off x="4399879" y="4806684"/>
            <a:ext cx="299633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/>
              <a:t>Камиль </a:t>
            </a:r>
            <a:r>
              <a:rPr lang="ru-RU" sz="2000" dirty="0" err="1"/>
              <a:t>Коро</a:t>
            </a:r>
            <a:r>
              <a:rPr lang="ru-RU" sz="2000" dirty="0"/>
              <a:t>.</a:t>
            </a:r>
          </a:p>
          <a:p>
            <a:pPr algn="ctr"/>
            <a:r>
              <a:rPr lang="ru-RU" sz="2000" dirty="0"/>
              <a:t>Воспоминание</a:t>
            </a:r>
          </a:p>
          <a:p>
            <a:pPr algn="ctr"/>
            <a:r>
              <a:rPr lang="ru-RU" sz="2000" dirty="0"/>
              <a:t>о </a:t>
            </a:r>
            <a:r>
              <a:rPr lang="ru-RU" sz="2000" dirty="0" err="1"/>
              <a:t>Мортфонтене</a:t>
            </a:r>
            <a:r>
              <a:rPr lang="ru-RU" sz="2000" dirty="0"/>
              <a:t>. 1864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D7F41FC2-2295-4C64-9A5A-83C40B521F0C}"/>
              </a:ext>
            </a:extLst>
          </p:cNvPr>
          <p:cNvSpPr/>
          <p:nvPr/>
        </p:nvSpPr>
        <p:spPr>
          <a:xfrm>
            <a:off x="494538" y="4806684"/>
            <a:ext cx="36519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cs typeface="Times New Roman" panose="02020603050405020304" pitchFamily="18" charset="0"/>
              </a:rPr>
              <a:t>Теодор Руссо. Весна. 1860</a:t>
            </a:r>
          </a:p>
        </p:txBody>
      </p:sp>
    </p:spTree>
    <p:extLst>
      <p:ext uri="{BB962C8B-B14F-4D97-AF65-F5344CB8AC3E}">
        <p14:creationId xmlns:p14="http://schemas.microsoft.com/office/powerpoint/2010/main" val="23843412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11761" y="1703859"/>
            <a:ext cx="986698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>Сегодня в направлении импрессионизм работает наш земляк, родом из Дульдурги, </a:t>
            </a:r>
            <a:r>
              <a:rPr lang="ru-RU" sz="2400" b="1" dirty="0" err="1" smtClean="0">
                <a:latin typeface="Century Gothic" panose="020B0502020202020204" pitchFamily="34" charset="0"/>
              </a:rPr>
              <a:t>Бато</a:t>
            </a:r>
            <a:r>
              <a:rPr lang="ru-RU" sz="2400" b="1" dirty="0" smtClean="0">
                <a:latin typeface="Century Gothic" panose="020B0502020202020204" pitchFamily="34" charset="0"/>
              </a:rPr>
              <a:t> </a:t>
            </a:r>
            <a:r>
              <a:rPr lang="ru-RU" sz="2400" b="1" dirty="0" err="1" smtClean="0">
                <a:latin typeface="Century Gothic" panose="020B0502020202020204" pitchFamily="34" charset="0"/>
              </a:rPr>
              <a:t>Дугаржапов</a:t>
            </a:r>
            <a:r>
              <a:rPr lang="ru-RU" sz="2400" dirty="0" smtClean="0">
                <a:latin typeface="Century Gothic" panose="020B0502020202020204" pitchFamily="34" charset="0"/>
              </a:rPr>
              <a:t>. Он получил образование на западе России и является известным в России и за рубежом художником. </a:t>
            </a: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sz="2400" dirty="0" smtClean="0">
                <a:latin typeface="Century Gothic" panose="020B0502020202020204" pitchFamily="34" charset="0"/>
              </a:rPr>
              <a:t>Периодически он посещает Забайкалье, проводит мастер-классы и персональные выставки.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276643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0B956405-0B45-4301-B591-D11FD5F6932A}"/>
              </a:ext>
            </a:extLst>
          </p:cNvPr>
          <p:cNvSpPr/>
          <p:nvPr/>
        </p:nvSpPr>
        <p:spPr>
          <a:xfrm>
            <a:off x="4273462" y="703277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/>
              <a:t>Бато</a:t>
            </a:r>
            <a:r>
              <a:rPr lang="ru-RU" sz="2800" b="1" dirty="0"/>
              <a:t> </a:t>
            </a:r>
            <a:r>
              <a:rPr lang="ru-RU" sz="2800" b="1" dirty="0" err="1"/>
              <a:t>Дугаржапов</a:t>
            </a:r>
            <a:endParaRPr lang="ru-RU" sz="2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67DD6AE-381E-4F75-BEDC-A424D5BD1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584" y="1546147"/>
            <a:ext cx="3657600" cy="460857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E2E3542-6318-44ED-8E9E-CF47C2514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704" y="2940001"/>
            <a:ext cx="3777929" cy="32521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93C2DB9-626A-4188-9128-3C81C3C2B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3950" y="565658"/>
            <a:ext cx="2825389" cy="2250893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31EA5A9-0822-4D05-AB2C-6BEB3536B6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661" y="703277"/>
            <a:ext cx="2383268" cy="223672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06067A87-E2EB-4E58-BC6C-6E09F750C0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293" y="3233567"/>
            <a:ext cx="3070284" cy="292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2756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5FE4508-CB3D-418B-9032-EE897102B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348" y="3171993"/>
            <a:ext cx="3537172" cy="309944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EA5136A-BB28-4B48-BFA8-D392EC395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249" y="2909280"/>
            <a:ext cx="4026539" cy="336216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414C2C0-27CD-4501-8812-5C46CBD99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694" y="559838"/>
            <a:ext cx="3330112" cy="250526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A5117A83-CD43-4F65-B782-B0E376192D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4081" y="3277957"/>
            <a:ext cx="2454656" cy="299348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68A0B40-DF19-41FF-A673-B4D5F7F693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0901" y="735424"/>
            <a:ext cx="3710197" cy="193460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1EF85AE-7067-4F3D-AC10-8677928AFC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263" y="559838"/>
            <a:ext cx="2799540" cy="217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43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C6461BD2-04F3-4C10-A54A-E13483AAE461}"/>
              </a:ext>
            </a:extLst>
          </p:cNvPr>
          <p:cNvSpPr/>
          <p:nvPr/>
        </p:nvSpPr>
        <p:spPr>
          <a:xfrm>
            <a:off x="4579185" y="636550"/>
            <a:ext cx="316785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/>
              <a:t>Импрессионизм</a:t>
            </a:r>
          </a:p>
          <a:p>
            <a:pPr algn="ctr"/>
            <a:r>
              <a:rPr lang="ru-RU" sz="2000" dirty="0"/>
              <a:t>Клод Моне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D7F8FA-4F2F-40F9-8FF9-F669200F23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805" y="1449626"/>
            <a:ext cx="5522080" cy="433877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983E971A-C3E8-4C9A-8605-F7C6FDC9A03A}"/>
              </a:ext>
            </a:extLst>
          </p:cNvPr>
          <p:cNvSpPr/>
          <p:nvPr/>
        </p:nvSpPr>
        <p:spPr>
          <a:xfrm>
            <a:off x="3486738" y="5889188"/>
            <a:ext cx="53527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/>
              <a:t>Впечатление. Восходящее солнце. 1872</a:t>
            </a:r>
          </a:p>
        </p:txBody>
      </p:sp>
    </p:spTree>
    <p:extLst>
      <p:ext uri="{BB962C8B-B14F-4D97-AF65-F5344CB8AC3E}">
        <p14:creationId xmlns:p14="http://schemas.microsoft.com/office/powerpoint/2010/main" val="311165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A142944-E374-403B-89F7-CF76A3F7C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382" y="2221071"/>
            <a:ext cx="2748962" cy="349444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908ABCE-43CD-4885-B260-6D0DF4B4E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328" y="1956818"/>
            <a:ext cx="2481752" cy="381480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19E4FC5-7F5C-4AAA-9024-E1F637B707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436" y="1956818"/>
            <a:ext cx="2577415" cy="402294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F552E12-F6CF-4571-BDFD-DF3FF79653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988" y="1778466"/>
            <a:ext cx="2663302" cy="4276502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A118536-F73C-4FA2-AE01-F665D8671DA7}"/>
              </a:ext>
            </a:extLst>
          </p:cNvPr>
          <p:cNvSpPr/>
          <p:nvPr/>
        </p:nvSpPr>
        <p:spPr>
          <a:xfrm>
            <a:off x="5352238" y="737862"/>
            <a:ext cx="156164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/>
              <a:t>Пейзаж</a:t>
            </a:r>
          </a:p>
          <a:p>
            <a:pPr algn="ctr"/>
            <a:r>
              <a:rPr lang="ru-RU" sz="2800" b="1" dirty="0"/>
              <a:t>Тополя</a:t>
            </a:r>
          </a:p>
        </p:txBody>
      </p:sp>
    </p:spTree>
    <p:extLst>
      <p:ext uri="{BB962C8B-B14F-4D97-AF65-F5344CB8AC3E}">
        <p14:creationId xmlns:p14="http://schemas.microsoft.com/office/powerpoint/2010/main" val="27916165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6505" y="1110209"/>
            <a:ext cx="6096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Предметный цвет</a:t>
            </a:r>
            <a:r>
              <a:rPr lang="ru-RU" sz="2000" dirty="0">
                <a:latin typeface="Century Gothic" panose="020B0502020202020204" pitchFamily="34" charset="0"/>
              </a:rPr>
              <a:t> </a:t>
            </a:r>
            <a:r>
              <a:rPr lang="ru-RU" sz="2000" dirty="0" smtClean="0">
                <a:latin typeface="Century Gothic" panose="020B0502020202020204" pitchFamily="34" charset="0"/>
              </a:rPr>
              <a:t>- </a:t>
            </a:r>
            <a:r>
              <a:rPr lang="ru-RU" sz="2000" b="1" dirty="0">
                <a:latin typeface="Century Gothic" panose="020B0502020202020204" pitchFamily="34" charset="0"/>
              </a:rPr>
              <a:t>это объективно присущее предмету свойство, о котором мы знаем, которое всегда помним и которое зрительно воспринимаем в разнообразных условиях. </a:t>
            </a:r>
            <a:endParaRPr lang="ru-RU" sz="2000" b="1" dirty="0" smtClean="0">
              <a:latin typeface="Century Gothic" panose="020B0502020202020204" pitchFamily="34" charset="0"/>
            </a:endParaRPr>
          </a:p>
          <a:p>
            <a:endParaRPr lang="ru-RU" sz="2000" dirty="0">
              <a:latin typeface="Century Gothic" panose="020B0502020202020204" pitchFamily="34" charset="0"/>
            </a:endParaRPr>
          </a:p>
          <a:p>
            <a:r>
              <a:rPr lang="ru-RU" sz="2000" dirty="0" smtClean="0">
                <a:latin typeface="Century Gothic" panose="020B0502020202020204" pitchFamily="34" charset="0"/>
              </a:rPr>
              <a:t>Предметный </a:t>
            </a:r>
            <a:r>
              <a:rPr lang="ru-RU" sz="2000" dirty="0">
                <a:latin typeface="Century Gothic" panose="020B0502020202020204" pitchFamily="34" charset="0"/>
              </a:rPr>
              <a:t>цвет не без основания некоторые авторы называют «памятным» цветом, </a:t>
            </a:r>
            <a:r>
              <a:rPr lang="ru-RU" sz="2000" dirty="0" smtClean="0">
                <a:latin typeface="Century Gothic" panose="020B0502020202020204" pitchFamily="34" charset="0"/>
              </a:rPr>
              <a:t>так как наше </a:t>
            </a:r>
            <a:r>
              <a:rPr lang="ru-RU" sz="2000" dirty="0">
                <a:latin typeface="Century Gothic" panose="020B0502020202020204" pitchFamily="34" charset="0"/>
              </a:rPr>
              <a:t>сознание многие предметы связывает всегда с определенным цветом. </a:t>
            </a:r>
            <a:endParaRPr lang="ru-RU" sz="2000" dirty="0" smtClean="0">
              <a:latin typeface="Century Gothic" panose="020B0502020202020204" pitchFamily="34" charset="0"/>
            </a:endParaRPr>
          </a:p>
          <a:p>
            <a:endParaRPr lang="ru-RU" sz="2000" dirty="0">
              <a:latin typeface="Century Gothic" panose="020B0502020202020204" pitchFamily="34" charset="0"/>
            </a:endParaRPr>
          </a:p>
          <a:p>
            <a:r>
              <a:rPr lang="ru-RU" sz="2000" dirty="0" smtClean="0">
                <a:latin typeface="Century Gothic" panose="020B0502020202020204" pitchFamily="34" charset="0"/>
              </a:rPr>
              <a:t>На </a:t>
            </a:r>
            <a:r>
              <a:rPr lang="ru-RU" sz="2000" dirty="0">
                <a:latin typeface="Century Gothic" panose="020B0502020202020204" pitchFamily="34" charset="0"/>
              </a:rPr>
              <a:t>внезапный вопрос </a:t>
            </a:r>
            <a:r>
              <a:rPr lang="ru-RU" sz="2000" dirty="0" smtClean="0">
                <a:latin typeface="Century Gothic" panose="020B0502020202020204" pitchFamily="34" charset="0"/>
              </a:rPr>
              <a:t>- </a:t>
            </a:r>
            <a:r>
              <a:rPr lang="ru-RU" sz="2000" dirty="0">
                <a:latin typeface="Century Gothic" panose="020B0502020202020204" pitchFamily="34" charset="0"/>
              </a:rPr>
              <a:t>«какого цвета трава?» мы не ответим «оранжевая» или «желтая», хотя она и может быть такой, а скажем </a:t>
            </a:r>
            <a:r>
              <a:rPr lang="ru-RU" sz="2000" dirty="0" smtClean="0">
                <a:latin typeface="Century Gothic" panose="020B0502020202020204" pitchFamily="34" charset="0"/>
              </a:rPr>
              <a:t>- </a:t>
            </a:r>
            <a:r>
              <a:rPr lang="ru-RU" sz="2000" dirty="0">
                <a:latin typeface="Century Gothic" panose="020B0502020202020204" pitchFamily="34" charset="0"/>
              </a:rPr>
              <a:t>«зеленая».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06458" y="414636"/>
            <a:ext cx="6707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latin typeface="Century Gothic" panose="020B0502020202020204" pitchFamily="34" charset="0"/>
              </a:rPr>
              <a:t>Виды восприятия цвета в живописи</a:t>
            </a:r>
            <a:endParaRPr lang="ru-RU" sz="28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505" y="1556952"/>
            <a:ext cx="4962476" cy="3101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664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50227" y="1696647"/>
            <a:ext cx="53545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Локальный </a:t>
            </a:r>
            <a:r>
              <a:rPr lang="ru-RU" sz="2000" b="1" dirty="0">
                <a:latin typeface="Century Gothic" panose="020B0502020202020204" pitchFamily="34" charset="0"/>
              </a:rPr>
              <a:t>цвет </a:t>
            </a:r>
            <a:r>
              <a:rPr lang="ru-RU" sz="2000" dirty="0" smtClean="0">
                <a:latin typeface="Century Gothic" panose="020B0502020202020204" pitchFamily="34" charset="0"/>
              </a:rPr>
              <a:t>- </a:t>
            </a:r>
            <a:r>
              <a:rPr lang="ru-RU" sz="2000" dirty="0">
                <a:latin typeface="Century Gothic" panose="020B0502020202020204" pitchFamily="34" charset="0"/>
              </a:rPr>
              <a:t>это тот цвет, которым окрашен предмет при рассеянном свете в пасмурный день, то есть </a:t>
            </a:r>
            <a:r>
              <a:rPr lang="ru-RU" sz="2000" b="1" dirty="0">
                <a:latin typeface="Century Gothic" panose="020B0502020202020204" pitchFamily="34" charset="0"/>
              </a:rPr>
              <a:t>цвет, максимально освобожденный от воздействия окружающих предметов, от рефлексов и </a:t>
            </a:r>
            <a:r>
              <a:rPr lang="ru-RU" sz="2000" b="1" dirty="0" smtClean="0">
                <a:latin typeface="Century Gothic" panose="020B0502020202020204" pitchFamily="34" charset="0"/>
              </a:rPr>
              <a:t>освещения, но более сложный, чем собственный</a:t>
            </a:r>
            <a:r>
              <a:rPr lang="ru-RU" sz="2000" dirty="0" smtClean="0">
                <a:latin typeface="Century Gothic" panose="020B0502020202020204" pitchFamily="34" charset="0"/>
              </a:rPr>
              <a:t>.</a:t>
            </a:r>
          </a:p>
          <a:p>
            <a:endParaRPr lang="ru-RU" sz="2000" dirty="0">
              <a:latin typeface="Century Gothic" panose="020B0502020202020204" pitchFamily="34" charset="0"/>
            </a:endParaRPr>
          </a:p>
          <a:p>
            <a:r>
              <a:rPr lang="ru-RU" sz="2000" dirty="0">
                <a:latin typeface="Century Gothic" panose="020B0502020202020204" pitchFamily="34" charset="0"/>
              </a:rPr>
              <a:t>Само понятие “локальный цвет” приписывают Леонардо да Винчи, который упоминает его в своей книге “Трактат о живописи”.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77" y="1326421"/>
            <a:ext cx="5591143" cy="421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840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21492" y="2127075"/>
            <a:ext cx="404477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Century Gothic" panose="020B0502020202020204" pitchFamily="34" charset="0"/>
              </a:rPr>
              <a:t>Изменённый</a:t>
            </a:r>
            <a:r>
              <a:rPr lang="ru-RU" sz="2000" b="1" dirty="0">
                <a:latin typeface="Century Gothic" panose="020B0502020202020204" pitchFamily="34" charset="0"/>
              </a:rPr>
              <a:t>, в зависимости от среды и освещения локальный цвет, называют в живописи обусловленным цветом.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520" y="1080575"/>
            <a:ext cx="5753100" cy="41243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154668" y="5369696"/>
            <a:ext cx="501772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/>
              <a:t>Брудневская</a:t>
            </a:r>
            <a:r>
              <a:rPr lang="ru-RU" sz="2000" dirty="0"/>
              <a:t> Ольга. Этюд с лимоном</a:t>
            </a:r>
          </a:p>
        </p:txBody>
      </p:sp>
    </p:spTree>
    <p:extLst>
      <p:ext uri="{BB962C8B-B14F-4D97-AF65-F5344CB8AC3E}">
        <p14:creationId xmlns:p14="http://schemas.microsoft.com/office/powerpoint/2010/main" val="715601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3578" y="1341394"/>
            <a:ext cx="950089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Century Gothic" panose="020B0502020202020204" pitchFamily="34" charset="0"/>
              </a:rPr>
              <a:t>Клод Моне выполнил множество разнообразных серий пейзажных мотивов, в которых старался передать среду, пространство, воздух с помощью цвета.</a:t>
            </a: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sz="2400" b="1" dirty="0" smtClean="0">
                <a:latin typeface="Century Gothic" panose="020B0502020202020204" pitchFamily="34" charset="0"/>
              </a:rPr>
              <a:t>Как вы думаете, какой вид восприятия цвета использовал художник?</a:t>
            </a:r>
          </a:p>
          <a:p>
            <a:endParaRPr lang="ru-RU" sz="2400" dirty="0">
              <a:latin typeface="Century Gothic" panose="020B0502020202020204" pitchFamily="34" charset="0"/>
            </a:endParaRPr>
          </a:p>
          <a:p>
            <a:r>
              <a:rPr lang="ru-RU" sz="2400" dirty="0" smtClean="0">
                <a:latin typeface="Century Gothic" panose="020B0502020202020204" pitchFamily="34" charset="0"/>
              </a:rPr>
              <a:t>Далее представлено несколько работ из различных серий пейзажей автора.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8079839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497</TotalTime>
  <Words>563</Words>
  <Application>Microsoft Office PowerPoint</Application>
  <PresentationFormat>Широкоэкранный</PresentationFormat>
  <Paragraphs>101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Century Gothic</vt:lpstr>
      <vt:lpstr>Times New Roman</vt:lpstr>
      <vt:lpstr>Савон</vt:lpstr>
      <vt:lpstr>Импрессионизм в живописи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Импрессионизм в живописи</dc:title>
  <dc:creator>bekishev</dc:creator>
  <cp:lastModifiedBy>Пользователь Windows</cp:lastModifiedBy>
  <cp:revision>94</cp:revision>
  <dcterms:created xsi:type="dcterms:W3CDTF">2017-12-21T14:30:37Z</dcterms:created>
  <dcterms:modified xsi:type="dcterms:W3CDTF">2020-12-20T17:25:56Z</dcterms:modified>
</cp:coreProperties>
</file>