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4" r:id="rId5"/>
    <p:sldId id="263" r:id="rId6"/>
    <p:sldId id="265" r:id="rId7"/>
    <p:sldId id="259" r:id="rId8"/>
    <p:sldId id="266" r:id="rId9"/>
    <p:sldId id="267" r:id="rId10"/>
    <p:sldId id="257" r:id="rId11"/>
    <p:sldId id="261" r:id="rId12"/>
    <p:sldId id="269" r:id="rId13"/>
    <p:sldId id="260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02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05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83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78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101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54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74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9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003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0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10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14EEC8-5F81-4668-B8DC-B4B79BDEA02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6F0A3D-50C8-4073-83D0-EA3FDE8C2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="" xmlns:p14="http://schemas.microsoft.com/office/powerpoint/2010/main" val="1049869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Реализм в искусстве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Бекишева Аксинья Викторовна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006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077" y="1579585"/>
            <a:ext cx="45118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</a:rPr>
              <a:t>Реализм </a:t>
            </a:r>
            <a:r>
              <a:rPr lang="ru-RU" sz="2400" b="0" i="0" dirty="0" smtClean="0">
                <a:effectLst/>
              </a:rPr>
              <a:t>– это направление в литературе и искусстве, ставящее основной целью правдивое воспроизведение объективной действительности в её типических чертах.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7" y="656823"/>
            <a:ext cx="5889997" cy="51773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6435" y="5782615"/>
            <a:ext cx="4433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Жюль </a:t>
            </a:r>
            <a:r>
              <a:rPr lang="ru-RU" sz="2000" dirty="0" err="1"/>
              <a:t>Бастьен-Лепаж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Октябрь</a:t>
            </a:r>
            <a:r>
              <a:rPr lang="ru-RU" sz="2000" dirty="0"/>
              <a:t>. Сбор картофеля. 1878</a:t>
            </a:r>
          </a:p>
        </p:txBody>
      </p:sp>
    </p:spTree>
    <p:extLst>
      <p:ext uri="{BB962C8B-B14F-4D97-AF65-F5344CB8AC3E}">
        <p14:creationId xmlns="" xmlns:p14="http://schemas.microsoft.com/office/powerpoint/2010/main" val="98683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091" y="307951"/>
            <a:ext cx="1109247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Основные черты реализма в искусстве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Конкретная достоверность в описании существующей действительности;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Внимание к окружающему миру во всем разнообразии его проявлений;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Признание повседневной обыденной жизни человека, достойной художественного описания;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Убежденность в способности искусства познать и отобразить реальный мир.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Реализму присущ историзм, он сводится к последовательному описанию отдельных фрагментов действительности в их постепенном развитии;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Психологизм, повышенное внимание к внутреннему миру человека в любых его проявлениях;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Реалистический анализ окружавшей действительности сопровождался нарастанием пессимистических настроений в художественной среде, которые породили такое явление как декаданс («упадок»).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4793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54" y="1221045"/>
            <a:ext cx="5197432" cy="3742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41204" y="5422005"/>
            <a:ext cx="3102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Оноре Домье. </a:t>
            </a:r>
            <a:endParaRPr lang="ru-RU" sz="2000" dirty="0" smtClean="0"/>
          </a:p>
          <a:p>
            <a:pPr algn="ctr"/>
            <a:r>
              <a:rPr lang="ru-RU" sz="2000" dirty="0" smtClean="0"/>
              <a:t>Вагон </a:t>
            </a:r>
            <a:r>
              <a:rPr lang="ru-RU" sz="2000" dirty="0"/>
              <a:t>третьего класса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1" y="861542"/>
            <a:ext cx="5534542" cy="4560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4072" y="5547677"/>
            <a:ext cx="4248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Гюстав Курбе. </a:t>
            </a:r>
            <a:endParaRPr lang="ru-RU" sz="2000" dirty="0" smtClean="0"/>
          </a:p>
          <a:p>
            <a:pPr algn="ctr"/>
            <a:r>
              <a:rPr lang="ru-RU" sz="2000" dirty="0" smtClean="0"/>
              <a:t>Автопортрет </a:t>
            </a:r>
            <a:r>
              <a:rPr lang="ru-RU" sz="2000" dirty="0"/>
              <a:t>с черной собакой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185390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76" y="700930"/>
            <a:ext cx="68644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Барбизонская школа</a:t>
            </a:r>
          </a:p>
          <a:p>
            <a:endParaRPr lang="ru-RU" sz="2000" b="1" dirty="0" smtClean="0"/>
          </a:p>
          <a:p>
            <a:r>
              <a:rPr lang="ru-RU" sz="2000" dirty="0"/>
              <a:t>Развитие  французского искусства середины XIX века связано преимущественно с жанром и пейзажем, прежде всего с именами </a:t>
            </a:r>
            <a:r>
              <a:rPr lang="ru-RU" sz="2000" b="1" dirty="0" err="1"/>
              <a:t>Камиля</a:t>
            </a:r>
            <a:r>
              <a:rPr lang="ru-RU" sz="2000" b="1" dirty="0"/>
              <a:t> </a:t>
            </a:r>
            <a:r>
              <a:rPr lang="ru-RU" sz="2000" b="1" dirty="0" err="1"/>
              <a:t>Коро</a:t>
            </a:r>
            <a:r>
              <a:rPr lang="ru-RU" sz="2000" dirty="0"/>
              <a:t> и живописцев </a:t>
            </a:r>
            <a:r>
              <a:rPr lang="ru-RU" sz="2000" b="1" dirty="0"/>
              <a:t>барбизонской школы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Это </a:t>
            </a:r>
            <a:r>
              <a:rPr lang="ru-RU" sz="2000" dirty="0"/>
              <a:t>направление обязано своим названием </a:t>
            </a:r>
            <a:r>
              <a:rPr lang="ru-RU" sz="2000" b="1" dirty="0"/>
              <a:t>деревне </a:t>
            </a:r>
            <a:r>
              <a:rPr lang="ru-RU" sz="2000" b="1" dirty="0" err="1"/>
              <a:t>Барбизон</a:t>
            </a:r>
            <a:r>
              <a:rPr lang="ru-RU" sz="2000" b="1" dirty="0"/>
              <a:t>, расположенной неподалеку от Парижа, на окраине лесов </a:t>
            </a:r>
            <a:r>
              <a:rPr lang="ru-RU" sz="2000" b="1" dirty="0" smtClean="0"/>
              <a:t>Фонтенбло.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Барбизонская школа, группа французских мастеров реалистического пейзажа </a:t>
            </a:r>
            <a:r>
              <a:rPr lang="ru-RU" sz="2000" dirty="0" smtClean="0"/>
              <a:t>30-60-х </a:t>
            </a:r>
            <a:r>
              <a:rPr lang="ru-RU" sz="2000" dirty="0"/>
              <a:t>гг. </a:t>
            </a:r>
            <a:r>
              <a:rPr lang="en-US" sz="2000" dirty="0" smtClean="0"/>
              <a:t>XIX</a:t>
            </a:r>
            <a:r>
              <a:rPr lang="ru-RU" sz="2000" dirty="0" smtClean="0"/>
              <a:t> </a:t>
            </a:r>
            <a:r>
              <a:rPr lang="ru-RU" sz="2000" dirty="0"/>
              <a:t>в. Получила название от деревни </a:t>
            </a:r>
            <a:r>
              <a:rPr lang="ru-RU" sz="2000" dirty="0" err="1"/>
              <a:t>Барбизон</a:t>
            </a:r>
            <a:r>
              <a:rPr lang="ru-RU" sz="2000" dirty="0"/>
              <a:t> (</a:t>
            </a:r>
            <a:r>
              <a:rPr lang="ru-RU" sz="2000" dirty="0" err="1"/>
              <a:t>Barbizon</a:t>
            </a:r>
            <a:r>
              <a:rPr lang="ru-RU" sz="2000" dirty="0"/>
              <a:t>) близ леса Фонтенбло, где подолгу работали ряд входивших в группу художников. </a:t>
            </a: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2" y="480929"/>
            <a:ext cx="4155964" cy="5210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4421" y="5691469"/>
            <a:ext cx="3183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/>
              <a:t>Констан</a:t>
            </a:r>
            <a:r>
              <a:rPr lang="ru-RU" sz="2000" dirty="0"/>
              <a:t> </a:t>
            </a:r>
            <a:r>
              <a:rPr lang="ru-RU" sz="2000" dirty="0" err="1"/>
              <a:t>Тройон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Отправление </a:t>
            </a:r>
            <a:r>
              <a:rPr lang="ru-RU" sz="2000" dirty="0"/>
              <a:t>на рынок</a:t>
            </a:r>
          </a:p>
        </p:txBody>
      </p:sp>
    </p:spTree>
    <p:extLst>
      <p:ext uri="{BB962C8B-B14F-4D97-AF65-F5344CB8AC3E}">
        <p14:creationId xmlns="" xmlns:p14="http://schemas.microsoft.com/office/powerpoint/2010/main" val="43676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67" y="478132"/>
            <a:ext cx="72808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/>
              <a:t>В противовес идеализации и условности «исторического пейзажа» академистов  и романтическому культу воображения </a:t>
            </a:r>
            <a:r>
              <a:rPr lang="ru-RU" sz="2000" b="1" dirty="0"/>
              <a:t>Барбизонская школа утверждала эстетическую ценность реальной природы Франции </a:t>
            </a:r>
            <a:r>
              <a:rPr lang="ru-RU" sz="2000" dirty="0" smtClean="0"/>
              <a:t>- </a:t>
            </a:r>
            <a:r>
              <a:rPr lang="ru-RU" sz="2000" dirty="0"/>
              <a:t>лесов и полей, рек и горных долин, городков и деревень </a:t>
            </a:r>
            <a:r>
              <a:rPr lang="ru-RU" sz="2000" b="1" dirty="0"/>
              <a:t>в их обыденных аспектах</a:t>
            </a:r>
            <a:r>
              <a:rPr lang="ru-RU" sz="2000" dirty="0"/>
              <a:t>. Расцвет пейзажа был подготовлен всем развитием французской культуры и искусства.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Тяга </a:t>
            </a:r>
            <a:r>
              <a:rPr lang="ru-RU" sz="2000" dirty="0"/>
              <a:t>к природе, ко всему  естественному, </a:t>
            </a:r>
            <a:r>
              <a:rPr lang="ru-RU" sz="2000" b="1" dirty="0"/>
              <a:t>стремление противопоставить академическому направлению чувства  простые и непритязательные </a:t>
            </a:r>
            <a:r>
              <a:rPr lang="ru-RU" sz="2000" dirty="0"/>
              <a:t>отчетливо осознавались еще накануне французской революции. Создавая свой идеал свободного, "естественного" человека, Ж.-</a:t>
            </a:r>
            <a:r>
              <a:rPr lang="ru-RU" sz="2000" dirty="0" err="1"/>
              <a:t>Ж.Руссо</a:t>
            </a:r>
            <a:r>
              <a:rPr lang="ru-RU" sz="2000" dirty="0"/>
              <a:t> уже не мыслит его существования вне природы</a:t>
            </a:r>
            <a:r>
              <a:rPr lang="ru-RU" sz="20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31" y="555287"/>
            <a:ext cx="3345940" cy="50356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7950" y="5590926"/>
            <a:ext cx="3203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Жюль </a:t>
            </a:r>
            <a:r>
              <a:rPr lang="ru-RU" sz="2000" dirty="0" err="1" smtClean="0"/>
              <a:t>Бретон</a:t>
            </a:r>
            <a:r>
              <a:rPr lang="ru-RU" sz="2000" dirty="0" smtClean="0"/>
              <a:t>. </a:t>
            </a:r>
          </a:p>
          <a:p>
            <a:pPr algn="ctr"/>
            <a:r>
              <a:rPr lang="ru-RU" sz="2000" dirty="0" smtClean="0"/>
              <a:t>Песня жаворонка. </a:t>
            </a:r>
            <a:r>
              <a:rPr lang="ru-RU" sz="2000" dirty="0"/>
              <a:t>1885</a:t>
            </a:r>
          </a:p>
        </p:txBody>
      </p:sp>
    </p:spTree>
    <p:extLst>
      <p:ext uri="{BB962C8B-B14F-4D97-AF65-F5344CB8AC3E}">
        <p14:creationId xmlns="" xmlns:p14="http://schemas.microsoft.com/office/powerpoint/2010/main" val="91410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6965" y="275524"/>
            <a:ext cx="631923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/>
              <a:t>Последовательно создавая реалистическую систему пейзажа-картины, барбизонцы опирались </a:t>
            </a:r>
            <a:r>
              <a:rPr lang="ru-RU" sz="2000" b="1" dirty="0"/>
              <a:t>на наследие голландской живописи 17 в. и английских пейзажистов начала 19 в. - Дж. Констебла и Р. </a:t>
            </a:r>
            <a:r>
              <a:rPr lang="ru-RU" sz="2000" b="1" dirty="0" err="1"/>
              <a:t>Бонингтона</a:t>
            </a:r>
            <a:r>
              <a:rPr lang="ru-RU" sz="2000" dirty="0"/>
              <a:t>, но, прежде всего, развивали реалистические тенденции французской пейзажной живописи </a:t>
            </a:r>
            <a:r>
              <a:rPr lang="en-US" sz="2000" dirty="0"/>
              <a:t>XVIII</a:t>
            </a:r>
            <a:r>
              <a:rPr lang="ru-RU" sz="2000" dirty="0"/>
              <a:t> и 1-й четверти </a:t>
            </a:r>
            <a:r>
              <a:rPr lang="en-US" sz="2000" dirty="0"/>
              <a:t>XIX</a:t>
            </a:r>
            <a:r>
              <a:rPr lang="ru-RU" sz="2000" dirty="0"/>
              <a:t> вв. 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Освобождая </a:t>
            </a:r>
            <a:r>
              <a:rPr lang="ru-RU" sz="2000" dirty="0"/>
              <a:t>пейзаж от нормативных схем, непосредственно наблюдая и изучая различные местности Франции. Кроме </a:t>
            </a:r>
            <a:r>
              <a:rPr lang="ru-RU" sz="2000" dirty="0" err="1"/>
              <a:t>Барбизона</a:t>
            </a:r>
            <a:r>
              <a:rPr lang="ru-RU" sz="2000" dirty="0"/>
              <a:t>, мастера школы работали во многих районах Иль-де-Франса, Пикардии, Нормандии, Бургундии, Оверни, Дофине и других, </a:t>
            </a:r>
            <a:r>
              <a:rPr lang="ru-RU" sz="2000" b="1" dirty="0"/>
              <a:t>стремясь к индивидуализации пейзажных мотивов, к изображению многообразных состояний природы, света и воздуха</a:t>
            </a:r>
            <a:r>
              <a:rPr lang="ru-RU" sz="2000" b="1" dirty="0" smtClean="0"/>
              <a:t>.</a:t>
            </a:r>
            <a:endParaRPr lang="en-US" sz="2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1186471"/>
            <a:ext cx="5284992" cy="4016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5246" y="5203065"/>
            <a:ext cx="3858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Ж. Ф. Милле. </a:t>
            </a:r>
            <a:endParaRPr lang="ru-RU" sz="2000" dirty="0" smtClean="0"/>
          </a:p>
          <a:p>
            <a:pPr algn="ctr"/>
            <a:r>
              <a:rPr lang="ru-RU" sz="2000" dirty="0" smtClean="0"/>
              <a:t>Сборщицы </a:t>
            </a:r>
            <a:r>
              <a:rPr lang="ru-RU" sz="2000" dirty="0"/>
              <a:t>колосьев. 1857 г.</a:t>
            </a:r>
          </a:p>
        </p:txBody>
      </p:sp>
    </p:spTree>
    <p:extLst>
      <p:ext uri="{BB962C8B-B14F-4D97-AF65-F5344CB8AC3E}">
        <p14:creationId xmlns="" xmlns:p14="http://schemas.microsoft.com/office/powerpoint/2010/main" val="391657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093" y="658229"/>
            <a:ext cx="55109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dirty="0"/>
              <a:t>Барбизонцы придавали большое значение художественному обобщению, одухотворённости пейзажа, его эмоциональной и зрительной цельности, связи природы с повседневной жизнью простых людей. </a:t>
            </a:r>
            <a:endParaRPr lang="en-US" sz="2000" dirty="0"/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Работа </a:t>
            </a:r>
            <a:r>
              <a:rPr lang="ru-RU" sz="2000" dirty="0"/>
              <a:t>с натуры над этюдом, а подчас и над картиной, тесное общение художника с природой сочетались у барбизонцев с тягой к эпической широте образа (иногда не чуждого своеобразной романтизации и героичности), а камерные картины чередовались с большими пейзажными полотнами. 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3" y="1177584"/>
            <a:ext cx="5612999" cy="42242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363" y="5582654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Теодор Руссо. Лес Фонтенбло. </a:t>
            </a:r>
            <a:endParaRPr lang="ru-RU" sz="2000" dirty="0" smtClean="0"/>
          </a:p>
          <a:p>
            <a:pPr algn="ctr"/>
            <a:r>
              <a:rPr lang="ru-RU" sz="2000" dirty="0" smtClean="0"/>
              <a:t>Утро</a:t>
            </a:r>
            <a:r>
              <a:rPr lang="ru-RU" sz="2000" dirty="0"/>
              <a:t>. 1848-1850</a:t>
            </a:r>
          </a:p>
        </p:txBody>
      </p:sp>
    </p:spTree>
    <p:extLst>
      <p:ext uri="{BB962C8B-B14F-4D97-AF65-F5344CB8AC3E}">
        <p14:creationId xmlns="" xmlns:p14="http://schemas.microsoft.com/office/powerpoint/2010/main" val="315888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225" y="156312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/>
              <a:t>Барбизонская школа систематично разработала </a:t>
            </a:r>
            <a:r>
              <a:rPr lang="ru-RU" sz="2000" b="1" dirty="0"/>
              <a:t>методику тональной живописи, сдержанной и нередко почти монохромной</a:t>
            </a:r>
            <a:r>
              <a:rPr lang="ru-RU" sz="2000" dirty="0"/>
              <a:t>, богатой тонкими </a:t>
            </a:r>
            <a:r>
              <a:rPr lang="ru-RU" sz="2000" dirty="0" err="1"/>
              <a:t>валёрами</a:t>
            </a:r>
            <a:r>
              <a:rPr lang="ru-RU" sz="2000" dirty="0"/>
              <a:t>, световыми и цветовыми нюансами; спокойные коричневые, бурые, зелёные тона оживляются отдельными звонкими акцентами. 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Композиция </a:t>
            </a:r>
            <a:r>
              <a:rPr lang="ru-RU" sz="2000"/>
              <a:t>пейзажей </a:t>
            </a:r>
            <a:r>
              <a:rPr lang="ru-RU" sz="2000" smtClean="0"/>
              <a:t>Барбизонской школы </a:t>
            </a:r>
            <a:r>
              <a:rPr lang="ru-RU" sz="2000" dirty="0"/>
              <a:t>естественна, но тщательно построена и уравновешена.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15" y="657050"/>
            <a:ext cx="3833613" cy="4916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61153" y="5573658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/>
              <a:t>Вергилио</a:t>
            </a:r>
            <a:r>
              <a:rPr lang="ru-RU" sz="2000" dirty="0" smtClean="0"/>
              <a:t> </a:t>
            </a:r>
            <a:r>
              <a:rPr lang="ru-RU" sz="2000" dirty="0" err="1" smtClean="0"/>
              <a:t>Диаз</a:t>
            </a:r>
            <a:r>
              <a:rPr lang="ru-RU" sz="2000" dirty="0" smtClean="0"/>
              <a:t> дела Пенья. </a:t>
            </a:r>
          </a:p>
          <a:p>
            <a:pPr algn="ctr"/>
            <a:r>
              <a:rPr lang="ru-RU" sz="2000" dirty="0" smtClean="0"/>
              <a:t>Старая </a:t>
            </a:r>
            <a:r>
              <a:rPr lang="ru-RU" sz="2000" dirty="0"/>
              <a:t>мельница около </a:t>
            </a:r>
            <a:r>
              <a:rPr lang="ru-RU" sz="2000" dirty="0" err="1"/>
              <a:t>Барбизона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9160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178" y="1132198"/>
            <a:ext cx="1104095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Академизм</a:t>
            </a:r>
            <a:r>
              <a:rPr lang="ru-RU" sz="2000" b="1" dirty="0" smtClean="0"/>
              <a:t> </a:t>
            </a:r>
            <a:r>
              <a:rPr lang="ru-RU" sz="2000" dirty="0" smtClean="0"/>
              <a:t>-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от фр. </a:t>
            </a:r>
            <a:r>
              <a:rPr lang="ru-RU" sz="2000" dirty="0" err="1"/>
              <a:t>academisme</a:t>
            </a:r>
            <a:r>
              <a:rPr lang="ru-RU" sz="2000" dirty="0"/>
              <a:t>) – направление в европейской живописи XVI-XIX вв. Базировалось на следовании догмам классического искусства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algn="ctr"/>
            <a:r>
              <a:rPr lang="ru-RU" sz="2000" b="1" dirty="0" smtClean="0"/>
              <a:t>Основные черты направления.</a:t>
            </a:r>
          </a:p>
          <a:p>
            <a:pPr algn="ctr"/>
            <a:endParaRPr lang="ru-RU" sz="2000" b="1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Художники </a:t>
            </a:r>
            <a:r>
              <a:rPr lang="ru-RU" sz="2000" dirty="0"/>
              <a:t>огромное внимание уделяли классическому рисунку, а также умению грамотно построить композицию и перспективу.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Для </a:t>
            </a:r>
            <a:r>
              <a:rPr lang="ru-RU" sz="2000" dirty="0"/>
              <a:t>академизма </a:t>
            </a:r>
            <a:r>
              <a:rPr lang="ru-RU" sz="2000" dirty="0" smtClean="0"/>
              <a:t>характерна </a:t>
            </a:r>
            <a:r>
              <a:rPr lang="ru-RU" sz="2000" dirty="0"/>
              <a:t>идеализации образа, скрупулезная проработка деталей и виртуозное исполнение при общей поверхностности замысла.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Среди первых живописцев – приверженцев данного направления живописи можно назвать </a:t>
            </a:r>
            <a:r>
              <a:rPr lang="ru-RU" sz="2000" b="1" dirty="0"/>
              <a:t>итальянских мастеров братьев </a:t>
            </a:r>
            <a:r>
              <a:rPr lang="ru-RU" sz="2000" b="1" dirty="0" err="1"/>
              <a:t>Лодовико</a:t>
            </a:r>
            <a:r>
              <a:rPr lang="ru-RU" sz="2000" b="1" dirty="0"/>
              <a:t> Карраччи </a:t>
            </a:r>
            <a:r>
              <a:rPr lang="ru-RU" sz="2000" dirty="0"/>
              <a:t>(1555-1618 гг.), </a:t>
            </a:r>
            <a:r>
              <a:rPr lang="ru-RU" sz="2000" b="1" dirty="0" err="1"/>
              <a:t>Агостино</a:t>
            </a:r>
            <a:r>
              <a:rPr lang="ru-RU" sz="2000" b="1" dirty="0"/>
              <a:t> Карраччи </a:t>
            </a:r>
            <a:r>
              <a:rPr lang="ru-RU" sz="2000" dirty="0"/>
              <a:t>(1557-1602 г.), </a:t>
            </a:r>
            <a:r>
              <a:rPr lang="ru-RU" sz="2000" b="1" dirty="0" err="1"/>
              <a:t>Аннибале</a:t>
            </a:r>
            <a:r>
              <a:rPr lang="ru-RU" sz="2000" b="1" dirty="0"/>
              <a:t> Карраччи </a:t>
            </a:r>
            <a:r>
              <a:rPr lang="ru-RU" sz="2000" dirty="0"/>
              <a:t>(1560-1609 гг.). Братья создали в Болонье школу живописи – «Академию вступивших на правильный путь (</a:t>
            </a:r>
            <a:r>
              <a:rPr lang="ru-RU" sz="2000" dirty="0" err="1"/>
              <a:t>Academia</a:t>
            </a:r>
            <a:r>
              <a:rPr lang="ru-RU" sz="2000" dirty="0"/>
              <a:t> </a:t>
            </a:r>
            <a:r>
              <a:rPr lang="ru-RU" sz="2000" dirty="0" err="1"/>
              <a:t>degli</a:t>
            </a:r>
            <a:r>
              <a:rPr lang="ru-RU" sz="2000" dirty="0"/>
              <a:t> </a:t>
            </a:r>
            <a:r>
              <a:rPr lang="ru-RU" sz="2000" dirty="0" err="1"/>
              <a:t>Incamminati</a:t>
            </a:r>
            <a:r>
              <a:rPr lang="ru-RU" sz="2000" dirty="0"/>
              <a:t>), ставшую центром художественного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6404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247" y="542284"/>
            <a:ext cx="45462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Преподаватели </a:t>
            </a:r>
            <a:r>
              <a:rPr lang="ru-RU" sz="2000" dirty="0"/>
              <a:t>Академии брали за основу обучения наблюдение за природой, подражание великим Микеланджело, Рафаэлю, Тициану, </a:t>
            </a:r>
            <a:r>
              <a:rPr lang="ru-RU" sz="2000" dirty="0" err="1"/>
              <a:t>Корреджо</a:t>
            </a:r>
            <a:r>
              <a:rPr lang="ru-RU" sz="2000" dirty="0"/>
              <a:t> и др.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r>
              <a:rPr lang="ru-RU" sz="2000" dirty="0" smtClean="0"/>
              <a:t>Дальнейшее </a:t>
            </a:r>
            <a:r>
              <a:rPr lang="ru-RU" sz="2000" dirty="0"/>
              <a:t>распространение академизма связано также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с </a:t>
            </a:r>
            <a:r>
              <a:rPr lang="ru-RU" sz="2000" dirty="0"/>
              <a:t>работой </a:t>
            </a:r>
            <a:r>
              <a:rPr lang="ru-RU" sz="2000" b="1" dirty="0"/>
              <a:t>французской</a:t>
            </a:r>
            <a:r>
              <a:rPr lang="ru-RU" sz="2000" dirty="0"/>
              <a:t> </a:t>
            </a:r>
            <a:r>
              <a:rPr lang="ru-RU" sz="2000" b="1" dirty="0"/>
              <a:t>Королевской академии живописи и скульптуры</a:t>
            </a:r>
            <a:r>
              <a:rPr lang="ru-RU" sz="2000" dirty="0"/>
              <a:t>, открытой в 1648 году в Париже, и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с </a:t>
            </a:r>
            <a:r>
              <a:rPr lang="ru-RU" sz="2000" dirty="0"/>
              <a:t>российской «Академией трех знатнейших художеств», которая с 1757 года работала в Петербурге.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6" y="1710855"/>
            <a:ext cx="6555347" cy="273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1069" y="45611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Галерея Палаццо </a:t>
            </a:r>
            <a:r>
              <a:rPr lang="ru-RU" dirty="0" err="1"/>
              <a:t>Фарнезе</a:t>
            </a:r>
            <a:r>
              <a:rPr lang="ru-RU" dirty="0"/>
              <a:t> в Риме. </a:t>
            </a:r>
            <a:endParaRPr lang="ru-RU" dirty="0" smtClean="0"/>
          </a:p>
          <a:p>
            <a:pPr algn="ctr"/>
            <a:r>
              <a:rPr lang="ru-RU" dirty="0" err="1" smtClean="0"/>
              <a:t>Аннибале</a:t>
            </a:r>
            <a:r>
              <a:rPr lang="ru-RU" dirty="0" smtClean="0"/>
              <a:t> </a:t>
            </a:r>
            <a:r>
              <a:rPr lang="ru-RU" dirty="0"/>
              <a:t>Карраччи</a:t>
            </a:r>
          </a:p>
        </p:txBody>
      </p:sp>
    </p:spTree>
    <p:extLst>
      <p:ext uri="{BB962C8B-B14F-4D97-AF65-F5344CB8AC3E}">
        <p14:creationId xmlns="" xmlns:p14="http://schemas.microsoft.com/office/powerpoint/2010/main" val="57044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9577" y="558368"/>
            <a:ext cx="66583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/>
              <a:t>Система обучения, которая бралась за основу в каждой из трёх академий, </a:t>
            </a:r>
            <a:r>
              <a:rPr lang="ru-RU" sz="2000" b="1" dirty="0"/>
              <a:t>основывалась на достижениях художников античной эпохи и эпохи Возрождения</a:t>
            </a:r>
            <a:r>
              <a:rPr lang="ru-RU" sz="2000" dirty="0"/>
              <a:t>; стиль, присущий произведениям мастеров этих эпох, был признан идеальным.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/>
              <a:t>Сам термин «академизм» говорил о связи с античной культурой (Платоновская Академия – школа, организованная Платоном в 380-х гг. до н.э. вблизи Афин на месте захоронения мифического героя </a:t>
            </a:r>
            <a:r>
              <a:rPr lang="ru-RU" sz="2000" dirty="0" err="1"/>
              <a:t>Академа</a:t>
            </a:r>
            <a:r>
              <a:rPr lang="ru-RU" sz="2000" dirty="0" smtClean="0"/>
              <a:t>).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/>
              <a:t>Произведения академистов отличались </a:t>
            </a:r>
            <a:r>
              <a:rPr lang="ru-RU" sz="2000" b="1" dirty="0"/>
              <a:t>поверхностным замыслом, но характеризовались виртуозным уровнем исполнения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9802" y="5509724"/>
            <a:ext cx="433159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700"/>
              </a:lnSpc>
            </a:pPr>
            <a:r>
              <a:rPr lang="ru-RU" dirty="0" smtClean="0"/>
              <a:t>Адольф Вильям </a:t>
            </a:r>
            <a:r>
              <a:rPr lang="ru-RU" dirty="0" err="1" smtClean="0"/>
              <a:t>Бугро</a:t>
            </a:r>
            <a:r>
              <a:rPr lang="ru-RU" dirty="0" smtClean="0"/>
              <a:t>.</a:t>
            </a:r>
          </a:p>
          <a:p>
            <a:pPr algn="ctr" fontAlgn="base">
              <a:lnSpc>
                <a:spcPts val="1700"/>
              </a:lnSpc>
            </a:pPr>
            <a:r>
              <a:rPr lang="ru-RU" dirty="0" smtClean="0"/>
              <a:t>Богородица </a:t>
            </a:r>
            <a:r>
              <a:rPr lang="ru-RU" dirty="0"/>
              <a:t>и Ангелы играющие </a:t>
            </a:r>
            <a:r>
              <a:rPr lang="ru-RU" dirty="0" smtClean="0"/>
              <a:t>музыку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69" y="558368"/>
            <a:ext cx="3339922" cy="4881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43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349" y="685934"/>
            <a:ext cx="7186412" cy="511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dirty="0"/>
              <a:t>Лидером европейского академизма называют французского живописца </a:t>
            </a:r>
            <a:r>
              <a:rPr lang="ru-RU" sz="2000" b="1" dirty="0"/>
              <a:t>Жана </a:t>
            </a:r>
            <a:r>
              <a:rPr lang="ru-RU" sz="2000" b="1" dirty="0" err="1"/>
              <a:t>Энгра</a:t>
            </a:r>
            <a:r>
              <a:rPr lang="ru-RU" sz="2000" b="1" dirty="0"/>
              <a:t> </a:t>
            </a:r>
            <a:r>
              <a:rPr lang="ru-RU" sz="2000" dirty="0"/>
              <a:t>(1780-1867 гг.). Работы </a:t>
            </a:r>
            <a:r>
              <a:rPr lang="ru-RU" sz="2000" dirty="0" err="1"/>
              <a:t>Энгра</a:t>
            </a:r>
            <a:r>
              <a:rPr lang="ru-RU" sz="2000" dirty="0"/>
              <a:t> в основном связаны с мифологической темой и историей античности</a:t>
            </a:r>
            <a:r>
              <a:rPr lang="ru-RU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Обращение </a:t>
            </a:r>
            <a:r>
              <a:rPr lang="ru-RU" sz="2000" dirty="0"/>
              <a:t>к мифологии и античности означало для художника восхищение идеальной безупречностью силы, красоты и чистоты образов.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Другие </a:t>
            </a:r>
            <a:r>
              <a:rPr lang="ru-RU" sz="2000" dirty="0"/>
              <a:t>представители европейского академизма в живописи - </a:t>
            </a:r>
            <a:r>
              <a:rPr lang="ru-RU" sz="2000" b="1" dirty="0"/>
              <a:t>Уильям </a:t>
            </a:r>
            <a:r>
              <a:rPr lang="ru-RU" sz="2000" b="1" dirty="0" err="1"/>
              <a:t>Бугро</a:t>
            </a:r>
            <a:r>
              <a:rPr lang="ru-RU" sz="2000" b="1" dirty="0"/>
              <a:t>, Шарль </a:t>
            </a:r>
            <a:r>
              <a:rPr lang="ru-RU" sz="2000" b="1" dirty="0" err="1"/>
              <a:t>Барг</a:t>
            </a:r>
            <a:r>
              <a:rPr lang="ru-RU" sz="2000" b="1" dirty="0"/>
              <a:t>, Шарль </a:t>
            </a:r>
            <a:r>
              <a:rPr lang="ru-RU" sz="2000" b="1" dirty="0" err="1"/>
              <a:t>Глэйр</a:t>
            </a:r>
            <a:r>
              <a:rPr lang="ru-RU" sz="2000" b="1" dirty="0"/>
              <a:t> (Франция), </a:t>
            </a:r>
            <a:r>
              <a:rPr lang="ru-RU" sz="2000" b="1" dirty="0" err="1"/>
              <a:t>Луиджи</a:t>
            </a:r>
            <a:r>
              <a:rPr lang="ru-RU" sz="2000" b="1" dirty="0"/>
              <a:t> </a:t>
            </a:r>
            <a:r>
              <a:rPr lang="ru-RU" sz="2000" b="1" dirty="0" err="1"/>
              <a:t>Муссини</a:t>
            </a:r>
            <a:r>
              <a:rPr lang="ru-RU" sz="2000" b="1" dirty="0"/>
              <a:t> (Италия).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7" y="685934"/>
            <a:ext cx="3333750" cy="5048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70761" y="5807582"/>
            <a:ext cx="372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Жан </a:t>
            </a:r>
            <a:r>
              <a:rPr lang="ru-RU" dirty="0"/>
              <a:t>Огюст </a:t>
            </a:r>
            <a:r>
              <a:rPr lang="ru-RU" dirty="0" err="1"/>
              <a:t>Энгр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Купальщица </a:t>
            </a:r>
            <a:r>
              <a:rPr lang="ru-RU" dirty="0" err="1" smtClean="0"/>
              <a:t>Вольпенсон</a:t>
            </a:r>
            <a:r>
              <a:rPr lang="ru-RU" dirty="0" smtClean="0"/>
              <a:t>. </a:t>
            </a:r>
            <a:r>
              <a:rPr lang="ru-RU" dirty="0"/>
              <a:t>1808</a:t>
            </a:r>
          </a:p>
        </p:txBody>
      </p:sp>
    </p:spTree>
    <p:extLst>
      <p:ext uri="{BB962C8B-B14F-4D97-AF65-F5344CB8AC3E}">
        <p14:creationId xmlns="" xmlns:p14="http://schemas.microsoft.com/office/powerpoint/2010/main" val="335689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08" y="472249"/>
            <a:ext cx="2954941" cy="52366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6995" y="5808365"/>
            <a:ext cx="3550064" cy="53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700"/>
              </a:lnSpc>
            </a:pPr>
            <a:r>
              <a:rPr lang="ru-RU" sz="2000" dirty="0" smtClean="0"/>
              <a:t>Адольф Вильям </a:t>
            </a:r>
            <a:r>
              <a:rPr lang="ru-RU" sz="2000" dirty="0" err="1" smtClean="0"/>
              <a:t>Бугро</a:t>
            </a:r>
            <a:r>
              <a:rPr lang="ru-RU" sz="2000" dirty="0" smtClean="0"/>
              <a:t>. </a:t>
            </a:r>
          </a:p>
          <a:p>
            <a:pPr algn="ctr" fontAlgn="base">
              <a:lnSpc>
                <a:spcPts val="1700"/>
              </a:lnSpc>
            </a:pPr>
            <a:r>
              <a:rPr lang="ru-RU" sz="2000" dirty="0" smtClean="0"/>
              <a:t>Вакханка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9" y="1371600"/>
            <a:ext cx="2880810" cy="3962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100" y="5784767"/>
            <a:ext cx="2868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Шарль </a:t>
            </a:r>
            <a:r>
              <a:rPr lang="ru-RU" sz="2000" dirty="0" err="1"/>
              <a:t>Барг</a:t>
            </a:r>
            <a:r>
              <a:rPr lang="ru-RU" sz="2000" dirty="0"/>
              <a:t>. Стражи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9" y="510662"/>
            <a:ext cx="3480447" cy="51616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8558" y="5739239"/>
            <a:ext cx="3150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Адольф Вильям </a:t>
            </a:r>
            <a:r>
              <a:rPr lang="ru-RU" sz="2000" dirty="0" err="1" smtClean="0"/>
              <a:t>Бугро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Прелестная </a:t>
            </a:r>
            <a:r>
              <a:rPr lang="ru-RU" sz="2000" dirty="0"/>
              <a:t>ноша</a:t>
            </a:r>
          </a:p>
        </p:txBody>
      </p:sp>
    </p:spTree>
    <p:extLst>
      <p:ext uri="{BB962C8B-B14F-4D97-AF65-F5344CB8AC3E}">
        <p14:creationId xmlns="" xmlns:p14="http://schemas.microsoft.com/office/powerpoint/2010/main" val="229678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390" y="1067805"/>
            <a:ext cx="43621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Натурализм</a:t>
            </a:r>
            <a:r>
              <a:rPr lang="ru-RU" sz="2000" dirty="0" smtClean="0"/>
              <a:t> - </a:t>
            </a:r>
            <a:r>
              <a:rPr lang="ru-RU" sz="2000" dirty="0"/>
              <a:t>(от лат. </a:t>
            </a:r>
            <a:r>
              <a:rPr lang="ru-RU" sz="2000" i="1" dirty="0" err="1"/>
              <a:t>naturа</a:t>
            </a:r>
            <a:r>
              <a:rPr lang="ru-RU" sz="2000" dirty="0"/>
              <a:t> </a:t>
            </a:r>
            <a:r>
              <a:rPr lang="ru-RU" sz="2000" dirty="0" smtClean="0"/>
              <a:t>- </a:t>
            </a:r>
            <a:r>
              <a:rPr lang="ru-RU" sz="2000" dirty="0"/>
              <a:t>«природа») </a:t>
            </a:r>
            <a:r>
              <a:rPr lang="ru-RU" sz="2000" dirty="0" smtClean="0"/>
              <a:t>- </a:t>
            </a:r>
            <a:r>
              <a:rPr lang="ru-RU" sz="2000" dirty="0"/>
              <a:t>поздний этап развития французской реалистической </a:t>
            </a:r>
            <a:r>
              <a:rPr lang="ru-RU" sz="2000" dirty="0" smtClean="0"/>
              <a:t>живописи в</a:t>
            </a:r>
            <a:r>
              <a:rPr lang="ru-RU" sz="2000" dirty="0"/>
              <a:t> 1870-е годы.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Натуралистами </a:t>
            </a:r>
            <a:r>
              <a:rPr lang="ru-RU" sz="2000" dirty="0"/>
              <a:t>называли бывших художников-академистов, которые стремились как можно более точно, фотографично запечатлеть современную действительность, в частности, повседневную жизнь </a:t>
            </a:r>
            <a:r>
              <a:rPr lang="ru-RU" sz="2000" dirty="0" smtClean="0"/>
              <a:t>крестьян </a:t>
            </a:r>
            <a:r>
              <a:rPr lang="ru-RU" sz="2000" dirty="0"/>
              <a:t>и </a:t>
            </a:r>
            <a:r>
              <a:rPr lang="ru-RU" sz="2000" dirty="0" smtClean="0"/>
              <a:t>рабочих.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15" y="845292"/>
            <a:ext cx="6356861" cy="5030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30210" y="5892163"/>
            <a:ext cx="4243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Д.Р</a:t>
            </a:r>
            <a:r>
              <a:rPr lang="ru-RU" sz="2000" dirty="0"/>
              <a:t>. </a:t>
            </a:r>
            <a:r>
              <a:rPr lang="ru-RU" sz="2000" dirty="0" err="1"/>
              <a:t>Найт</a:t>
            </a:r>
            <a:r>
              <a:rPr lang="ru-RU" sz="2000" dirty="0"/>
              <a:t>. </a:t>
            </a:r>
            <a:r>
              <a:rPr lang="ru-RU" sz="2000" dirty="0" smtClean="0"/>
              <a:t>Окликая </a:t>
            </a:r>
            <a:r>
              <a:rPr lang="ru-RU" sz="2000" dirty="0"/>
              <a:t>паромщика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4119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9200" y="4352190"/>
            <a:ext cx="4153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Фернан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Пелес</a:t>
            </a:r>
            <a:r>
              <a:rPr lang="ru-RU" sz="2000" dirty="0" smtClean="0"/>
              <a:t>. Бродячий цирк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24536" y="642828"/>
            <a:ext cx="50972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Картина произвела большое впечатление и на публику, и на критиков. Ее главная тема - мрачный контраст между целью развлечения публики заезжей цирковой труппой, и настоящей меланхолией и глубоким одиночеством самих артистов.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Полотно состоит как бы из нескольких мини-историй, каждая из которых имеет свой сюжет. В левой части - единственный на картине контакт между персонажами: девочка смотрит на уставшего или плачущего мальчугана. Не случайно, наверное, что эта визуальная связь отдана самым младшим членам труппы, которые еще не успели очерстветь.</a:t>
            </a:r>
            <a:endParaRPr lang="ru-RU" sz="2000" dirty="0"/>
          </a:p>
        </p:txBody>
      </p:sp>
      <p:pic>
        <p:nvPicPr>
          <p:cNvPr id="5" name="Рисунок 4" descr="Пел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53702"/>
            <a:ext cx="6537495" cy="2562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5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0" y="674444"/>
            <a:ext cx="6633056" cy="49665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4506" y="5781472"/>
            <a:ext cx="5182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Л. </a:t>
            </a:r>
            <a:r>
              <a:rPr lang="ru-RU" sz="2000" dirty="0" err="1"/>
              <a:t>Лермит</a:t>
            </a:r>
            <a:r>
              <a:rPr lang="ru-RU" sz="2000" dirty="0"/>
              <a:t>. </a:t>
            </a:r>
            <a:r>
              <a:rPr lang="ru-RU" sz="2000" dirty="0" smtClean="0"/>
              <a:t>Выдача </a:t>
            </a:r>
            <a:r>
              <a:rPr lang="ru-RU" sz="2000" dirty="0"/>
              <a:t>жалованья </a:t>
            </a:r>
            <a:r>
              <a:rPr lang="ru-RU" sz="2000" dirty="0" smtClean="0"/>
              <a:t>жнецам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95049" y="5640944"/>
            <a:ext cx="3098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Жюль </a:t>
            </a:r>
            <a:r>
              <a:rPr lang="ru-RU" sz="2000" dirty="0" err="1"/>
              <a:t>Бастьен-Лепаж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Дети рыбака</a:t>
            </a:r>
            <a:endParaRPr lang="ru-RU" sz="2000" dirty="0"/>
          </a:p>
        </p:txBody>
      </p:sp>
      <p:pic>
        <p:nvPicPr>
          <p:cNvPr id="6" name="Рисунок 5" descr="Лепаж. Дети рыба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54" y="823535"/>
            <a:ext cx="3496960" cy="4837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04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319</TotalTime>
  <Words>765</Words>
  <Application>Microsoft Office PowerPoint</Application>
  <PresentationFormat>Произвольный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Savon</vt:lpstr>
      <vt:lpstr>Реализм в искусстве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Реализм в искусстве</dc:title>
  <dc:creator>Пользователь Windows</dc:creator>
  <cp:lastModifiedBy>Валерий Бекишев</cp:lastModifiedBy>
  <cp:revision>67</cp:revision>
  <dcterms:created xsi:type="dcterms:W3CDTF">2019-09-26T13:52:43Z</dcterms:created>
  <dcterms:modified xsi:type="dcterms:W3CDTF">2020-12-07T04:49:53Z</dcterms:modified>
</cp:coreProperties>
</file>