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0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0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0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387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0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9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8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38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0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9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9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62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1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0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9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9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AAC492-F966-466C-A4EB-71DABC2A86C5}" type="datetimeFigureOut">
              <a:rPr lang="ru-RU" smtClean="0"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91B6E-4959-4174-B91B-7A15C04B4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180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164702" cy="3329581"/>
          </a:xfrm>
        </p:spPr>
        <p:txBody>
          <a:bodyPr/>
          <a:lstStyle/>
          <a:p>
            <a:r>
              <a:rPr lang="ru-RU" sz="6000" dirty="0" smtClean="0"/>
              <a:t>Русская скульптура первой половины </a:t>
            </a:r>
            <a:r>
              <a:rPr lang="en-US" sz="6000" dirty="0" smtClean="0"/>
              <a:t>XIX</a:t>
            </a:r>
            <a:r>
              <a:rPr lang="ru-RU" sz="6000" dirty="0" smtClean="0"/>
              <a:t> в.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Бекишева Аксинья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95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84" y="2228782"/>
            <a:ext cx="46590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Последним произведением </a:t>
            </a:r>
            <a:r>
              <a:rPr lang="ru-RU" sz="2400" dirty="0" err="1"/>
              <a:t>Монферрана</a:t>
            </a:r>
            <a:r>
              <a:rPr lang="ru-RU" sz="2400" dirty="0"/>
              <a:t> был </a:t>
            </a:r>
            <a:r>
              <a:rPr lang="ru-RU" sz="2400" b="1" dirty="0"/>
              <a:t>проект петербургского монумента императора Николая I, </a:t>
            </a:r>
            <a:r>
              <a:rPr lang="ru-RU" sz="2400" dirty="0"/>
              <a:t>который, однако, </a:t>
            </a:r>
            <a:r>
              <a:rPr lang="ru-RU" sz="2400" dirty="0" smtClean="0"/>
              <a:t>достроили другие авторы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23017" y="5959425"/>
            <a:ext cx="411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Николаю I. 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32" y="1353965"/>
            <a:ext cx="6766560" cy="450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2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92961"/>
            <a:ext cx="2963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Ани́чков</a:t>
            </a:r>
            <a:r>
              <a:rPr lang="ru-RU" sz="2000" b="1" dirty="0"/>
              <a:t> </a:t>
            </a:r>
            <a:r>
              <a:rPr lang="ru-RU" sz="2000" b="1" dirty="0" smtClean="0"/>
              <a:t>мост</a:t>
            </a:r>
            <a:r>
              <a:rPr lang="ru-RU" sz="2000" dirty="0"/>
              <a:t> </a:t>
            </a:r>
            <a:r>
              <a:rPr lang="ru-RU" sz="2000" dirty="0" smtClean="0"/>
              <a:t>-</a:t>
            </a:r>
            <a:r>
              <a:rPr lang="ru-RU" sz="2000" dirty="0"/>
              <a:t> арочный мост через реку Фонтанку в </a:t>
            </a:r>
            <a:endParaRPr lang="ru-RU" sz="2000" dirty="0" smtClean="0"/>
          </a:p>
          <a:p>
            <a:r>
              <a:rPr lang="ru-RU" sz="2000" dirty="0" smtClean="0"/>
              <a:t>Центральном </a:t>
            </a:r>
            <a:r>
              <a:rPr lang="ru-RU" sz="2000" dirty="0"/>
              <a:t>районе Санкт-Петербурга, соединяющий </a:t>
            </a:r>
            <a:endParaRPr lang="ru-RU" sz="2000" dirty="0" smtClean="0"/>
          </a:p>
          <a:p>
            <a:r>
              <a:rPr lang="ru-RU" sz="2000" dirty="0" smtClean="0"/>
              <a:t>Спасский</a:t>
            </a:r>
            <a:r>
              <a:rPr lang="ru-RU" sz="2000" dirty="0"/>
              <a:t> и </a:t>
            </a:r>
            <a:endParaRPr lang="ru-RU" sz="2000" dirty="0" smtClean="0"/>
          </a:p>
          <a:p>
            <a:r>
              <a:rPr lang="ru-RU" sz="2000" dirty="0" smtClean="0"/>
              <a:t>Безымянный</a:t>
            </a:r>
            <a:r>
              <a:rPr lang="ru-RU" sz="2000" dirty="0"/>
              <a:t> острова.  </a:t>
            </a:r>
            <a:endParaRPr lang="ru-RU" sz="2000" dirty="0" smtClean="0"/>
          </a:p>
          <a:p>
            <a:endParaRPr lang="ru-RU" sz="2000" b="1" dirty="0"/>
          </a:p>
          <a:p>
            <a:r>
              <a:rPr lang="ru-RU" sz="2000" b="1" dirty="0" smtClean="0"/>
              <a:t>Скульптор Пётр </a:t>
            </a:r>
            <a:r>
              <a:rPr lang="ru-RU" sz="2000" b="1" dirty="0"/>
              <a:t>Карлович </a:t>
            </a:r>
            <a:r>
              <a:rPr lang="ru-RU" sz="2000" b="1" dirty="0" err="1"/>
              <a:t>Клодт</a:t>
            </a:r>
            <a:r>
              <a:rPr lang="ru-RU" sz="2000" dirty="0"/>
              <a:t> </a:t>
            </a:r>
            <a:r>
              <a:rPr lang="ru-RU" sz="2000" dirty="0" smtClean="0"/>
              <a:t>(1805-1867). </a:t>
            </a:r>
          </a:p>
          <a:p>
            <a:r>
              <a:rPr lang="ru-RU" sz="2000" dirty="0" smtClean="0"/>
              <a:t>Скульптурные группы </a:t>
            </a:r>
            <a:r>
              <a:rPr lang="ru-RU" sz="2000" b="1" dirty="0"/>
              <a:t>Укрощение коня </a:t>
            </a:r>
            <a:r>
              <a:rPr lang="ru-RU" sz="2000" b="1" dirty="0" smtClean="0"/>
              <a:t>человеком (1839-1841)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6" y="329487"/>
            <a:ext cx="3718054" cy="3347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84" y="329487"/>
            <a:ext cx="4400342" cy="2922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35" y="3819260"/>
            <a:ext cx="3896136" cy="2922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00" y="3335080"/>
            <a:ext cx="4541710" cy="34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4" y="1106771"/>
            <a:ext cx="5946062" cy="42737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5118" y="5376539"/>
            <a:ext cx="341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Аничков мост в 1850-х годах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00" y="1446015"/>
            <a:ext cx="5461267" cy="3814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06066" y="5376539"/>
            <a:ext cx="598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Общий вид Аничкова моста через реку Фонтанку</a:t>
            </a:r>
          </a:p>
        </p:txBody>
      </p:sp>
    </p:spTree>
    <p:extLst>
      <p:ext uri="{BB962C8B-B14F-4D97-AF65-F5344CB8AC3E}">
        <p14:creationId xmlns:p14="http://schemas.microsoft.com/office/powerpoint/2010/main" val="96762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892" y="80225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effectLst/>
              </a:rPr>
              <a:t>Начало </a:t>
            </a:r>
            <a:r>
              <a:rPr lang="en-US" sz="2400" b="0" i="0" dirty="0" smtClean="0">
                <a:effectLst/>
              </a:rPr>
              <a:t>XIX</a:t>
            </a:r>
            <a:r>
              <a:rPr lang="ru-RU" sz="2400" b="0" i="0" dirty="0" smtClean="0">
                <a:effectLst/>
              </a:rPr>
              <a:t> века в России связано с </a:t>
            </a:r>
            <a:r>
              <a:rPr lang="ru-RU" sz="2400" b="1" i="0" dirty="0" smtClean="0">
                <a:effectLst/>
              </a:rPr>
              <a:t>ростом национального и патриотического самосознания. </a:t>
            </a:r>
          </a:p>
          <a:p>
            <a:endParaRPr lang="ru-RU" sz="2400" b="1" dirty="0"/>
          </a:p>
          <a:p>
            <a:r>
              <a:rPr lang="ru-RU" sz="2400" b="1" i="0" dirty="0" smtClean="0">
                <a:effectLst/>
              </a:rPr>
              <a:t>Война с Наполеоном стимулировала всплеск гражданских чувств населения. </a:t>
            </a:r>
          </a:p>
          <a:p>
            <a:endParaRPr lang="ru-RU" sz="2400" dirty="0"/>
          </a:p>
          <a:p>
            <a:r>
              <a:rPr lang="ru-RU" sz="2400" b="0" i="0" dirty="0" smtClean="0">
                <a:effectLst/>
              </a:rPr>
              <a:t>В искусстве это выразилось в новом стиле </a:t>
            </a:r>
            <a:r>
              <a:rPr lang="ru-RU" sz="2400" b="1" i="0" dirty="0" smtClean="0">
                <a:effectLst/>
              </a:rPr>
              <a:t>ампир</a:t>
            </a:r>
            <a:r>
              <a:rPr lang="ru-RU" sz="2400" b="0" i="0" dirty="0" smtClean="0">
                <a:effectLst/>
              </a:rPr>
              <a:t>, который во многом был схож с классицизмом и отличался большей пышностью и декоративностью.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92" y="1251858"/>
            <a:ext cx="5398226" cy="35988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02322" y="4930949"/>
            <a:ext cx="418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Здание Биржи. 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57711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65" y="663752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effectLst/>
              </a:rPr>
              <a:t>Пластические фигуры, украшающие </a:t>
            </a:r>
            <a:r>
              <a:rPr lang="ru-RU" sz="2400" b="1" i="0" dirty="0" smtClean="0">
                <a:effectLst/>
              </a:rPr>
              <a:t>здание Адмиралтейства</a:t>
            </a:r>
            <a:r>
              <a:rPr lang="ru-RU" sz="2400" b="0" i="0" dirty="0" smtClean="0">
                <a:effectLst/>
              </a:rPr>
              <a:t>, были созданы лучшими представителями русской скульптуры – </a:t>
            </a:r>
          </a:p>
          <a:p>
            <a:r>
              <a:rPr lang="ru-RU" sz="2400" b="0" i="0" dirty="0" smtClean="0">
                <a:effectLst/>
              </a:rPr>
              <a:t>- Иван  </a:t>
            </a:r>
            <a:r>
              <a:rPr lang="ru-RU" sz="2400" b="0" i="0" dirty="0" smtClean="0">
                <a:effectLst/>
              </a:rPr>
              <a:t>Иванович </a:t>
            </a:r>
            <a:r>
              <a:rPr lang="ru-RU" sz="2400" b="0" i="0" dirty="0" err="1" smtClean="0">
                <a:effectLst/>
              </a:rPr>
              <a:t>Теребнёв</a:t>
            </a:r>
            <a:r>
              <a:rPr lang="ru-RU" sz="2400" b="0" i="0" dirty="0" smtClean="0">
                <a:effectLst/>
              </a:rPr>
              <a:t>, </a:t>
            </a:r>
          </a:p>
          <a:p>
            <a:r>
              <a:rPr lang="ru-RU" sz="2400" b="0" i="0" dirty="0" smtClean="0">
                <a:effectLst/>
              </a:rPr>
              <a:t>- Феодосий </a:t>
            </a:r>
            <a:r>
              <a:rPr lang="ru-RU" sz="2400" b="0" i="0" dirty="0" smtClean="0">
                <a:effectLst/>
              </a:rPr>
              <a:t>Федорович Щедрин, </a:t>
            </a:r>
          </a:p>
          <a:p>
            <a:r>
              <a:rPr lang="ru-RU" sz="2400" b="0" i="0" dirty="0" smtClean="0">
                <a:effectLst/>
              </a:rPr>
              <a:t>- Степан </a:t>
            </a:r>
            <a:r>
              <a:rPr lang="ru-RU" sz="2400" b="0" i="0" dirty="0" smtClean="0">
                <a:effectLst/>
              </a:rPr>
              <a:t>Степанович Пименов и </a:t>
            </a:r>
          </a:p>
          <a:p>
            <a:r>
              <a:rPr lang="ru-RU" sz="2400" b="0" i="0" dirty="0" smtClean="0">
                <a:effectLst/>
              </a:rPr>
              <a:t>- Василий </a:t>
            </a:r>
            <a:r>
              <a:rPr lang="ru-RU" sz="2400" b="0" i="0" dirty="0" smtClean="0">
                <a:effectLst/>
              </a:rPr>
              <a:t>Иванович </a:t>
            </a:r>
            <a:r>
              <a:rPr lang="ru-RU" sz="2400" b="0" i="0" dirty="0" err="1" smtClean="0">
                <a:effectLst/>
              </a:rPr>
              <a:t>Демут</a:t>
            </a:r>
            <a:r>
              <a:rPr lang="ru-RU" sz="2400" b="0" i="0" dirty="0" smtClean="0">
                <a:effectLst/>
              </a:rPr>
              <a:t>-Малиновский. </a:t>
            </a:r>
          </a:p>
          <a:p>
            <a:endParaRPr lang="ru-RU" sz="2400" dirty="0"/>
          </a:p>
          <a:p>
            <a:r>
              <a:rPr lang="ru-RU" sz="2400" b="0" i="0" dirty="0" smtClean="0">
                <a:effectLst/>
              </a:rPr>
              <a:t>Его фасады украшают многочисленные нимфы, герои и гении, украшающие все фасады здания, фронтоны и фризы.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65" y="6327325"/>
            <a:ext cx="6766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Ф.Ф. Щедрин. Кариатиды в Адмиралтействе (1812-1813)</a:t>
            </a:r>
          </a:p>
        </p:txBody>
      </p:sp>
    </p:spTree>
    <p:extLst>
      <p:ext uri="{BB962C8B-B14F-4D97-AF65-F5344CB8AC3E}">
        <p14:creationId xmlns:p14="http://schemas.microsoft.com/office/powerpoint/2010/main" val="318612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3783" y="1255871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effectLst/>
              </a:rPr>
              <a:t>Лучшие образцы декора украшают </a:t>
            </a:r>
            <a:r>
              <a:rPr lang="ru-RU" sz="2400" b="1" i="0" dirty="0" smtClean="0">
                <a:effectLst/>
              </a:rPr>
              <a:t>здание Биржи и ростральные колонны стрелки Васильевского острова. </a:t>
            </a:r>
          </a:p>
          <a:p>
            <a:endParaRPr lang="ru-RU" sz="2400" b="1" dirty="0"/>
          </a:p>
          <a:p>
            <a:r>
              <a:rPr lang="ru-RU" sz="2400" b="0" i="0" dirty="0" smtClean="0">
                <a:effectLst/>
              </a:rPr>
              <a:t>В создании скульптур </a:t>
            </a:r>
            <a:r>
              <a:rPr lang="ru-RU" sz="2400" b="1" i="0" dirty="0" smtClean="0">
                <a:effectLst/>
              </a:rPr>
              <a:t>принимали участие французские мастера </a:t>
            </a:r>
            <a:r>
              <a:rPr lang="ru-RU" sz="2400" b="1" i="0" dirty="0" err="1" smtClean="0">
                <a:effectLst/>
              </a:rPr>
              <a:t>Камберлен</a:t>
            </a:r>
            <a:r>
              <a:rPr lang="ru-RU" sz="2400" b="1" i="0" dirty="0" smtClean="0">
                <a:effectLst/>
              </a:rPr>
              <a:t> и </a:t>
            </a:r>
            <a:r>
              <a:rPr lang="ru-RU" sz="2400" b="1" i="0" dirty="0" err="1" smtClean="0">
                <a:effectLst/>
              </a:rPr>
              <a:t>Тибо</a:t>
            </a:r>
            <a:r>
              <a:rPr lang="ru-RU" sz="2400" b="1" i="0" dirty="0" smtClean="0">
                <a:effectLst/>
              </a:rPr>
              <a:t>,</a:t>
            </a:r>
            <a:r>
              <a:rPr lang="ru-RU" sz="2400" b="0" i="0" dirty="0" smtClean="0">
                <a:effectLst/>
              </a:rPr>
              <a:t> однако </a:t>
            </a:r>
            <a:r>
              <a:rPr lang="ru-RU" sz="2400" b="1" i="0" dirty="0" smtClean="0">
                <a:effectLst/>
              </a:rPr>
              <a:t>выполнены они русскими мастерами, </a:t>
            </a:r>
            <a:r>
              <a:rPr lang="ru-RU" sz="2400" b="0" i="0" dirty="0" smtClean="0">
                <a:effectLst/>
              </a:rPr>
              <a:t>взявшими за основу лишь модели французов.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3" y="0"/>
            <a:ext cx="5133760" cy="38542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2823" y="184643"/>
            <a:ext cx="2765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Ростральные </a:t>
            </a:r>
            <a:r>
              <a:rPr lang="ru-RU" dirty="0"/>
              <a:t>колонны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85508" y="5651086"/>
            <a:ext cx="6879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</a:rPr>
              <a:t>Ростра́льные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коло́нны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</a:rPr>
              <a:t> архитектурные сооружения в центре Санкт-Петербурга, на Стрелке Васильевского острова. В XIX веке выполняли функцию фонарей порта столицы.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3" y="3963710"/>
            <a:ext cx="4343132" cy="28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7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932" y="386754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 smtClean="0">
                <a:effectLst/>
              </a:rPr>
              <a:t>Одним из самых заметных скульпторов России в начале 19 века был </a:t>
            </a:r>
            <a:r>
              <a:rPr lang="ru-RU" sz="2400" b="1" i="0" dirty="0" smtClean="0">
                <a:effectLst/>
              </a:rPr>
              <a:t>Иван </a:t>
            </a:r>
            <a:r>
              <a:rPr lang="ru-RU" sz="2400" b="1" i="0" dirty="0" smtClean="0">
                <a:effectLst/>
              </a:rPr>
              <a:t>Петрович </a:t>
            </a:r>
            <a:r>
              <a:rPr lang="ru-RU" sz="2400" b="1" i="0" dirty="0" err="1" smtClean="0">
                <a:effectLst/>
              </a:rPr>
              <a:t>Мартос</a:t>
            </a:r>
            <a:r>
              <a:rPr lang="ru-RU" sz="2400" b="0" i="0" dirty="0" smtClean="0">
                <a:effectLst/>
              </a:rPr>
              <a:t>. Настоящую известность мастер приобрел после создания </a:t>
            </a:r>
            <a:r>
              <a:rPr lang="ru-RU" sz="2400" b="1" i="0" dirty="0" smtClean="0">
                <a:effectLst/>
              </a:rPr>
              <a:t>памятника Минину и Пожарскому</a:t>
            </a:r>
            <a:r>
              <a:rPr lang="ru-RU" sz="2400" b="0" i="0" dirty="0" smtClean="0">
                <a:effectLst/>
              </a:rPr>
              <a:t>. </a:t>
            </a:r>
          </a:p>
          <a:p>
            <a:endParaRPr lang="ru-RU" sz="2400" dirty="0"/>
          </a:p>
          <a:p>
            <a:r>
              <a:rPr lang="ru-RU" sz="2400" b="0" i="0" dirty="0" smtClean="0">
                <a:effectLst/>
              </a:rPr>
              <a:t>Кроме этого программного произведения, </a:t>
            </a:r>
            <a:r>
              <a:rPr lang="ru-RU" sz="2400" b="0" i="0" dirty="0" err="1" smtClean="0">
                <a:effectLst/>
              </a:rPr>
              <a:t>Мартос</a:t>
            </a:r>
            <a:r>
              <a:rPr lang="ru-RU" sz="2400" b="0" i="0" dirty="0" smtClean="0">
                <a:effectLst/>
              </a:rPr>
              <a:t> создал целый ряд восхитительных </a:t>
            </a:r>
            <a:r>
              <a:rPr lang="ru-RU" sz="2400" b="1" i="0" dirty="0" smtClean="0">
                <a:effectLst/>
              </a:rPr>
              <a:t>надгробных памятников</a:t>
            </a:r>
            <a:r>
              <a:rPr lang="ru-RU" sz="2400" b="0" i="0" dirty="0" smtClean="0">
                <a:effectLst/>
              </a:rPr>
              <a:t> (Собакиной, Куракиной, Гагариной, Волконской). Аллегорические фигуры надгробий поражают: </a:t>
            </a:r>
            <a:r>
              <a:rPr lang="ru-RU" sz="2400" b="1" i="0" dirty="0" smtClean="0">
                <a:effectLst/>
              </a:rPr>
              <a:t>реалистичностью, точностью деталей, а также эмоциональной насыщенностью.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32435" y="5359760"/>
            <a:ext cx="551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И.П. </a:t>
            </a:r>
            <a:r>
              <a:rPr lang="ru-RU" dirty="0" err="1" smtClean="0"/>
              <a:t>Мартос</a:t>
            </a:r>
            <a:r>
              <a:rPr lang="ru-RU" dirty="0" smtClean="0"/>
              <a:t>. Надгробие Е.С</a:t>
            </a:r>
            <a:r>
              <a:rPr lang="ru-RU" dirty="0"/>
              <a:t>. </a:t>
            </a:r>
            <a:r>
              <a:rPr lang="ru-RU" dirty="0" smtClean="0"/>
              <a:t>Куракиной. 1792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74" y="1372840"/>
            <a:ext cx="4241075" cy="38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68" y="0"/>
            <a:ext cx="4998332" cy="55212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67450" y="5788075"/>
            <a:ext cx="4824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И.П. </a:t>
            </a:r>
            <a:r>
              <a:rPr lang="ru-RU" dirty="0" err="1" smtClean="0"/>
              <a:t>Мартос</a:t>
            </a:r>
            <a:r>
              <a:rPr lang="ru-RU" dirty="0" smtClean="0"/>
              <a:t>. </a:t>
            </a:r>
            <a:r>
              <a:rPr lang="ru-RU" dirty="0"/>
              <a:t>«Минин и Пожарский» </a:t>
            </a:r>
            <a:endParaRPr lang="ru-RU" dirty="0" smtClean="0"/>
          </a:p>
          <a:p>
            <a:pPr algn="ctr"/>
            <a:r>
              <a:rPr lang="ru-RU" dirty="0" smtClean="0"/>
              <a:t>(1812-1818</a:t>
            </a:r>
            <a:r>
              <a:rPr lang="ru-RU" dirty="0"/>
              <a:t>). </a:t>
            </a:r>
            <a:r>
              <a:rPr lang="ru-RU" dirty="0" smtClean="0"/>
              <a:t>Красная площадь. </a:t>
            </a:r>
            <a:r>
              <a:rPr lang="ru-RU" dirty="0"/>
              <a:t>Москва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550" y="432763"/>
            <a:ext cx="69411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Скульптурный</a:t>
            </a:r>
            <a:r>
              <a:rPr lang="ru-RU" sz="2400" b="1" dirty="0"/>
              <a:t> </a:t>
            </a:r>
            <a:r>
              <a:rPr lang="ru-RU" sz="2400" b="1" dirty="0" smtClean="0"/>
              <a:t>монумент </a:t>
            </a:r>
            <a:r>
              <a:rPr lang="ru-RU" sz="2400" b="1" dirty="0"/>
              <a:t>«Минин и Пожарский» </a:t>
            </a:r>
            <a:r>
              <a:rPr lang="ru-RU" sz="2400" dirty="0" smtClean="0"/>
              <a:t>посвящён </a:t>
            </a:r>
            <a:r>
              <a:rPr lang="ru-RU" sz="2400" b="1" dirty="0" smtClean="0"/>
              <a:t>предводителям</a:t>
            </a:r>
            <a:r>
              <a:rPr lang="ru-RU" sz="2400" b="1" dirty="0"/>
              <a:t> Второго народного ополчения 1612 года, а также окончанию Смутного времени</a:t>
            </a:r>
            <a:r>
              <a:rPr lang="ru-RU" sz="2400" dirty="0"/>
              <a:t> и изгнанию польских интервентов из России.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Является </a:t>
            </a:r>
            <a:r>
              <a:rPr lang="ru-RU" sz="2400" dirty="0"/>
              <a:t>первым крупным скульптурным памятником в Москве. Был создан по проекту архитектора Ивана </a:t>
            </a:r>
            <a:r>
              <a:rPr lang="ru-RU" sz="2400" dirty="0" err="1"/>
              <a:t>Мартоса</a:t>
            </a:r>
            <a:r>
              <a:rPr lang="ru-RU" sz="2400" dirty="0"/>
              <a:t> в 1818 </a:t>
            </a:r>
            <a:r>
              <a:rPr lang="ru-RU" sz="2400" dirty="0" smtClean="0"/>
              <a:t>году.</a:t>
            </a:r>
          </a:p>
          <a:p>
            <a:endParaRPr lang="ru-RU" sz="2400" dirty="0"/>
          </a:p>
          <a:p>
            <a:r>
              <a:rPr lang="ru-RU" sz="2400" b="1" dirty="0"/>
              <a:t>Памятник выполнен в стиле </a:t>
            </a:r>
            <a:r>
              <a:rPr lang="ru-RU" sz="2400" b="1" dirty="0" smtClean="0"/>
              <a:t>классицизм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что объясняется</a:t>
            </a:r>
            <a:r>
              <a:rPr lang="ru-RU" sz="2400" dirty="0"/>
              <a:t> монументальностью </a:t>
            </a:r>
            <a:endParaRPr lang="ru-RU" sz="2400" dirty="0" smtClean="0"/>
          </a:p>
          <a:p>
            <a:r>
              <a:rPr lang="ru-RU" sz="2400" dirty="0" smtClean="0"/>
              <a:t>форм </a:t>
            </a:r>
            <a:r>
              <a:rPr lang="ru-RU" sz="2400" dirty="0"/>
              <a:t>и плавностью объёмов</a:t>
            </a:r>
            <a:endParaRPr lang="ru-RU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733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93" y="0"/>
            <a:ext cx="56017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Памятники Кутузову и Барклаю-де-Толли</a:t>
            </a:r>
            <a:r>
              <a:rPr lang="ru-RU" sz="2000" dirty="0"/>
              <a:t> в Санкт-Петербурге установлены на Казанской площади у Невского проспекта в Центральном районе города.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Памятник </a:t>
            </a:r>
            <a:r>
              <a:rPr lang="ru-RU" sz="2000" dirty="0"/>
              <a:t>был </a:t>
            </a:r>
            <a:r>
              <a:rPr lang="ru-RU" sz="2000" b="1" dirty="0"/>
              <a:t>открыт в 1837 году и посвящен 25-летию победы русской армии</a:t>
            </a:r>
            <a:r>
              <a:rPr lang="ru-RU" sz="2000" dirty="0"/>
              <a:t> над французами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Памятник Кутузову является символом непобедимости и стойкости</a:t>
            </a:r>
            <a:r>
              <a:rPr lang="ru-RU" sz="2000" dirty="0"/>
              <a:t> русского народа. Именно поэтому в военные годы 1941-1943 г., в тяжелое для ленинградцев время – период блокады,</a:t>
            </a:r>
            <a:r>
              <a:rPr lang="ru-RU" sz="2000" b="1" dirty="0"/>
              <a:t> памятник Кутузову не снимали с постамента и не защищали от пуль</a:t>
            </a:r>
            <a:r>
              <a:rPr lang="ru-RU" sz="2000" dirty="0"/>
              <a:t> и бомбежек мешками с песком, как это было с другими монументами Ленинграда.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Фигура </a:t>
            </a:r>
            <a:r>
              <a:rPr lang="ru-RU" sz="2000" dirty="0"/>
              <a:t>Кутузова вселяла в горожан силу духа и надежду на </a:t>
            </a:r>
            <a:r>
              <a:rPr lang="ru-RU" sz="2000" dirty="0" smtClean="0"/>
              <a:t>победу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0974" y="4925926"/>
            <a:ext cx="34453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генералу-фельдмаршалу Михаилу Илларионовичу Кутузову князю </a:t>
            </a:r>
            <a:r>
              <a:rPr lang="ru-RU" dirty="0" smtClean="0"/>
              <a:t>Смоленскому. </a:t>
            </a:r>
            <a:r>
              <a:rPr lang="ru-RU" b="1" dirty="0">
                <a:latin typeface="PT Sans"/>
              </a:rPr>
              <a:t>Скульптор Борис Иванович Орловский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856601" y="4925926"/>
            <a:ext cx="3335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Памятник фельдмаршалу князю Барклаю де </a:t>
            </a:r>
            <a:r>
              <a:rPr lang="ru-RU" dirty="0" smtClean="0"/>
              <a:t>Толли. </a:t>
            </a:r>
            <a:r>
              <a:rPr lang="ru-RU" b="1" dirty="0">
                <a:latin typeface="PT Sans"/>
              </a:rPr>
              <a:t>Скульптор Борис Иванович Орловский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90" y="627017"/>
            <a:ext cx="2789184" cy="4183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621729"/>
            <a:ext cx="3143763" cy="41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9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44936" y="489803"/>
            <a:ext cx="51728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Огюст </a:t>
            </a:r>
            <a:r>
              <a:rPr lang="ru-RU" sz="2400" b="1" dirty="0" err="1"/>
              <a:t>Монферран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r>
              <a:rPr lang="ru-RU" sz="2400" dirty="0" smtClean="0"/>
              <a:t>(</a:t>
            </a:r>
            <a:r>
              <a:rPr lang="ru-RU" sz="2400" dirty="0" smtClean="0"/>
              <a:t>1786-1858)- </a:t>
            </a:r>
            <a:r>
              <a:rPr lang="ru-RU" sz="2400" dirty="0"/>
              <a:t>архитектор французского происхождения, </a:t>
            </a:r>
            <a:endParaRPr lang="ru-RU" sz="2400" dirty="0" smtClean="0"/>
          </a:p>
          <a:p>
            <a:r>
              <a:rPr lang="ru-RU" sz="2400" dirty="0" smtClean="0"/>
              <a:t>40 </a:t>
            </a:r>
            <a:r>
              <a:rPr lang="ru-RU" sz="2400" dirty="0"/>
              <a:t>лет живший и работавший в России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Кроме перестройки </a:t>
            </a:r>
            <a:r>
              <a:rPr lang="ru-RU" sz="2400" b="1" dirty="0"/>
              <a:t>Исаакиевского собора</a:t>
            </a:r>
            <a:r>
              <a:rPr lang="ru-RU" sz="2400" dirty="0"/>
              <a:t>, он оставил память о себе в России </a:t>
            </a:r>
            <a:r>
              <a:rPr lang="ru-RU" sz="2400" b="1" dirty="0"/>
              <a:t>сооружением Александровской колонны</a:t>
            </a:r>
            <a:r>
              <a:rPr lang="ru-RU" sz="2400" dirty="0"/>
              <a:t> (</a:t>
            </a:r>
            <a:r>
              <a:rPr lang="ru-RU" sz="2400" dirty="0" smtClean="0"/>
              <a:t>1829-1834</a:t>
            </a:r>
            <a:r>
              <a:rPr lang="ru-RU" sz="2400" dirty="0"/>
              <a:t>) в Санкт-Петербурге и поднятием из земли на прочный фундамент </a:t>
            </a:r>
            <a:r>
              <a:rPr lang="ru-RU" sz="2400" b="1" dirty="0" smtClean="0"/>
              <a:t>Царь-Колокола</a:t>
            </a:r>
            <a:r>
              <a:rPr lang="ru-RU" sz="2400" b="1" dirty="0"/>
              <a:t> в Москве в 1836 году.</a:t>
            </a:r>
            <a:r>
              <a:rPr lang="ru-RU" sz="2400" dirty="0"/>
              <a:t> </a:t>
            </a:r>
            <a:endParaRPr 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171405" y="1204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2" y="678198"/>
            <a:ext cx="6525677" cy="43232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9233" y="5095131"/>
            <a:ext cx="5477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Кафедральный собор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честь </a:t>
            </a:r>
            <a:r>
              <a:rPr lang="ru-RU" dirty="0" err="1"/>
              <a:t>Исаакия</a:t>
            </a:r>
            <a:r>
              <a:rPr lang="ru-RU" dirty="0"/>
              <a:t> </a:t>
            </a:r>
            <a:r>
              <a:rPr lang="ru-RU" dirty="0" smtClean="0"/>
              <a:t>Далматского.</a:t>
            </a:r>
            <a:r>
              <a:rPr lang="ru-RU" dirty="0"/>
              <a:t> </a:t>
            </a:r>
            <a:r>
              <a:rPr lang="ru-RU" dirty="0" smtClean="0"/>
              <a:t>Поздний</a:t>
            </a:r>
            <a:r>
              <a:rPr lang="ru-RU" dirty="0"/>
              <a:t> </a:t>
            </a:r>
            <a:r>
              <a:rPr lang="ru-RU" dirty="0" smtClean="0"/>
              <a:t>классицизм. г. Санкт-Петербург.</a:t>
            </a:r>
          </a:p>
          <a:p>
            <a:pPr algn="ctr"/>
            <a:r>
              <a:rPr lang="ru-RU" dirty="0" smtClean="0"/>
              <a:t>Арх. О. Монферран.1818-1858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38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2" y="3586879"/>
            <a:ext cx="4054125" cy="31514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06007" y="5316934"/>
            <a:ext cx="5556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Григорий Гагарин. </a:t>
            </a:r>
            <a:endParaRPr lang="ru-RU" dirty="0" smtClean="0"/>
          </a:p>
          <a:p>
            <a:r>
              <a:rPr lang="ru-RU" dirty="0" smtClean="0"/>
              <a:t>Александровская </a:t>
            </a:r>
            <a:r>
              <a:rPr lang="ru-RU" dirty="0"/>
              <a:t>колонна в лесах. </a:t>
            </a:r>
            <a:r>
              <a:rPr lang="ru-RU" dirty="0" smtClean="0"/>
              <a:t>1832-1833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39098" y="4179270"/>
            <a:ext cx="59458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Дворцовая площадь. Александровская </a:t>
            </a:r>
            <a:r>
              <a:rPr lang="ru-RU" dirty="0" smtClean="0"/>
              <a:t>колонна. </a:t>
            </a:r>
          </a:p>
          <a:p>
            <a:pPr algn="ctr"/>
            <a:r>
              <a:rPr lang="ru-RU" dirty="0" smtClean="0"/>
              <a:t>Арх. Огюст </a:t>
            </a:r>
            <a:r>
              <a:rPr lang="ru-RU" dirty="0" err="1" smtClean="0"/>
              <a:t>Монферран</a:t>
            </a:r>
            <a:r>
              <a:rPr lang="ru-RU" dirty="0" smtClean="0"/>
              <a:t>. 1934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80" y="0"/>
            <a:ext cx="6290529" cy="4179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8" y="0"/>
            <a:ext cx="4665469" cy="34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78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</TotalTime>
  <Words>337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PT Sans</vt:lpstr>
      <vt:lpstr>Wingdings 3</vt:lpstr>
      <vt:lpstr>Ион</vt:lpstr>
      <vt:lpstr>Русская скульптура первой половины XIX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скульптура первой половины XIX в.</dc:title>
  <dc:creator>Пользователь Windows</dc:creator>
  <cp:lastModifiedBy>Пользователь Windows</cp:lastModifiedBy>
  <cp:revision>58</cp:revision>
  <dcterms:created xsi:type="dcterms:W3CDTF">2019-12-05T15:11:31Z</dcterms:created>
  <dcterms:modified xsi:type="dcterms:W3CDTF">2020-11-03T03:34:31Z</dcterms:modified>
</cp:coreProperties>
</file>